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901238" cy="6858000"/>
  <p:notesSz cx="6797675" cy="9872663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37" autoAdjust="0"/>
  </p:normalViewPr>
  <p:slideViewPr>
    <p:cSldViewPr>
      <p:cViewPr varScale="1">
        <p:scale>
          <a:sx n="116" d="100"/>
          <a:sy n="116" d="100"/>
        </p:scale>
        <p:origin x="1902" y="108"/>
      </p:cViewPr>
      <p:guideLst>
        <p:guide orient="horz" pos="2160"/>
        <p:guide pos="31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15338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2943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CA6A2-DB82-415E-8AE3-4FBF3069303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8740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634F1-377B-4FB3-90D5-759E7D08B71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78328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0263" y="274638"/>
            <a:ext cx="2227262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25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F63-C6D1-4AA6-8D15-4BA51385055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91036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95300" y="274638"/>
            <a:ext cx="8912225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0763A-3018-4AF8-9735-64F07C6F744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1565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E5650-25E1-4577-AE38-2142340825B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467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1533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1533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70AC6-D7DD-4F0F-B77B-2995AB8B53B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13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7613" y="1600200"/>
            <a:ext cx="43799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E974-F876-4FD9-A549-A1A72066E83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96184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063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5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5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292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292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74E36-2A0B-4C9A-8AC4-043E04DA0C1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959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C7E15-E465-4810-9FBA-40FDC027EE8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4751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C2CE8-92A7-440D-84A3-A3966C0B87A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318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0325" y="273050"/>
            <a:ext cx="553561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7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4A594-5B1C-4155-9D30-AF354D4E666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3674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9925" y="4800600"/>
            <a:ext cx="594201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39925" y="612775"/>
            <a:ext cx="594201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39925" y="5367338"/>
            <a:ext cx="594201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F3C59-A884-4C65-828F-E223F09D264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470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22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22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09813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2138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6125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4E7A94A-11B4-4233-B20A-761292E2236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ormap.salud.madrid.org/formap/x32_application.htm?39577*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hyperlink" Target="https://correo.salud.madrid.org/owa/?ae=Item&amp;a=New&amp;t=IPM.Note&amp;to=fc@salud.madrid.org" TargetMode="External"/><Relationship Id="rId4" Type="http://schemas.openxmlformats.org/officeDocument/2006/relationships/hyperlink" Target="http://formap.salud.madrid.org/formap/x32_application.htm?-anula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luda.salud.madrid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2043113" y="1144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pic>
        <p:nvPicPr>
          <p:cNvPr id="2051" name="Picture 14" descr="Modelo dipt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9055075" cy="627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36"/>
          <p:cNvSpPr txBox="1">
            <a:spLocks noChangeArrowheads="1"/>
          </p:cNvSpPr>
          <p:nvPr/>
        </p:nvSpPr>
        <p:spPr bwMode="auto">
          <a:xfrm>
            <a:off x="5106988" y="2297113"/>
            <a:ext cx="4210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053" name="Rectangle 304"/>
          <p:cNvSpPr>
            <a:spLocks noChangeArrowheads="1"/>
          </p:cNvSpPr>
          <p:nvPr/>
        </p:nvSpPr>
        <p:spPr bwMode="auto">
          <a:xfrm>
            <a:off x="125413" y="2781300"/>
            <a:ext cx="5040312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s-ES_tradnl" altLang="es-ES" sz="900">
                <a:solidFill>
                  <a:srgbClr val="3366FF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es-ES_tradnl" altLang="es-ES" sz="900">
                <a:solidFill>
                  <a:srgbClr val="3366FF"/>
                </a:solidFill>
              </a:rPr>
              <a:t>  </a:t>
            </a:r>
            <a:endParaRPr lang="es-ES_tradnl" altLang="es-ES" sz="900"/>
          </a:p>
          <a:p>
            <a:pPr eaLnBrk="1" hangingPunct="1">
              <a:buFontTx/>
              <a:buNone/>
            </a:pPr>
            <a:endParaRPr lang="es-ES_tradnl" altLang="es-ES" sz="900"/>
          </a:p>
        </p:txBody>
      </p:sp>
      <p:sp>
        <p:nvSpPr>
          <p:cNvPr id="2054" name="Rectangle 316"/>
          <p:cNvSpPr>
            <a:spLocks noChangeArrowheads="1"/>
          </p:cNvSpPr>
          <p:nvPr/>
        </p:nvSpPr>
        <p:spPr bwMode="auto">
          <a:xfrm>
            <a:off x="25400" y="5413375"/>
            <a:ext cx="50419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800">
                <a:solidFill>
                  <a:srgbClr val="3366FF"/>
                </a:solidFill>
              </a:rPr>
              <a:t>Para la obtención del Certificado </a:t>
            </a:r>
            <a:r>
              <a:rPr lang="es-ES" altLang="es-ES" sz="800" b="1">
                <a:solidFill>
                  <a:srgbClr val="3366FF"/>
                </a:solidFill>
              </a:rPr>
              <a:t>ES IMPRESCINDIBLE</a:t>
            </a:r>
            <a:r>
              <a:rPr lang="es-ES" altLang="es-ES" sz="800">
                <a:solidFill>
                  <a:srgbClr val="3366FF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800">
                <a:solidFill>
                  <a:srgbClr val="3366FF"/>
                </a:solidFill>
              </a:rPr>
              <a:t>- en los cursos de 20 horas o menos, </a:t>
            </a:r>
            <a:r>
              <a:rPr lang="es-ES" altLang="es-ES" sz="800" b="1">
                <a:solidFill>
                  <a:srgbClr val="3366FF"/>
                </a:solidFill>
              </a:rPr>
              <a:t>la asistencia y firma</a:t>
            </a:r>
            <a:r>
              <a:rPr lang="es-ES" altLang="es-ES" sz="800">
                <a:solidFill>
                  <a:srgbClr val="3366FF"/>
                </a:solidFill>
              </a:rPr>
              <a:t> del </a:t>
            </a:r>
            <a:r>
              <a:rPr lang="es-ES" altLang="es-ES" sz="800" b="1">
                <a:solidFill>
                  <a:srgbClr val="3366FF"/>
                </a:solidFill>
              </a:rPr>
              <a:t>100% de las horas lectivas</a:t>
            </a:r>
            <a:r>
              <a:rPr lang="es-ES" altLang="es-ES" sz="800">
                <a:solidFill>
                  <a:srgbClr val="3366FF"/>
                </a:solidFill>
              </a:rPr>
              <a:t>.</a:t>
            </a:r>
            <a:endParaRPr lang="en-US" altLang="es-ES" sz="800">
              <a:solidFill>
                <a:srgbClr val="3366FF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s-ES" altLang="es-ES" sz="800">
                <a:solidFill>
                  <a:srgbClr val="3366FF"/>
                </a:solidFill>
              </a:rPr>
              <a:t> en los cursos de más de 20 horas, </a:t>
            </a:r>
            <a:r>
              <a:rPr lang="es-ES" altLang="es-ES" sz="800" b="1">
                <a:solidFill>
                  <a:srgbClr val="3366FF"/>
                </a:solidFill>
              </a:rPr>
              <a:t>la asistencia y firma</a:t>
            </a:r>
            <a:r>
              <a:rPr lang="es-ES" altLang="es-ES" sz="800">
                <a:solidFill>
                  <a:srgbClr val="3366FF"/>
                </a:solidFill>
              </a:rPr>
              <a:t>  de, </a:t>
            </a:r>
            <a:r>
              <a:rPr lang="es-ES" altLang="es-ES" sz="800" b="1">
                <a:solidFill>
                  <a:srgbClr val="3366FF"/>
                </a:solidFill>
              </a:rPr>
              <a:t>al menos el 90% de las horas lectivas.</a:t>
            </a:r>
            <a:endParaRPr lang="en-US" altLang="es-ES" sz="800" b="1">
              <a:solidFill>
                <a:srgbClr val="3366FF"/>
              </a:solidFill>
            </a:endParaRPr>
          </a:p>
        </p:txBody>
      </p:sp>
      <p:sp>
        <p:nvSpPr>
          <p:cNvPr id="2055" name="Rectangle 317"/>
          <p:cNvSpPr>
            <a:spLocks noChangeArrowheads="1"/>
          </p:cNvSpPr>
          <p:nvPr/>
        </p:nvSpPr>
        <p:spPr bwMode="auto">
          <a:xfrm>
            <a:off x="1035162" y="921270"/>
            <a:ext cx="8511951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ES_tradnl" sz="2000" b="1" i="1" dirty="0" smtClean="0">
                <a:solidFill>
                  <a:srgbClr val="3366FF"/>
                </a:solidFill>
                <a:latin typeface="+mn-lt"/>
              </a:rPr>
              <a:t>Título: </a:t>
            </a:r>
            <a:r>
              <a:rPr lang="es-ES" sz="2000" b="1" i="1" dirty="0">
                <a:solidFill>
                  <a:srgbClr val="3366FF"/>
                </a:solidFill>
                <a:latin typeface="+mn-lt"/>
              </a:rPr>
              <a:t>El Trabajo Social Sanitario facilitando la atención a la salud </a:t>
            </a:r>
            <a:r>
              <a:rPr lang="es-ES" sz="2000" b="1" i="1" dirty="0" smtClean="0">
                <a:solidFill>
                  <a:srgbClr val="3366FF"/>
                </a:solidFill>
                <a:latin typeface="+mn-lt"/>
              </a:rPr>
              <a:t> </a:t>
            </a:r>
          </a:p>
          <a:p>
            <a:pPr eaLnBrk="1" hangingPunct="1">
              <a:defRPr/>
            </a:pPr>
            <a:r>
              <a:rPr lang="es-ES" sz="2000" b="1" i="1" dirty="0">
                <a:solidFill>
                  <a:srgbClr val="3366FF"/>
                </a:solidFill>
                <a:latin typeface="+mn-lt"/>
              </a:rPr>
              <a:t> </a:t>
            </a:r>
            <a:r>
              <a:rPr lang="es-ES" sz="2000" b="1" i="1" dirty="0" smtClean="0">
                <a:solidFill>
                  <a:srgbClr val="3366FF"/>
                </a:solidFill>
                <a:latin typeface="+mn-lt"/>
              </a:rPr>
              <a:t>           de </a:t>
            </a:r>
            <a:r>
              <a:rPr lang="es-ES" sz="2000" b="1" i="1" dirty="0">
                <a:solidFill>
                  <a:srgbClr val="3366FF"/>
                </a:solidFill>
                <a:latin typeface="+mn-lt"/>
              </a:rPr>
              <a:t>la </a:t>
            </a:r>
            <a:r>
              <a:rPr lang="es-ES" sz="2000" b="1" i="1" dirty="0" smtClean="0">
                <a:solidFill>
                  <a:srgbClr val="3366FF"/>
                </a:solidFill>
                <a:latin typeface="+mn-lt"/>
              </a:rPr>
              <a:t>Comunidad. </a:t>
            </a:r>
            <a:r>
              <a:rPr lang="es-ES_tradnl" sz="2000" b="1" i="1" dirty="0" smtClean="0">
                <a:solidFill>
                  <a:srgbClr val="3366FF"/>
                </a:solidFill>
                <a:latin typeface="+mn-lt"/>
              </a:rPr>
              <a:t>3ª </a:t>
            </a:r>
            <a:r>
              <a:rPr lang="es-ES_tradnl" sz="2000" b="1" i="1" dirty="0">
                <a:solidFill>
                  <a:srgbClr val="3366FF"/>
                </a:solidFill>
                <a:latin typeface="+mn-lt"/>
              </a:rPr>
              <a:t>Jornada de Trabajo Social</a:t>
            </a:r>
            <a:endParaRPr lang="es-ES_tradnl" altLang="es-ES" sz="2000" b="1" i="1" dirty="0">
              <a:solidFill>
                <a:srgbClr val="3366FF"/>
              </a:solidFill>
              <a:latin typeface="+mn-lt"/>
            </a:endParaRPr>
          </a:p>
          <a:p>
            <a:pPr eaLnBrk="1" hangingPunct="1">
              <a:defRPr/>
            </a:pPr>
            <a:r>
              <a:rPr lang="es-ES_tradnl" altLang="es-ES" sz="2000" b="1" i="1" dirty="0">
                <a:solidFill>
                  <a:srgbClr val="3366FF"/>
                </a:solidFill>
                <a:latin typeface="+mn-lt"/>
              </a:rPr>
              <a:t>                                                 </a:t>
            </a:r>
            <a:endParaRPr lang="es-ES_tradnl" altLang="es-ES" sz="2000" b="1" i="1" dirty="0" smtClean="0">
              <a:solidFill>
                <a:srgbClr val="3366FF"/>
              </a:solidFill>
              <a:latin typeface="+mn-lt"/>
            </a:endParaRPr>
          </a:p>
          <a:p>
            <a:pPr eaLnBrk="1" hangingPunct="1">
              <a:defRPr/>
            </a:pPr>
            <a:r>
              <a:rPr lang="es-ES_tradnl" altLang="es-ES" sz="2000" b="1" i="1" dirty="0">
                <a:solidFill>
                  <a:srgbClr val="3366FF"/>
                </a:solidFill>
                <a:latin typeface="+mn-lt"/>
              </a:rPr>
              <a:t>	</a:t>
            </a:r>
            <a:r>
              <a:rPr lang="es-ES_tradnl" altLang="es-ES" sz="2000" b="1" i="1" dirty="0" smtClean="0">
                <a:solidFill>
                  <a:srgbClr val="3366FF"/>
                </a:solidFill>
                <a:latin typeface="+mn-lt"/>
              </a:rPr>
              <a:t>		   </a:t>
            </a:r>
            <a:r>
              <a:rPr lang="es-ES_tradnl" altLang="es-ES" sz="2000" b="1" i="1" dirty="0">
                <a:solidFill>
                  <a:srgbClr val="3366FF"/>
                </a:solidFill>
                <a:latin typeface="+mn-lt"/>
              </a:rPr>
              <a:t>Edición .. . Código: ….</a:t>
            </a:r>
          </a:p>
          <a:p>
            <a:pPr eaLnBrk="1" hangingPunct="1">
              <a:defRPr/>
            </a:pPr>
            <a:endParaRPr lang="es-ES_tradnl" sz="1400" b="1" i="1" dirty="0">
              <a:latin typeface="+mj-lt"/>
            </a:endParaRP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3366FF"/>
                </a:solidFill>
                <a:latin typeface="+mj-lt"/>
              </a:rPr>
              <a:t>			</a:t>
            </a: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FECHA:</a:t>
            </a:r>
            <a:r>
              <a:rPr lang="es-ES_tradnl" sz="1300" b="1" i="1" dirty="0">
                <a:solidFill>
                  <a:srgbClr val="3366FF"/>
                </a:solidFill>
                <a:latin typeface="+mj-lt"/>
              </a:rPr>
              <a:t> </a:t>
            </a:r>
            <a:r>
              <a:rPr lang="es-ES_tradnl" sz="1300" b="1" i="1" dirty="0">
                <a:latin typeface="+mj-lt"/>
              </a:rPr>
              <a:t> 20 y 22 de Abril de 2021</a:t>
            </a:r>
          </a:p>
          <a:p>
            <a:pPr eaLnBrk="1" hangingPunct="1">
              <a:defRPr/>
            </a:pP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				</a:t>
            </a:r>
          </a:p>
          <a:p>
            <a:pPr eaLnBrk="1" hangingPunct="1">
              <a:defRPr/>
            </a:pP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			HORARIO: </a:t>
            </a:r>
            <a:r>
              <a:rPr lang="es-ES_tradnl" sz="1300" b="1" i="1" dirty="0">
                <a:latin typeface="+mj-lt"/>
              </a:rPr>
              <a:t>de 12 a 15 horas</a:t>
            </a:r>
            <a:endParaRPr lang="es-ES_tradnl" sz="1300" b="1" dirty="0">
              <a:latin typeface="+mj-lt"/>
            </a:endParaRPr>
          </a:p>
          <a:p>
            <a:pPr eaLnBrk="1" hangingPunct="1">
              <a:defRPr/>
            </a:pPr>
            <a:r>
              <a:rPr lang="es-ES_tradnl" sz="1300" b="1" i="1" dirty="0">
                <a:solidFill>
                  <a:srgbClr val="3366FF"/>
                </a:solidFill>
                <a:latin typeface="+mj-lt"/>
              </a:rPr>
              <a:t>				                     </a:t>
            </a:r>
          </a:p>
          <a:p>
            <a:pPr eaLnBrk="1" hangingPunct="1">
              <a:defRPr/>
            </a:pPr>
            <a:r>
              <a:rPr lang="es-ES_tradnl" sz="1300" b="1" i="1" dirty="0">
                <a:solidFill>
                  <a:srgbClr val="3366FF"/>
                </a:solidFill>
                <a:latin typeface="+mj-lt"/>
              </a:rPr>
              <a:t>		                    </a:t>
            </a:r>
            <a:r>
              <a:rPr lang="es-ES_tradnl" sz="1300" b="1" dirty="0" smtClean="0">
                <a:solidFill>
                  <a:srgbClr val="3366FF"/>
                </a:solidFill>
                <a:latin typeface="+mj-lt"/>
              </a:rPr>
              <a:t>DURACIÓN</a:t>
            </a: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: </a:t>
            </a:r>
            <a:r>
              <a:rPr lang="es-ES_tradnl" sz="1300" b="1" i="1" dirty="0">
                <a:latin typeface="+mj-lt"/>
              </a:rPr>
              <a:t>6 horas</a:t>
            </a:r>
          </a:p>
          <a:p>
            <a:pPr eaLnBrk="1" hangingPunct="1">
              <a:defRPr/>
            </a:pP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				</a:t>
            </a:r>
          </a:p>
          <a:p>
            <a:pPr eaLnBrk="1" hangingPunct="1">
              <a:defRPr/>
            </a:pP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			</a:t>
            </a:r>
            <a:r>
              <a:rPr lang="es-ES_tradnl" sz="1300" b="1" dirty="0" smtClean="0">
                <a:solidFill>
                  <a:srgbClr val="3366FF"/>
                </a:solidFill>
                <a:latin typeface="+mj-lt"/>
              </a:rPr>
              <a:t>LUGAR </a:t>
            </a:r>
            <a:r>
              <a:rPr lang="es-ES_tradnl" sz="1300" b="1" dirty="0">
                <a:solidFill>
                  <a:srgbClr val="3366FF"/>
                </a:solidFill>
                <a:latin typeface="+mj-lt"/>
              </a:rPr>
              <a:t>DE CELEBRACIÓN: </a:t>
            </a:r>
            <a:r>
              <a:rPr lang="es-ES_tradnl" sz="1300" b="1" dirty="0" smtClean="0">
                <a:latin typeface="+mj-lt"/>
              </a:rPr>
              <a:t>Aula virtual</a:t>
            </a:r>
            <a:r>
              <a:rPr lang="es-ES_tradnl" sz="1400" b="1" dirty="0" smtClean="0">
                <a:latin typeface="Arial Narrow" panose="020B0606020202030204" pitchFamily="34" charset="0"/>
              </a:rPr>
              <a:t> </a:t>
            </a:r>
            <a:r>
              <a:rPr lang="es-ES_tradnl" sz="1400" b="1" dirty="0">
                <a:latin typeface="Arial Narrow" panose="020B0606020202030204" pitchFamily="34" charset="0"/>
              </a:rPr>
              <a:t>vía Zoom</a:t>
            </a:r>
            <a:endParaRPr lang="es-ES_tradnl" sz="1300" b="1" i="1" dirty="0">
              <a:latin typeface="+mj-lt"/>
            </a:endParaRPr>
          </a:p>
          <a:p>
            <a:pPr eaLnBrk="1" hangingPunct="1">
              <a:defRPr/>
            </a:pPr>
            <a:r>
              <a:rPr lang="es-ES_tradnl" sz="1300" b="1" i="1" dirty="0">
                <a:solidFill>
                  <a:srgbClr val="3366FF"/>
                </a:solidFill>
                <a:latin typeface="+mj-lt"/>
              </a:rPr>
              <a:t>			</a:t>
            </a:r>
            <a:r>
              <a:rPr lang="pt-BR" altLang="ja-JP" sz="1300" i="1" dirty="0">
                <a:latin typeface="+mj-lt"/>
                <a:ea typeface="ＭＳ Ｐゴシック" charset="-128"/>
              </a:rPr>
              <a:t>	</a:t>
            </a:r>
          </a:p>
          <a:p>
            <a:pPr eaLnBrk="1" hangingPunct="1">
              <a:defRPr/>
            </a:pPr>
            <a:r>
              <a:rPr lang="pt-BR" altLang="ja-JP" sz="1300" i="1" dirty="0">
                <a:latin typeface="+mj-lt"/>
                <a:ea typeface="ＭＳ Ｐゴシック" charset="-128"/>
              </a:rPr>
              <a:t>			</a:t>
            </a:r>
            <a:r>
              <a:rPr lang="es-ES_tradnl" sz="1300" b="1" dirty="0">
                <a:solidFill>
                  <a:srgbClr val="3366FF"/>
                </a:solidFill>
              </a:rPr>
              <a:t>FECHA LÍMITE PARA LA INSCRIPCIÓN</a:t>
            </a:r>
            <a:r>
              <a:rPr lang="es-ES_tradnl" sz="1300" dirty="0">
                <a:solidFill>
                  <a:srgbClr val="3366FF"/>
                </a:solidFill>
              </a:rPr>
              <a:t>:</a:t>
            </a:r>
            <a:r>
              <a:rPr lang="es-ES_tradnl" sz="1300" b="1" dirty="0">
                <a:solidFill>
                  <a:srgbClr val="3366FF"/>
                </a:solidFill>
              </a:rPr>
              <a:t>  </a:t>
            </a:r>
            <a:r>
              <a:rPr lang="es-ES_tradnl" sz="1300" b="1" i="1" dirty="0">
                <a:latin typeface="+mj-lt"/>
              </a:rPr>
              <a:t>hasta completar aforo</a:t>
            </a:r>
          </a:p>
          <a:p>
            <a:pPr eaLnBrk="1" hangingPunct="1">
              <a:defRPr/>
            </a:pPr>
            <a:endParaRPr lang="pt-BR" altLang="ja-JP" sz="1200" i="1" dirty="0">
              <a:latin typeface="+mj-lt"/>
              <a:ea typeface="ＭＳ Ｐゴシック" charset="-128"/>
            </a:endParaRPr>
          </a:p>
          <a:p>
            <a:pPr eaLnBrk="1" hangingPunct="1">
              <a:defRPr/>
            </a:pPr>
            <a:r>
              <a:rPr lang="pt-BR" altLang="ja-JP" sz="1200" i="1" dirty="0">
                <a:latin typeface="+mj-lt"/>
                <a:ea typeface="ＭＳ Ｐゴシック" charset="-128"/>
              </a:rPr>
              <a:t>                            </a:t>
            </a:r>
            <a:r>
              <a:rPr lang="es-ES" altLang="es-ES" sz="1100" b="1" dirty="0">
                <a:latin typeface="Arial Narrow" panose="020B0606020202030204" pitchFamily="34" charset="0"/>
              </a:rPr>
              <a:t>REQUISITO: </a:t>
            </a:r>
            <a:r>
              <a:rPr lang="es-ES" altLang="es-ES" sz="1200" b="1" dirty="0">
                <a:latin typeface="Arial Narrow" panose="020B0606020202030204" pitchFamily="34" charset="0"/>
              </a:rPr>
              <a:t>Disponer de ordenador individual, </a:t>
            </a:r>
            <a:r>
              <a:rPr lang="es-ES" altLang="es-ES" sz="1200" b="1" dirty="0" err="1">
                <a:latin typeface="Arial Narrow" panose="020B0606020202030204" pitchFamily="34" charset="0"/>
              </a:rPr>
              <a:t>tablet</a:t>
            </a:r>
            <a:r>
              <a:rPr lang="es-ES" altLang="es-ES" sz="1200" b="1" dirty="0">
                <a:latin typeface="Arial Narrow" panose="020B0606020202030204" pitchFamily="34" charset="0"/>
              </a:rPr>
              <a:t> o </a:t>
            </a:r>
            <a:r>
              <a:rPr lang="es-ES" altLang="es-ES" sz="1200" b="1" dirty="0" err="1">
                <a:latin typeface="Arial Narrow" panose="020B0606020202030204" pitchFamily="34" charset="0"/>
              </a:rPr>
              <a:t>smartphone</a:t>
            </a:r>
            <a:r>
              <a:rPr lang="es-ES" altLang="es-ES" sz="1200" b="1" dirty="0">
                <a:latin typeface="Arial Narrow" panose="020B0606020202030204" pitchFamily="34" charset="0"/>
              </a:rPr>
              <a:t> con cámara, sonido  y conexión a Internet</a:t>
            </a:r>
            <a:endParaRPr lang="es-ES_tradnl" altLang="es-ES" sz="1200" b="1" dirty="0"/>
          </a:p>
          <a:p>
            <a:pPr eaLnBrk="1" hangingPunct="1">
              <a:defRPr/>
            </a:pPr>
            <a:endParaRPr lang="pt-BR" altLang="ja-JP" sz="1200" i="1" dirty="0">
              <a:latin typeface="+mj-lt"/>
              <a:ea typeface="ＭＳ Ｐゴシック" charset="-128"/>
            </a:endParaRPr>
          </a:p>
          <a:p>
            <a:pPr eaLnBrk="1" hangingPunct="1">
              <a:defRPr/>
            </a:pPr>
            <a:endParaRPr lang="pt-BR" altLang="ja-JP" sz="1200" i="1" dirty="0">
              <a:latin typeface="+mj-lt"/>
              <a:ea typeface="ＭＳ Ｐゴシック" charset="-128"/>
            </a:endParaRPr>
          </a:p>
          <a:p>
            <a:pPr eaLnBrk="1" hangingPunct="1">
              <a:defRPr/>
            </a:pPr>
            <a:r>
              <a:rPr lang="pt-BR" altLang="ja-JP" sz="1400" i="1" dirty="0" smtClean="0">
                <a:solidFill>
                  <a:srgbClr val="FF0000"/>
                </a:solidFill>
                <a:latin typeface="+mj-lt"/>
                <a:ea typeface="ＭＳ Ｐゴシック" charset="-128"/>
              </a:rPr>
              <a:t>Los trabajosy/o experiencias deberán remitirse </a:t>
            </a:r>
            <a:r>
              <a:rPr lang="pt-BR" altLang="ja-JP" sz="1400" b="1" i="1" dirty="0" smtClean="0">
                <a:solidFill>
                  <a:srgbClr val="FF0000"/>
                </a:solidFill>
                <a:latin typeface="+mj-lt"/>
                <a:ea typeface="ＭＳ Ｐゴシック" charset="-128"/>
              </a:rPr>
              <a:t>antes del 31 </a:t>
            </a:r>
            <a:r>
              <a:rPr lang="pt-BR" altLang="ja-JP" sz="1400" i="1" dirty="0" smtClean="0">
                <a:solidFill>
                  <a:srgbClr val="FF0000"/>
                </a:solidFill>
                <a:latin typeface="+mj-lt"/>
                <a:ea typeface="ＭＳ Ｐゴシック" charset="-128"/>
              </a:rPr>
              <a:t>de Marzo al correo gaap@salud.madrid.org</a:t>
            </a:r>
            <a:endParaRPr lang="pt-BR" altLang="ja-JP" sz="1400" i="1" dirty="0">
              <a:solidFill>
                <a:srgbClr val="FF0000"/>
              </a:solidFill>
              <a:latin typeface="+mj-lt"/>
              <a:ea typeface="ＭＳ Ｐゴシック" charset="-128"/>
            </a:endParaRPr>
          </a:p>
          <a:p>
            <a:pPr eaLnBrk="1" hangingPunct="1">
              <a:defRPr/>
            </a:pPr>
            <a:r>
              <a:rPr lang="pt-BR" altLang="ja-JP" sz="1200" i="1" dirty="0">
                <a:solidFill>
                  <a:srgbClr val="FF0000"/>
                </a:solidFill>
                <a:latin typeface="+mj-lt"/>
                <a:ea typeface="ＭＳ Ｐゴシック" charset="-128"/>
              </a:rPr>
              <a:t>	</a:t>
            </a:r>
            <a:endParaRPr lang="es-ES_tradnl" sz="1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7" name="16 Botón de acción: Personalizar">
            <a:hlinkClick r:id="rId3" highlightClick="1"/>
          </p:cNvPr>
          <p:cNvSpPr/>
          <p:nvPr/>
        </p:nvSpPr>
        <p:spPr>
          <a:xfrm>
            <a:off x="495792" y="1996697"/>
            <a:ext cx="1368152" cy="288032"/>
          </a:xfrm>
          <a:prstGeom prst="actionButtonBlank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000" b="1" dirty="0">
                <a:solidFill>
                  <a:schemeClr val="tx1"/>
                </a:solidFill>
              </a:rPr>
              <a:t>INSCRIPCIÓN</a:t>
            </a:r>
          </a:p>
        </p:txBody>
      </p:sp>
      <p:sp>
        <p:nvSpPr>
          <p:cNvPr id="18" name="17 Botón de acción: Personalizar">
            <a:hlinkClick r:id="rId4" highlightClick="1"/>
          </p:cNvPr>
          <p:cNvSpPr/>
          <p:nvPr/>
        </p:nvSpPr>
        <p:spPr>
          <a:xfrm>
            <a:off x="513792" y="2705993"/>
            <a:ext cx="1368152" cy="288032"/>
          </a:xfrm>
          <a:prstGeom prst="actionButtonBlank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000" b="1" dirty="0">
                <a:solidFill>
                  <a:schemeClr val="tx1"/>
                </a:solidFill>
              </a:rPr>
              <a:t>ANULACIÓN</a:t>
            </a:r>
          </a:p>
        </p:txBody>
      </p:sp>
      <p:sp>
        <p:nvSpPr>
          <p:cNvPr id="19" name="18 Botón de acción: Personalizar">
            <a:hlinkClick r:id="rId5" highlightClick="1"/>
          </p:cNvPr>
          <p:cNvSpPr/>
          <p:nvPr/>
        </p:nvSpPr>
        <p:spPr>
          <a:xfrm>
            <a:off x="495792" y="3491614"/>
            <a:ext cx="1368152" cy="288032"/>
          </a:xfrm>
          <a:prstGeom prst="actionButtonBlank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000" b="1" dirty="0">
                <a:solidFill>
                  <a:schemeClr val="tx1"/>
                </a:solidFill>
              </a:rPr>
              <a:t>CONTACTO</a:t>
            </a:r>
          </a:p>
        </p:txBody>
      </p:sp>
      <p:sp>
        <p:nvSpPr>
          <p:cNvPr id="2065" name="Text Box 1131"/>
          <p:cNvSpPr txBox="1">
            <a:spLocks noChangeArrowheads="1"/>
          </p:cNvSpPr>
          <p:nvPr/>
        </p:nvSpPr>
        <p:spPr bwMode="auto">
          <a:xfrm>
            <a:off x="5599113" y="31750"/>
            <a:ext cx="3889375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altLang="es-ES" sz="900" b="1">
              <a:solidFill>
                <a:srgbClr val="67823F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900" b="1">
                <a:solidFill>
                  <a:srgbClr val="67823F"/>
                </a:solidFill>
              </a:rPr>
              <a:t>Solicitada la acreditación a la Comisión de Formación Continuada de las Profesiones Sanitarias de la Comunidad de Madrid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900" b="1">
                <a:solidFill>
                  <a:srgbClr val="67823F"/>
                </a:solidFill>
              </a:rPr>
              <a:t>La obtención de créditos estará supeditada a la resolución positiva de la solicitud de acreditación</a:t>
            </a:r>
            <a:endParaRPr lang="es-ES" altLang="es-ES" sz="9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900" b="1">
              <a:solidFill>
                <a:srgbClr val="67823F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900" b="1">
              <a:solidFill>
                <a:srgbClr val="67823F"/>
              </a:solidFill>
            </a:endParaRPr>
          </a:p>
        </p:txBody>
      </p:sp>
      <p:sp>
        <p:nvSpPr>
          <p:cNvPr id="2066" name="Rectangle 1029"/>
          <p:cNvSpPr>
            <a:spLocks noChangeArrowheads="1"/>
          </p:cNvSpPr>
          <p:nvPr/>
        </p:nvSpPr>
        <p:spPr bwMode="auto">
          <a:xfrm>
            <a:off x="44449" y="6525800"/>
            <a:ext cx="51212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" altLang="es-ES" sz="800" i="1" dirty="0" smtClean="0"/>
              <a:t>“</a:t>
            </a:r>
            <a:endParaRPr lang="es-ES" altLang="es-ES" sz="500" dirty="0">
              <a:solidFill>
                <a:srgbClr val="3366FF"/>
              </a:solidFill>
            </a:endParaRPr>
          </a:p>
        </p:txBody>
      </p:sp>
      <p:pic>
        <p:nvPicPr>
          <p:cNvPr id="2067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025" y="5225921"/>
            <a:ext cx="249555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Imagen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344488"/>
            <a:ext cx="19827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Modelo dipt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-28575"/>
            <a:ext cx="9901238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96851" y="568128"/>
            <a:ext cx="4537075" cy="573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_tradnl" sz="1100" b="1" dirty="0" smtClean="0">
                <a:solidFill>
                  <a:srgbClr val="3366FF"/>
                </a:solidFill>
                <a:latin typeface="Arial" charset="0"/>
              </a:rPr>
              <a:t>Organiza</a:t>
            </a:r>
            <a:r>
              <a:rPr lang="es-ES_tradnl" sz="1100" b="1" dirty="0">
                <a:latin typeface="Arial" charset="0"/>
              </a:rPr>
              <a:t>:</a:t>
            </a:r>
            <a:r>
              <a:rPr lang="es-ES_tradnl" sz="1100" dirty="0">
                <a:latin typeface="Arial" charset="0"/>
              </a:rPr>
              <a:t>. </a:t>
            </a:r>
            <a:r>
              <a:rPr lang="es-ES_tradnl" sz="1100" b="1" dirty="0">
                <a:latin typeface="Arial" charset="0"/>
              </a:rPr>
              <a:t>Gerencia asistencial de Atención Primaria</a:t>
            </a:r>
          </a:p>
          <a:p>
            <a:pPr eaLnBrk="1" hangingPunct="1">
              <a:defRPr/>
            </a:pPr>
            <a:r>
              <a:rPr lang="es-ES_tradnl" sz="1100" b="1" dirty="0">
                <a:latin typeface="Arial" charset="0"/>
              </a:rPr>
              <a:t>                   Unidad de Formación Continuada (UFC)</a:t>
            </a:r>
          </a:p>
          <a:p>
            <a:pPr eaLnBrk="1" hangingPunct="1">
              <a:defRPr/>
            </a:pPr>
            <a:endParaRPr lang="es-ES_tradnl" sz="800" b="1" dirty="0">
              <a:latin typeface="Arial" charset="0"/>
            </a:endParaRPr>
          </a:p>
          <a:p>
            <a:pPr>
              <a:defRPr/>
            </a:pPr>
            <a:r>
              <a:rPr lang="es-ES" sz="1000" b="1" dirty="0">
                <a:solidFill>
                  <a:srgbClr val="3366FF"/>
                </a:solidFill>
                <a:latin typeface="Arial" charset="0"/>
              </a:rPr>
              <a:t>Comité Organizador </a:t>
            </a:r>
            <a:r>
              <a:rPr lang="es-ES" sz="1000" b="1" dirty="0" smtClean="0">
                <a:solidFill>
                  <a:srgbClr val="3366FF"/>
                </a:solidFill>
                <a:latin typeface="Arial" charset="0"/>
              </a:rPr>
              <a:t>                                    Comité Científico                                                   </a:t>
            </a:r>
            <a:endParaRPr lang="es-ES" sz="1000" b="1" dirty="0">
              <a:solidFill>
                <a:srgbClr val="3366FF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ES" sz="1000" b="1" dirty="0"/>
              <a:t>Mª Isabel Merlos </a:t>
            </a:r>
            <a:r>
              <a:rPr lang="es-ES" sz="1000" b="1" dirty="0" smtClean="0"/>
              <a:t>Chicharro                         </a:t>
            </a:r>
            <a:r>
              <a:rPr lang="es-ES" sz="1000" b="1" dirty="0">
                <a:latin typeface="Arial" charset="0"/>
              </a:rPr>
              <a:t>Alicia Rodríguez Blanco</a:t>
            </a:r>
          </a:p>
          <a:p>
            <a:pPr>
              <a:defRPr/>
            </a:pPr>
            <a:r>
              <a:rPr lang="es-ES" sz="1000" b="1" dirty="0" smtClean="0"/>
              <a:t>Ana </a:t>
            </a:r>
            <a:r>
              <a:rPr lang="es-ES" sz="1000" b="1" dirty="0"/>
              <a:t>Mota </a:t>
            </a:r>
            <a:r>
              <a:rPr lang="es-ES" sz="1000" b="1" dirty="0" smtClean="0"/>
              <a:t>Carrillo                                         </a:t>
            </a:r>
            <a:r>
              <a:rPr lang="es-ES" sz="1000" b="1" dirty="0">
                <a:latin typeface="Arial" charset="0"/>
              </a:rPr>
              <a:t>Raquel Millán Susinos</a:t>
            </a:r>
          </a:p>
          <a:p>
            <a:pPr>
              <a:defRPr/>
            </a:pPr>
            <a:r>
              <a:rPr lang="es-ES" sz="1000" b="1" dirty="0" smtClean="0"/>
              <a:t>Antonia </a:t>
            </a:r>
            <a:r>
              <a:rPr lang="es-ES" sz="1000" b="1" dirty="0"/>
              <a:t>Mozos </a:t>
            </a:r>
            <a:r>
              <a:rPr lang="es-ES" sz="1000" b="1" dirty="0" smtClean="0"/>
              <a:t>Salcedo                              </a:t>
            </a:r>
            <a:r>
              <a:rPr lang="es-ES" sz="1000" b="1" dirty="0" smtClean="0">
                <a:latin typeface="Arial" charset="0"/>
              </a:rPr>
              <a:t>Mª </a:t>
            </a:r>
            <a:r>
              <a:rPr lang="es-ES" sz="1000" b="1" dirty="0">
                <a:latin typeface="Arial" charset="0"/>
              </a:rPr>
              <a:t>José Planas García De Dios</a:t>
            </a:r>
            <a:endParaRPr lang="es-ES" sz="1000" b="1" dirty="0"/>
          </a:p>
          <a:p>
            <a:pPr>
              <a:defRPr/>
            </a:pPr>
            <a:r>
              <a:rPr lang="es-ES" sz="1000" b="1" dirty="0"/>
              <a:t>Valentina Llano Fernández </a:t>
            </a:r>
            <a:r>
              <a:rPr lang="es-ES" sz="1000" b="1" dirty="0" smtClean="0"/>
              <a:t>                        </a:t>
            </a:r>
            <a:r>
              <a:rPr lang="es-ES" sz="1000" b="1" dirty="0">
                <a:latin typeface="Arial" charset="0"/>
              </a:rPr>
              <a:t>Mª José González Robledo</a:t>
            </a:r>
          </a:p>
          <a:p>
            <a:pPr>
              <a:defRPr/>
            </a:pPr>
            <a:r>
              <a:rPr lang="es-ES" sz="1000" b="1" dirty="0" smtClean="0"/>
              <a:t>Verónica </a:t>
            </a:r>
            <a:r>
              <a:rPr lang="es-ES" sz="1000" b="1" dirty="0"/>
              <a:t>Sánchez Niño </a:t>
            </a:r>
            <a:r>
              <a:rPr lang="es-ES" sz="1000" b="1" dirty="0" smtClean="0"/>
              <a:t>                              </a:t>
            </a:r>
            <a:r>
              <a:rPr lang="es-ES" sz="1000" b="1" dirty="0">
                <a:latin typeface="Arial" charset="0"/>
              </a:rPr>
              <a:t>Concepción Blanco Morales</a:t>
            </a:r>
          </a:p>
          <a:p>
            <a:pPr>
              <a:defRPr/>
            </a:pPr>
            <a:r>
              <a:rPr lang="es-ES" sz="1000" b="1" dirty="0" smtClean="0"/>
              <a:t>Cristina </a:t>
            </a:r>
            <a:r>
              <a:rPr lang="es-ES" sz="1000" b="1" dirty="0"/>
              <a:t>Antón Barca </a:t>
            </a:r>
            <a:r>
              <a:rPr lang="es-ES" sz="1000" b="1" dirty="0" smtClean="0"/>
              <a:t>                                  </a:t>
            </a:r>
            <a:r>
              <a:rPr lang="es-ES" sz="1000" b="1" dirty="0">
                <a:latin typeface="Arial" charset="0"/>
              </a:rPr>
              <a:t>Mª Teresa Sanz Bayona</a:t>
            </a:r>
          </a:p>
          <a:p>
            <a:pPr>
              <a:defRPr/>
            </a:pPr>
            <a:r>
              <a:rPr lang="es-ES" sz="900" b="1" dirty="0" smtClean="0"/>
              <a:t> </a:t>
            </a:r>
          </a:p>
          <a:p>
            <a:pPr eaLnBrk="1" hangingPunct="1">
              <a:defRPr/>
            </a:pPr>
            <a:r>
              <a:rPr lang="es-ES_tradnl" sz="1100" b="1" dirty="0" smtClean="0">
                <a:solidFill>
                  <a:srgbClr val="3366FF"/>
                </a:solidFill>
                <a:latin typeface="Arial" charset="0"/>
              </a:rPr>
              <a:t>Dirigido </a:t>
            </a:r>
            <a:r>
              <a:rPr lang="es-ES_tradnl" sz="1100" b="1" dirty="0">
                <a:solidFill>
                  <a:srgbClr val="3366FF"/>
                </a:solidFill>
                <a:latin typeface="Arial" charset="0"/>
              </a:rPr>
              <a:t>a: </a:t>
            </a:r>
            <a:r>
              <a:rPr lang="es-ES_tradnl" sz="1100" b="1" dirty="0">
                <a:latin typeface="Arial" charset="0"/>
              </a:rPr>
              <a:t>Trabajadores social de Atención Primaria</a:t>
            </a:r>
            <a:endParaRPr lang="es-ES_tradnl" sz="1100" dirty="0">
              <a:latin typeface="Arial" charset="0"/>
            </a:endParaRPr>
          </a:p>
          <a:p>
            <a:pPr eaLnBrk="1" hangingPunct="1">
              <a:defRPr/>
            </a:pPr>
            <a:endParaRPr lang="es-ES_tradnl" sz="800" dirty="0">
              <a:latin typeface="Arial" charset="0"/>
            </a:endParaRPr>
          </a:p>
          <a:p>
            <a:pPr eaLnBrk="1" hangingPunct="1">
              <a:defRPr/>
            </a:pPr>
            <a:r>
              <a:rPr lang="es-ES_tradnl" sz="1100" b="1" dirty="0">
                <a:solidFill>
                  <a:srgbClr val="3366FF"/>
                </a:solidFill>
                <a:latin typeface="Arial" charset="0"/>
              </a:rPr>
              <a:t>Área temática/Línea estratégica: </a:t>
            </a:r>
            <a:r>
              <a:rPr lang="es-ES_tradnl" sz="1100" b="1" dirty="0">
                <a:latin typeface="Arial" charset="0"/>
              </a:rPr>
              <a:t>Riesgo social y Participación Comunitaria</a:t>
            </a:r>
            <a:endParaRPr lang="es-ES_tradnl" sz="1100" dirty="0">
              <a:latin typeface="Arial" charset="0"/>
            </a:endParaRPr>
          </a:p>
          <a:p>
            <a:pPr marL="285750" indent="-285750" eaLnBrk="1" hangingPunct="1">
              <a:lnSpc>
                <a:spcPct val="150000"/>
              </a:lnSpc>
              <a:defRPr/>
            </a:pPr>
            <a:r>
              <a:rPr lang="es-ES" sz="1100" b="1" dirty="0">
                <a:solidFill>
                  <a:srgbClr val="FF0000"/>
                </a:solidFill>
                <a:latin typeface="Arial" charset="0"/>
              </a:rPr>
              <a:t>Objetivos: </a:t>
            </a:r>
            <a:endParaRPr lang="es-ES" sz="1100" b="1" dirty="0" smtClean="0">
              <a:solidFill>
                <a:srgbClr val="FF0000"/>
              </a:solidFill>
              <a:latin typeface="Arial" charset="0"/>
            </a:endParaRPr>
          </a:p>
          <a:p>
            <a:pPr marL="177800" indent="-177800" eaLnBrk="1" hangingPunct="1">
              <a:buFont typeface="Arial" panose="020B0604020202020204" pitchFamily="34" charset="0"/>
              <a:buChar char="•"/>
              <a:defRPr/>
            </a:pPr>
            <a:r>
              <a:rPr lang="es-ES" sz="1100" b="1" dirty="0" smtClean="0">
                <a:solidFill>
                  <a:srgbClr val="FF0000"/>
                </a:solidFill>
                <a:latin typeface="Arial" charset="0"/>
              </a:rPr>
              <a:t>Conocer buenas prácticas ante situaciones de riesgo y/o</a:t>
            </a:r>
          </a:p>
          <a:p>
            <a:pPr marL="285750" indent="-285750" eaLnBrk="1" hangingPunct="1">
              <a:defRPr/>
            </a:pPr>
            <a:r>
              <a:rPr lang="es-ES" sz="1100" b="1" dirty="0" smtClean="0">
                <a:solidFill>
                  <a:srgbClr val="FF0000"/>
                </a:solidFill>
                <a:latin typeface="Arial" charset="0"/>
              </a:rPr>
              <a:t>     vulnerabilidad social.</a:t>
            </a:r>
          </a:p>
          <a:p>
            <a:pPr marL="177800" indent="-177800" eaLnBrk="1" hangingPunct="1">
              <a:buFont typeface="Arial" panose="020B0604020202020204" pitchFamily="34" charset="0"/>
              <a:buChar char="•"/>
              <a:defRPr/>
            </a:pPr>
            <a:r>
              <a:rPr lang="es-ES" sz="1100" b="1" dirty="0" smtClean="0">
                <a:solidFill>
                  <a:srgbClr val="FF0000"/>
                </a:solidFill>
                <a:latin typeface="Arial" charset="0"/>
              </a:rPr>
              <a:t>Identificar experiencias de actividades preventivas y formativas en coordinación con otros profesionales del C.S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s-ES" sz="1100" b="1" dirty="0" smtClean="0">
                <a:solidFill>
                  <a:srgbClr val="FF0000"/>
                </a:solidFill>
                <a:latin typeface="Arial" charset="0"/>
              </a:rPr>
              <a:t>Promover </a:t>
            </a:r>
            <a:r>
              <a:rPr lang="es-ES" sz="1100" b="1" dirty="0">
                <a:solidFill>
                  <a:srgbClr val="FF0000"/>
                </a:solidFill>
                <a:latin typeface="Arial" charset="0"/>
              </a:rPr>
              <a:t>el abordaje comunitario </a:t>
            </a:r>
            <a:r>
              <a:rPr lang="es-ES" sz="1100" b="1" dirty="0" smtClean="0">
                <a:solidFill>
                  <a:srgbClr val="FF0000"/>
                </a:solidFill>
                <a:latin typeface="Arial" charset="0"/>
              </a:rPr>
              <a:t>y potenciar la implementación de actividades de participación comunitaria </a:t>
            </a:r>
            <a:r>
              <a:rPr lang="es-ES" sz="1100" b="1" dirty="0">
                <a:solidFill>
                  <a:srgbClr val="FF0000"/>
                </a:solidFill>
                <a:latin typeface="Arial" charset="0"/>
              </a:rPr>
              <a:t>que tengan impacto en la mejora de la salud y el bienestar social</a:t>
            </a:r>
          </a:p>
          <a:p>
            <a:pPr eaLnBrk="1" hangingPunct="1">
              <a:defRPr/>
            </a:pPr>
            <a:endParaRPr lang="es-ES" sz="800" b="1" dirty="0">
              <a:solidFill>
                <a:srgbClr val="3366FF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ES" sz="1100" b="1" dirty="0">
                <a:solidFill>
                  <a:srgbClr val="3366FF"/>
                </a:solidFill>
                <a:latin typeface="Arial" charset="0"/>
              </a:rPr>
              <a:t>Metodología: </a:t>
            </a:r>
            <a:r>
              <a:rPr lang="es-ES" sz="1100" b="1" dirty="0">
                <a:latin typeface="Arial" charset="0"/>
              </a:rPr>
              <a:t>sesiones interactivas, en las que a través de Webinar el aula se convierta en un foro de intercambio de experiencias entre los docentes y los discentes.</a:t>
            </a:r>
          </a:p>
          <a:p>
            <a:pPr eaLnBrk="1" hangingPunct="1">
              <a:defRPr/>
            </a:pPr>
            <a:r>
              <a:rPr lang="es-ES" sz="1100" b="1" dirty="0">
                <a:latin typeface="Arial" charset="0"/>
              </a:rPr>
              <a:t>La metodología principal será la exposición de experiencias</a:t>
            </a:r>
          </a:p>
          <a:p>
            <a:pPr eaLnBrk="1" hangingPunct="1">
              <a:defRPr/>
            </a:pPr>
            <a:endParaRPr lang="es-ES" sz="800" b="1" dirty="0">
              <a:solidFill>
                <a:srgbClr val="3366FF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ES" sz="1100" b="1" dirty="0">
                <a:solidFill>
                  <a:srgbClr val="3366FF"/>
                </a:solidFill>
                <a:latin typeface="Arial" charset="0"/>
              </a:rPr>
              <a:t>Coordinación</a:t>
            </a:r>
            <a:endParaRPr lang="es-ES" sz="1100" b="1" dirty="0">
              <a:latin typeface="Arial" charset="0"/>
            </a:endParaRPr>
          </a:p>
          <a:p>
            <a:pPr eaLnBrk="1" hangingPunct="1">
              <a:defRPr/>
            </a:pPr>
            <a:r>
              <a:rPr lang="es-ES" sz="1100" b="1" dirty="0">
                <a:solidFill>
                  <a:srgbClr val="3366FF"/>
                </a:solidFill>
                <a:latin typeface="Arial" charset="0"/>
              </a:rPr>
              <a:t>Docente: </a:t>
            </a:r>
            <a:r>
              <a:rPr lang="es-ES" sz="1100" b="1" dirty="0"/>
              <a:t>Verónica Sánchez Niño </a:t>
            </a:r>
          </a:p>
          <a:p>
            <a:pPr eaLnBrk="1" hangingPunct="1">
              <a:defRPr/>
            </a:pPr>
            <a:r>
              <a:rPr lang="es-ES" sz="1100" b="1" dirty="0">
                <a:solidFill>
                  <a:srgbClr val="0070C0"/>
                </a:solidFill>
              </a:rPr>
              <a:t>Técnica: </a:t>
            </a:r>
            <a:r>
              <a:rPr lang="es-ES_tradnl" sz="1100" b="1" dirty="0"/>
              <a:t>Carmen Fernández Díaz. UFC</a:t>
            </a:r>
          </a:p>
          <a:p>
            <a:pPr eaLnBrk="1" hangingPunct="1">
              <a:defRPr/>
            </a:pPr>
            <a:r>
              <a:rPr lang="es-ES_tradnl" sz="1100" b="1" dirty="0">
                <a:solidFill>
                  <a:srgbClr val="0070C0"/>
                </a:solidFill>
              </a:rPr>
              <a:t>Administrativa: </a:t>
            </a:r>
            <a:r>
              <a:rPr lang="es-ES_tradnl" sz="1100" b="1" dirty="0"/>
              <a:t>Ana Otero Elena. </a:t>
            </a:r>
            <a:r>
              <a:rPr lang="es-ES_tradnl" sz="1100" b="1" dirty="0" smtClean="0"/>
              <a:t>UFC</a:t>
            </a:r>
            <a:endParaRPr lang="es-ES_tradnl" sz="800" dirty="0">
              <a:latin typeface="Arial" charset="0"/>
            </a:endParaRPr>
          </a:p>
        </p:txBody>
      </p:sp>
      <p:sp>
        <p:nvSpPr>
          <p:cNvPr id="3076" name="Rectangle 147"/>
          <p:cNvSpPr>
            <a:spLocks noChangeArrowheads="1"/>
          </p:cNvSpPr>
          <p:nvPr/>
        </p:nvSpPr>
        <p:spPr bwMode="auto">
          <a:xfrm>
            <a:off x="4810126" y="129536"/>
            <a:ext cx="4953000" cy="606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209550" indent="-209550" algn="just" defTabSz="762000" eaLnBrk="1" hangingPunct="1">
              <a:defRPr/>
            </a:pPr>
            <a:endParaRPr lang="es-ES_tradnl" sz="800" b="1" dirty="0">
              <a:latin typeface="Arial" charset="0"/>
            </a:endParaRPr>
          </a:p>
          <a:p>
            <a:pPr marL="209550" indent="-209550" algn="just" defTabSz="762000" eaLnBrk="1" hangingPunct="1">
              <a:defRPr/>
            </a:pPr>
            <a:endParaRPr lang="es-ES_tradnl" sz="800" b="1" dirty="0">
              <a:latin typeface="Arial" charset="0"/>
            </a:endParaRPr>
          </a:p>
          <a:p>
            <a:pPr marL="209550" indent="-209550" algn="just" defTabSz="762000" eaLnBrk="1" hangingPunct="1">
              <a:defRPr/>
            </a:pPr>
            <a:endParaRPr lang="es-ES_tradnl" sz="800" b="1" dirty="0">
              <a:latin typeface="Arial" charset="0"/>
            </a:endParaRPr>
          </a:p>
          <a:p>
            <a:pPr marL="209550" indent="-209550" defTabSz="762000" eaLnBrk="1" hangingPunct="1">
              <a:defRPr/>
            </a:pPr>
            <a:r>
              <a:rPr lang="es-ES_tradnl" sz="1100" b="1" dirty="0" smtClean="0">
                <a:solidFill>
                  <a:srgbClr val="3366FF"/>
                </a:solidFill>
                <a:latin typeface="Arial" charset="0"/>
              </a:rPr>
              <a:t>Programa</a:t>
            </a:r>
            <a:r>
              <a:rPr lang="es-ES_tradnl" sz="1100" b="1" dirty="0">
                <a:solidFill>
                  <a:srgbClr val="3366FF"/>
                </a:solidFill>
                <a:latin typeface="Arial" charset="0"/>
              </a:rPr>
              <a:t>:</a:t>
            </a:r>
          </a:p>
          <a:p>
            <a:pPr marL="209550" indent="-209550" defTabSz="762000" eaLnBrk="1" hangingPunct="1">
              <a:defRPr/>
            </a:pPr>
            <a:endParaRPr lang="es-ES_tradnl" sz="800" b="1" dirty="0">
              <a:solidFill>
                <a:srgbClr val="3366FF"/>
              </a:solidFill>
              <a:latin typeface="Arial" charset="0"/>
            </a:endParaRPr>
          </a:p>
          <a:p>
            <a:pPr marL="209550" indent="-209550" defTabSz="762000" eaLnBrk="1" hangingPunct="1">
              <a:defRPr/>
            </a:pPr>
            <a:r>
              <a:rPr lang="es-ES_tradnl" sz="1100" b="1" dirty="0">
                <a:solidFill>
                  <a:srgbClr val="3366FF"/>
                </a:solidFill>
                <a:latin typeface="Arial" charset="0"/>
              </a:rPr>
              <a:t>Dia 20 de Abril</a:t>
            </a:r>
          </a:p>
          <a:p>
            <a:pPr marL="209550" indent="-209550" defTabSz="762000" eaLnBrk="1" hangingPunct="1">
              <a:defRPr/>
            </a:pPr>
            <a:endParaRPr lang="es-ES_tradnl" sz="800" b="1" dirty="0">
              <a:solidFill>
                <a:srgbClr val="3366FF"/>
              </a:solidFill>
              <a:latin typeface="Arial" charset="0"/>
            </a:endParaRPr>
          </a:p>
          <a:p>
            <a:pPr eaLnBrk="1" hangingPunct="1">
              <a:spcAft>
                <a:spcPts val="1000"/>
              </a:spcAft>
              <a:defRPr/>
            </a:pP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12:00 / 12:15 h.</a:t>
            </a:r>
            <a:r>
              <a:rPr lang="es-ES" altLang="es-ES" sz="1100" dirty="0">
                <a:solidFill>
                  <a:schemeClr val="accent2"/>
                </a:solidFill>
                <a:latin typeface="Verdana" panose="020B0604030504040204" pitchFamily="34" charset="0"/>
              </a:rPr>
              <a:t> </a:t>
            </a: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Inauguración de la Jornada.</a:t>
            </a:r>
            <a:r>
              <a:rPr lang="es-ES" altLang="es-ES" sz="1100" dirty="0">
                <a:solidFill>
                  <a:schemeClr val="accent2"/>
                </a:solidFill>
                <a:latin typeface="Verdana" panose="020B0604030504040204" pitchFamily="34" charset="0"/>
              </a:rPr>
              <a:t> José Enrique Villares Rodríguez. Médico de la Unidad de Apoyo a la GAAP</a:t>
            </a:r>
          </a:p>
          <a:p>
            <a:pPr eaLnBrk="1" hangingPunct="1">
              <a:spcAft>
                <a:spcPts val="1000"/>
              </a:spcAft>
              <a:defRPr/>
            </a:pPr>
            <a:r>
              <a:rPr lang="es-ES" altLang="es-ES" sz="11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12:15 </a:t>
            </a: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/ 15:00 h. 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Mesa 1. Riesgo Social</a:t>
            </a:r>
            <a:endParaRPr lang="es-ES" altLang="es-ES" sz="1100" i="1" dirty="0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12:15/12:30 Presentación de la Mesa: </a:t>
            </a: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Valentina Llano Fernandez.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Referente TS </a:t>
            </a: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DA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Norte</a:t>
            </a: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12:30/14:15 Experiencias </a:t>
            </a:r>
            <a:r>
              <a:rPr lang="es-ES" altLang="es-ES" sz="1100" b="1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(7 experiencia)</a:t>
            </a:r>
            <a:endParaRPr lang="es-ES" altLang="es-ES" sz="1100" b="1" i="1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14:15 /14:45 Preguntas y debate</a:t>
            </a: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14:45/15:00 Cierre de la mesa </a:t>
            </a: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: Raquel Millan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Susinos Referente TS </a:t>
            </a: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DA Sur</a:t>
            </a:r>
            <a:endParaRPr lang="es-ES" altLang="es-ES" sz="1100" b="1" i="1" dirty="0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algn="just" eaLnBrk="1" hangingPunct="1">
              <a:spcAft>
                <a:spcPts val="400"/>
              </a:spcAft>
              <a:defRPr/>
            </a:pPr>
            <a:endParaRPr lang="es-ES_tradnl" sz="1100" b="1" dirty="0" smtClean="0">
              <a:solidFill>
                <a:srgbClr val="3366FF"/>
              </a:solidFill>
              <a:latin typeface="Arial" charset="0"/>
            </a:endParaRPr>
          </a:p>
          <a:p>
            <a:pPr algn="just" eaLnBrk="1" hangingPunct="1">
              <a:spcAft>
                <a:spcPts val="400"/>
              </a:spcAft>
              <a:defRPr/>
            </a:pPr>
            <a:r>
              <a:rPr lang="es-ES_tradnl" sz="1100" b="1" dirty="0" smtClean="0">
                <a:solidFill>
                  <a:srgbClr val="3366FF"/>
                </a:solidFill>
                <a:latin typeface="Arial" charset="0"/>
              </a:rPr>
              <a:t>Dia </a:t>
            </a:r>
            <a:r>
              <a:rPr lang="es-ES_tradnl" sz="1100" b="1" dirty="0">
                <a:solidFill>
                  <a:srgbClr val="3366FF"/>
                </a:solidFill>
                <a:latin typeface="Arial" charset="0"/>
              </a:rPr>
              <a:t>22 de Abril</a:t>
            </a:r>
          </a:p>
          <a:p>
            <a:pPr algn="just" eaLnBrk="1" hangingPunct="1">
              <a:spcAft>
                <a:spcPts val="400"/>
              </a:spcAft>
              <a:defRPr/>
            </a:pPr>
            <a:endParaRPr lang="es-ES_tradnl" sz="800" b="1" dirty="0">
              <a:solidFill>
                <a:srgbClr val="3366FF"/>
              </a:solidFill>
              <a:latin typeface="Arial" charset="0"/>
            </a:endParaRPr>
          </a:p>
          <a:p>
            <a:pPr eaLnBrk="1" hangingPunct="1">
              <a:spcAft>
                <a:spcPts val="1000"/>
              </a:spcAft>
              <a:defRPr/>
            </a:pP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12:00 / </a:t>
            </a:r>
            <a:r>
              <a:rPr lang="es-ES" altLang="es-ES" sz="11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14:30 h</a:t>
            </a: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.</a:t>
            </a:r>
            <a:r>
              <a:rPr lang="es-ES" altLang="es-ES" sz="1100" dirty="0">
                <a:solidFill>
                  <a:schemeClr val="accent2"/>
                </a:solidFill>
                <a:latin typeface="Verdana" panose="020B0604030504040204" pitchFamily="34" charset="0"/>
              </a:rPr>
              <a:t>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Mesa 2. Participación Comunitaria</a:t>
            </a:r>
            <a:endParaRPr lang="es-ES" altLang="es-ES" sz="1100" i="1" dirty="0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12:00/12:15 Presentación de la </a:t>
            </a: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Mesa: Mª Isabel Merlos Chicharro. Referente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TS DA </a:t>
            </a:r>
            <a:endParaRPr lang="es-ES" altLang="es-ES" sz="1100" b="1" i="1" dirty="0" smtClean="0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12:15/13:45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Experiencias </a:t>
            </a:r>
            <a:r>
              <a:rPr lang="es-ES" altLang="es-ES" sz="1100" b="1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(7 experiencia)</a:t>
            </a:r>
            <a:endParaRPr lang="es-ES" altLang="es-ES" sz="1100" b="1" i="1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13:45/14:15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Preguntas y debate</a:t>
            </a: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14:15/14:30 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Cierre de la </a:t>
            </a:r>
            <a:r>
              <a:rPr lang="es-ES" altLang="es-ES" sz="1100" b="1" i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mesa. M Jose Gonzalez Robledo</a:t>
            </a:r>
            <a:r>
              <a:rPr lang="es-ES" altLang="es-ES" sz="1100" b="1" i="1" dirty="0">
                <a:solidFill>
                  <a:schemeClr val="accent2"/>
                </a:solidFill>
                <a:latin typeface="Verdana" panose="020B0604030504040204" pitchFamily="34" charset="0"/>
              </a:rPr>
              <a:t>. Referente TS DA </a:t>
            </a:r>
          </a:p>
          <a:p>
            <a:pPr marL="171450" indent="-171450" algn="just" eaLnBrk="1" hangingPunct="1"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endParaRPr lang="es-ES" altLang="es-ES" sz="1100" b="1" i="1" dirty="0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algn="just" eaLnBrk="1" hangingPunct="1">
              <a:spcAft>
                <a:spcPts val="400"/>
              </a:spcAft>
              <a:defRPr/>
            </a:pPr>
            <a:r>
              <a:rPr lang="es-ES" altLang="es-ES" sz="11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14:30 </a:t>
            </a: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a 15:00 Clausura de la </a:t>
            </a:r>
            <a:r>
              <a:rPr lang="es-ES" altLang="es-ES" sz="11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Jornada Sonia Martinez Machuca. Gerente de Atención Primaria </a:t>
            </a:r>
            <a:r>
              <a:rPr lang="es-ES" altLang="es-ES" sz="1100" b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(pendiente de confirmación)</a:t>
            </a:r>
            <a:r>
              <a:rPr lang="es-ES" altLang="es-ES" sz="11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 y Mª Jose Planas Garcia de Dios</a:t>
            </a:r>
            <a:r>
              <a:rPr lang="es-ES" altLang="es-ES" sz="1100" b="1" dirty="0">
                <a:solidFill>
                  <a:schemeClr val="accent2"/>
                </a:solidFill>
                <a:latin typeface="Verdana" panose="020B0604030504040204" pitchFamily="34" charset="0"/>
              </a:rPr>
              <a:t>. Referente TS DA </a:t>
            </a:r>
            <a:r>
              <a:rPr lang="es-ES" altLang="es-ES" sz="11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Este</a:t>
            </a:r>
            <a:r>
              <a:rPr lang="es-ES_tradnl" sz="1000" dirty="0" smtClean="0">
                <a:solidFill>
                  <a:schemeClr val="bg1"/>
                </a:solidFill>
                <a:latin typeface="Arial" charset="0"/>
              </a:rPr>
              <a:t> </a:t>
            </a:r>
            <a:endParaRPr lang="es-ES_tradnl" sz="1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61914" y="115888"/>
            <a:ext cx="99599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_tradnl" altLang="es-ES" sz="1400" b="1" i="1" dirty="0">
                <a:solidFill>
                  <a:srgbClr val="3366FF"/>
                </a:solidFill>
              </a:rPr>
              <a:t>Título</a:t>
            </a:r>
            <a:r>
              <a:rPr lang="es-ES_tradnl" altLang="es-ES" sz="1400" b="1" i="1" dirty="0" smtClean="0">
                <a:solidFill>
                  <a:srgbClr val="3366FF"/>
                </a:solidFill>
              </a:rPr>
              <a:t>: </a:t>
            </a:r>
            <a:r>
              <a:rPr lang="es-ES" sz="1400" b="1" i="1" dirty="0">
                <a:solidFill>
                  <a:srgbClr val="3366FF"/>
                </a:solidFill>
              </a:rPr>
              <a:t>El Trabajo Social Sanitario facilitando la atención a la salud </a:t>
            </a:r>
            <a:r>
              <a:rPr lang="es-ES" sz="1400" b="1" i="1" dirty="0" smtClean="0">
                <a:solidFill>
                  <a:srgbClr val="3366FF"/>
                </a:solidFill>
              </a:rPr>
              <a:t>de </a:t>
            </a:r>
            <a:r>
              <a:rPr lang="es-ES" sz="1400" b="1" i="1" dirty="0">
                <a:solidFill>
                  <a:srgbClr val="3366FF"/>
                </a:solidFill>
              </a:rPr>
              <a:t>la </a:t>
            </a:r>
            <a:r>
              <a:rPr lang="es-ES" sz="1400" b="1" i="1" dirty="0" smtClean="0">
                <a:solidFill>
                  <a:srgbClr val="3366FF"/>
                </a:solidFill>
              </a:rPr>
              <a:t>Comunidad.</a:t>
            </a:r>
            <a:r>
              <a:rPr lang="es-ES_tradnl" altLang="es-ES" sz="1400" b="1" i="1" dirty="0" smtClean="0">
                <a:solidFill>
                  <a:srgbClr val="3366FF"/>
                </a:solidFill>
              </a:rPr>
              <a:t>  3ª </a:t>
            </a:r>
            <a:r>
              <a:rPr lang="es-ES_tradnl" altLang="es-ES" sz="1400" b="1" i="1" dirty="0">
                <a:solidFill>
                  <a:srgbClr val="3366FF"/>
                </a:solidFill>
              </a:rPr>
              <a:t>Jornada de Trabajo </a:t>
            </a:r>
            <a:r>
              <a:rPr lang="es-ES_tradnl" altLang="es-ES" sz="1400" b="1" i="1" dirty="0" smtClean="0">
                <a:solidFill>
                  <a:srgbClr val="3366FF"/>
                </a:solidFill>
              </a:rPr>
              <a:t>Social </a:t>
            </a:r>
            <a:endParaRPr lang="es-ES_tradnl" altLang="es-ES" sz="1400" b="1" i="1" dirty="0">
              <a:solidFill>
                <a:srgbClr val="FF0000"/>
              </a:solidFill>
            </a:endParaRPr>
          </a:p>
        </p:txBody>
      </p:sp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61913" y="6418263"/>
            <a:ext cx="9775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000" i="1"/>
              <a:t>Toda la información actualizada del curso se encuentra en la Intranet </a:t>
            </a:r>
            <a:r>
              <a:rPr lang="es-ES" altLang="es-ES" sz="1000" i="1">
                <a:hlinkClick r:id="rId3" tooltip="blocked::http://saluda.salud.madrid.org/"/>
              </a:rPr>
              <a:t>https://saluda.salud.madrid.org</a:t>
            </a:r>
            <a:r>
              <a:rPr lang="es-ES" altLang="es-ES" sz="1000" i="1"/>
              <a:t> en Primaria-Formación Continuada-Cursos y Actividades Formativas</a:t>
            </a:r>
            <a:endParaRPr lang="es-ES" altLang="es-ES" sz="1000"/>
          </a:p>
          <a:p>
            <a:pPr>
              <a:spcBef>
                <a:spcPct val="0"/>
              </a:spcBef>
              <a:buFontTx/>
              <a:buNone/>
            </a:pPr>
            <a:endParaRPr lang="es-ES" altLang="es-ES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</TotalTime>
  <Words>513</Words>
  <Application>Microsoft Office PowerPoint</Application>
  <PresentationFormat>Personalizado</PresentationFormat>
  <Paragraphs>84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Arial Narrow</vt:lpstr>
      <vt:lpstr>Verdana</vt:lpstr>
      <vt:lpstr>Wingdings</vt:lpstr>
      <vt:lpstr>Diseño predeterminado</vt:lpstr>
      <vt:lpstr>Presentación de PowerPoint</vt:lpstr>
      <vt:lpstr>Presentación de PowerPoint</vt:lpstr>
    </vt:vector>
  </TitlesOfParts>
  <Company>Consejeria de Sanidad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Mestre Ortega.Pilar</cp:lastModifiedBy>
  <cp:revision>157</cp:revision>
  <cp:lastPrinted>2020-07-07T10:53:57Z</cp:lastPrinted>
  <dcterms:created xsi:type="dcterms:W3CDTF">2011-10-03T11:21:04Z</dcterms:created>
  <dcterms:modified xsi:type="dcterms:W3CDTF">2021-04-19T15:18:38Z</dcterms:modified>
</cp:coreProperties>
</file>