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8" r:id="rId1"/>
  </p:sldMasterIdLst>
  <p:notesMasterIdLst>
    <p:notesMasterId r:id="rId76"/>
  </p:notesMasterIdLst>
  <p:sldIdLst>
    <p:sldId id="335" r:id="rId2"/>
    <p:sldId id="464" r:id="rId3"/>
    <p:sldId id="445" r:id="rId4"/>
    <p:sldId id="605" r:id="rId5"/>
    <p:sldId id="736" r:id="rId6"/>
    <p:sldId id="608" r:id="rId7"/>
    <p:sldId id="609" r:id="rId8"/>
    <p:sldId id="725" r:id="rId9"/>
    <p:sldId id="726" r:id="rId10"/>
    <p:sldId id="718" r:id="rId11"/>
    <p:sldId id="719" r:id="rId12"/>
    <p:sldId id="723" r:id="rId13"/>
    <p:sldId id="743" r:id="rId14"/>
    <p:sldId id="683" r:id="rId15"/>
    <p:sldId id="744" r:id="rId16"/>
    <p:sldId id="730" r:id="rId17"/>
    <p:sldId id="731" r:id="rId18"/>
    <p:sldId id="728" r:id="rId19"/>
    <p:sldId id="734" r:id="rId20"/>
    <p:sldId id="738" r:id="rId21"/>
    <p:sldId id="735" r:id="rId22"/>
    <p:sldId id="733" r:id="rId23"/>
    <p:sldId id="476" r:id="rId24"/>
    <p:sldId id="667" r:id="rId25"/>
    <p:sldId id="665" r:id="rId26"/>
    <p:sldId id="666" r:id="rId27"/>
    <p:sldId id="668" r:id="rId28"/>
    <p:sldId id="494" r:id="rId29"/>
    <p:sldId id="650" r:id="rId30"/>
    <p:sldId id="740" r:id="rId31"/>
    <p:sldId id="651" r:id="rId32"/>
    <p:sldId id="742" r:id="rId33"/>
    <p:sldId id="741" r:id="rId34"/>
    <p:sldId id="654" r:id="rId35"/>
    <p:sldId id="695" r:id="rId36"/>
    <p:sldId id="696" r:id="rId37"/>
    <p:sldId id="693" r:id="rId38"/>
    <p:sldId id="657" r:id="rId39"/>
    <p:sldId id="646" r:id="rId40"/>
    <p:sldId id="617" r:id="rId41"/>
    <p:sldId id="618" r:id="rId42"/>
    <p:sldId id="619" r:id="rId43"/>
    <p:sldId id="620" r:id="rId44"/>
    <p:sldId id="621" r:id="rId45"/>
    <p:sldId id="701" r:id="rId46"/>
    <p:sldId id="674" r:id="rId47"/>
    <p:sldId id="702" r:id="rId48"/>
    <p:sldId id="703" r:id="rId49"/>
    <p:sldId id="704" r:id="rId50"/>
    <p:sldId id="705" r:id="rId51"/>
    <p:sldId id="706" r:id="rId52"/>
    <p:sldId id="669" r:id="rId53"/>
    <p:sldId id="671" r:id="rId54"/>
    <p:sldId id="707" r:id="rId55"/>
    <p:sldId id="673" r:id="rId56"/>
    <p:sldId id="708" r:id="rId57"/>
    <p:sldId id="680" r:id="rId58"/>
    <p:sldId id="709" r:id="rId59"/>
    <p:sldId id="681" r:id="rId60"/>
    <p:sldId id="682" r:id="rId61"/>
    <p:sldId id="685" r:id="rId62"/>
    <p:sldId id="710" r:id="rId63"/>
    <p:sldId id="687" r:id="rId64"/>
    <p:sldId id="712" r:id="rId65"/>
    <p:sldId id="623" r:id="rId66"/>
    <p:sldId id="684" r:id="rId67"/>
    <p:sldId id="658" r:id="rId68"/>
    <p:sldId id="659" r:id="rId69"/>
    <p:sldId id="676" r:id="rId70"/>
    <p:sldId id="653" r:id="rId71"/>
    <p:sldId id="675" r:id="rId72"/>
    <p:sldId id="662" r:id="rId73"/>
    <p:sldId id="660" r:id="rId74"/>
    <p:sldId id="65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a:srgbClr val="039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6327"/>
  </p:normalViewPr>
  <p:slideViewPr>
    <p:cSldViewPr snapToGrid="0" snapToObjects="1">
      <p:cViewPr varScale="1">
        <p:scale>
          <a:sx n="63" d="100"/>
          <a:sy n="63" d="100"/>
        </p:scale>
        <p:origin x="772" y="56"/>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1A695-280F-4D07-9C64-52AABE9A382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862A804-3248-4D91-ADC3-2C854665223B}">
      <dgm:prSet/>
      <dgm:spPr/>
      <dgm:t>
        <a:bodyPr/>
        <a:lstStyle/>
        <a:p>
          <a:r>
            <a:rPr lang="es-ES" b="1" dirty="0"/>
            <a:t>12 de junio de 2024. DGI</a:t>
          </a:r>
          <a:endParaRPr lang="en-US" dirty="0"/>
        </a:p>
      </dgm:t>
    </dgm:pt>
    <dgm:pt modelId="{5199FA4C-92E4-409A-8694-B906987A38BA}" type="parTrans" cxnId="{FB194F73-283E-452D-A911-3B795C26C038}">
      <dgm:prSet/>
      <dgm:spPr/>
      <dgm:t>
        <a:bodyPr/>
        <a:lstStyle/>
        <a:p>
          <a:endParaRPr lang="en-US"/>
        </a:p>
      </dgm:t>
    </dgm:pt>
    <dgm:pt modelId="{C6DC0078-94F1-4B8F-91D0-1DDF17D00CA5}" type="sibTrans" cxnId="{FB194F73-283E-452D-A911-3B795C26C038}">
      <dgm:prSet/>
      <dgm:spPr/>
      <dgm:t>
        <a:bodyPr/>
        <a:lstStyle/>
        <a:p>
          <a:endParaRPr lang="en-US"/>
        </a:p>
      </dgm:t>
    </dgm:pt>
    <dgm:pt modelId="{5E01AFE0-77F3-4687-BC3A-E07619C47D48}">
      <dgm:prSet/>
      <dgm:spPr/>
      <dgm:t>
        <a:bodyPr/>
        <a:lstStyle/>
        <a:p>
          <a:r>
            <a:rPr lang="es-ES" b="1" dirty="0"/>
            <a:t>Nuria Mateos de la Calle- Psicóloga forense y sanitaria</a:t>
          </a:r>
          <a:endParaRPr lang="en-US" dirty="0"/>
        </a:p>
      </dgm:t>
    </dgm:pt>
    <dgm:pt modelId="{3F2F4ACF-03EF-44BE-954B-4233DD594FCA}" type="parTrans" cxnId="{5E2B334B-AE2F-45E4-8B30-DA99AC0B6795}">
      <dgm:prSet/>
      <dgm:spPr/>
      <dgm:t>
        <a:bodyPr/>
        <a:lstStyle/>
        <a:p>
          <a:endParaRPr lang="en-US"/>
        </a:p>
      </dgm:t>
    </dgm:pt>
    <dgm:pt modelId="{262DC2FF-4021-4331-9321-504DDD391682}" type="sibTrans" cxnId="{5E2B334B-AE2F-45E4-8B30-DA99AC0B6795}">
      <dgm:prSet/>
      <dgm:spPr/>
      <dgm:t>
        <a:bodyPr/>
        <a:lstStyle/>
        <a:p>
          <a:endParaRPr lang="en-US"/>
        </a:p>
      </dgm:t>
    </dgm:pt>
    <dgm:pt modelId="{578BB6E9-908F-4068-92A7-2DBA8B45F2F3}" type="pres">
      <dgm:prSet presAssocID="{06F1A695-280F-4D07-9C64-52AABE9A3826}" presName="linear" presStyleCnt="0">
        <dgm:presLayoutVars>
          <dgm:animLvl val="lvl"/>
          <dgm:resizeHandles val="exact"/>
        </dgm:presLayoutVars>
      </dgm:prSet>
      <dgm:spPr/>
    </dgm:pt>
    <dgm:pt modelId="{CB4ECD4F-8717-4570-8650-20F99538C337}" type="pres">
      <dgm:prSet presAssocID="{7862A804-3248-4D91-ADC3-2C854665223B}" presName="parentText" presStyleLbl="node1" presStyleIdx="0" presStyleCnt="2" custLinFactY="-45614" custLinFactNeighborX="-38221" custLinFactNeighborY="-100000">
        <dgm:presLayoutVars>
          <dgm:chMax val="0"/>
          <dgm:bulletEnabled val="1"/>
        </dgm:presLayoutVars>
      </dgm:prSet>
      <dgm:spPr/>
    </dgm:pt>
    <dgm:pt modelId="{1598C325-AE93-459C-9EC2-ACF6CDBE255B}" type="pres">
      <dgm:prSet presAssocID="{C6DC0078-94F1-4B8F-91D0-1DDF17D00CA5}" presName="spacer" presStyleCnt="0"/>
      <dgm:spPr/>
    </dgm:pt>
    <dgm:pt modelId="{CC27C5C5-E333-4034-8530-D8A657E10BD0}" type="pres">
      <dgm:prSet presAssocID="{5E01AFE0-77F3-4687-BC3A-E07619C47D48}" presName="parentText" presStyleLbl="node1" presStyleIdx="1" presStyleCnt="2">
        <dgm:presLayoutVars>
          <dgm:chMax val="0"/>
          <dgm:bulletEnabled val="1"/>
        </dgm:presLayoutVars>
      </dgm:prSet>
      <dgm:spPr/>
    </dgm:pt>
  </dgm:ptLst>
  <dgm:cxnLst>
    <dgm:cxn modelId="{BBB95E49-914C-46F7-BC33-8236478B9FA8}" type="presOf" srcId="{06F1A695-280F-4D07-9C64-52AABE9A3826}" destId="{578BB6E9-908F-4068-92A7-2DBA8B45F2F3}" srcOrd="0" destOrd="0" presId="urn:microsoft.com/office/officeart/2005/8/layout/vList2"/>
    <dgm:cxn modelId="{5E2B334B-AE2F-45E4-8B30-DA99AC0B6795}" srcId="{06F1A695-280F-4D07-9C64-52AABE9A3826}" destId="{5E01AFE0-77F3-4687-BC3A-E07619C47D48}" srcOrd="1" destOrd="0" parTransId="{3F2F4ACF-03EF-44BE-954B-4233DD594FCA}" sibTransId="{262DC2FF-4021-4331-9321-504DDD391682}"/>
    <dgm:cxn modelId="{FB194F73-283E-452D-A911-3B795C26C038}" srcId="{06F1A695-280F-4D07-9C64-52AABE9A3826}" destId="{7862A804-3248-4D91-ADC3-2C854665223B}" srcOrd="0" destOrd="0" parTransId="{5199FA4C-92E4-409A-8694-B906987A38BA}" sibTransId="{C6DC0078-94F1-4B8F-91D0-1DDF17D00CA5}"/>
    <dgm:cxn modelId="{B80336C3-25C8-4A41-93F8-0CED8131DD84}" type="presOf" srcId="{7862A804-3248-4D91-ADC3-2C854665223B}" destId="{CB4ECD4F-8717-4570-8650-20F99538C337}" srcOrd="0" destOrd="0" presId="urn:microsoft.com/office/officeart/2005/8/layout/vList2"/>
    <dgm:cxn modelId="{BFDD1CE9-BC17-45D7-B36F-8346C7872CA2}" type="presOf" srcId="{5E01AFE0-77F3-4687-BC3A-E07619C47D48}" destId="{CC27C5C5-E333-4034-8530-D8A657E10BD0}" srcOrd="0" destOrd="0" presId="urn:microsoft.com/office/officeart/2005/8/layout/vList2"/>
    <dgm:cxn modelId="{2FC6DC58-CC17-4357-9422-32712D87FB77}" type="presParOf" srcId="{578BB6E9-908F-4068-92A7-2DBA8B45F2F3}" destId="{CB4ECD4F-8717-4570-8650-20F99538C337}" srcOrd="0" destOrd="0" presId="urn:microsoft.com/office/officeart/2005/8/layout/vList2"/>
    <dgm:cxn modelId="{2C4454EE-1A5C-478D-9853-457382D2437A}" type="presParOf" srcId="{578BB6E9-908F-4068-92A7-2DBA8B45F2F3}" destId="{1598C325-AE93-459C-9EC2-ACF6CDBE255B}" srcOrd="1" destOrd="0" presId="urn:microsoft.com/office/officeart/2005/8/layout/vList2"/>
    <dgm:cxn modelId="{EB141ADC-9AF9-4B15-9AB6-6A67F117638A}" type="presParOf" srcId="{578BB6E9-908F-4068-92A7-2DBA8B45F2F3}" destId="{CC27C5C5-E333-4034-8530-D8A657E10BD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08EF8C-B024-4F88-A0CD-F09D8CBBEC0E}"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0C52BDCB-D426-4EE9-8CDC-4361E1F5FBD1}">
      <dgm:prSet/>
      <dgm:spPr/>
      <dgm:t>
        <a:bodyPr/>
        <a:lstStyle/>
        <a:p>
          <a:r>
            <a:rPr lang="es-ES" b="1" u="sng"/>
            <a:t>Aspectos psicológicos</a:t>
          </a:r>
          <a:r>
            <a:rPr lang="es-ES"/>
            <a:t>:</a:t>
          </a:r>
          <a:endParaRPr lang="en-US"/>
        </a:p>
      </dgm:t>
    </dgm:pt>
    <dgm:pt modelId="{2962E367-5B4F-4E06-9422-5C8AD89A282A}" type="parTrans" cxnId="{A6A360AA-BD7E-4402-B078-F858C6795345}">
      <dgm:prSet/>
      <dgm:spPr/>
      <dgm:t>
        <a:bodyPr/>
        <a:lstStyle/>
        <a:p>
          <a:endParaRPr lang="en-US"/>
        </a:p>
      </dgm:t>
    </dgm:pt>
    <dgm:pt modelId="{161F407E-A541-4978-A91B-283AA1176AEF}" type="sibTrans" cxnId="{A6A360AA-BD7E-4402-B078-F858C6795345}">
      <dgm:prSet/>
      <dgm:spPr/>
      <dgm:t>
        <a:bodyPr/>
        <a:lstStyle/>
        <a:p>
          <a:endParaRPr lang="en-US"/>
        </a:p>
      </dgm:t>
    </dgm:pt>
    <dgm:pt modelId="{3B9AE6F2-50B7-45DE-9BE9-E6957FDB677C}">
      <dgm:prSet/>
      <dgm:spPr/>
      <dgm:t>
        <a:bodyPr/>
        <a:lstStyle/>
        <a:p>
          <a:r>
            <a:rPr lang="es-ES"/>
            <a:t>Reconocerse mujer maltratada es muy doloroso</a:t>
          </a:r>
          <a:endParaRPr lang="en-US"/>
        </a:p>
      </dgm:t>
    </dgm:pt>
    <dgm:pt modelId="{0D1DFFF9-2D34-4C52-8785-A2ABE6699BF7}" type="parTrans" cxnId="{037C8E84-D2D0-4530-82DF-343AC227B0D1}">
      <dgm:prSet/>
      <dgm:spPr/>
      <dgm:t>
        <a:bodyPr/>
        <a:lstStyle/>
        <a:p>
          <a:endParaRPr lang="en-US"/>
        </a:p>
      </dgm:t>
    </dgm:pt>
    <dgm:pt modelId="{34B99AAB-39F7-40A2-9441-F23E71965343}" type="sibTrans" cxnId="{037C8E84-D2D0-4530-82DF-343AC227B0D1}">
      <dgm:prSet/>
      <dgm:spPr/>
      <dgm:t>
        <a:bodyPr/>
        <a:lstStyle/>
        <a:p>
          <a:endParaRPr lang="en-US"/>
        </a:p>
      </dgm:t>
    </dgm:pt>
    <dgm:pt modelId="{73723F4C-23F8-4798-8BA0-BCEE78EE520B}">
      <dgm:prSet/>
      <dgm:spPr/>
      <dgm:t>
        <a:bodyPr/>
        <a:lstStyle/>
        <a:p>
          <a:r>
            <a:rPr lang="es-ES"/>
            <a:t>Idea fracaso: interiorización valor social</a:t>
          </a:r>
          <a:endParaRPr lang="en-US"/>
        </a:p>
      </dgm:t>
    </dgm:pt>
    <dgm:pt modelId="{6687EAA2-508D-446F-B974-C009DE209EA6}" type="parTrans" cxnId="{7ED3685A-46B5-48B7-9F83-7C6A2AE167AC}">
      <dgm:prSet/>
      <dgm:spPr/>
      <dgm:t>
        <a:bodyPr/>
        <a:lstStyle/>
        <a:p>
          <a:endParaRPr lang="en-US"/>
        </a:p>
      </dgm:t>
    </dgm:pt>
    <dgm:pt modelId="{F437D420-0EC8-4A34-9482-7572B1991619}" type="sibTrans" cxnId="{7ED3685A-46B5-48B7-9F83-7C6A2AE167AC}">
      <dgm:prSet/>
      <dgm:spPr/>
      <dgm:t>
        <a:bodyPr/>
        <a:lstStyle/>
        <a:p>
          <a:endParaRPr lang="en-US"/>
        </a:p>
      </dgm:t>
    </dgm:pt>
    <dgm:pt modelId="{C643B7D9-1AC4-403F-902E-39ACD089A4BC}">
      <dgm:prSet/>
      <dgm:spPr/>
      <dgm:t>
        <a:bodyPr/>
        <a:lstStyle/>
        <a:p>
          <a:r>
            <a:rPr lang="es-ES" dirty="0"/>
            <a:t>Tener historia violencia previa: sumisión</a:t>
          </a:r>
          <a:endParaRPr lang="en-US" dirty="0"/>
        </a:p>
      </dgm:t>
    </dgm:pt>
    <dgm:pt modelId="{68A914AC-AC8C-4E8F-B412-6A2671A1FC4D}" type="parTrans" cxnId="{239245EF-4475-4150-A0EE-C069F1FB97E1}">
      <dgm:prSet/>
      <dgm:spPr/>
      <dgm:t>
        <a:bodyPr/>
        <a:lstStyle/>
        <a:p>
          <a:endParaRPr lang="en-US"/>
        </a:p>
      </dgm:t>
    </dgm:pt>
    <dgm:pt modelId="{824B7AFB-CACC-4CE6-AD35-475C20B6431F}" type="sibTrans" cxnId="{239245EF-4475-4150-A0EE-C069F1FB97E1}">
      <dgm:prSet/>
      <dgm:spPr/>
      <dgm:t>
        <a:bodyPr/>
        <a:lstStyle/>
        <a:p>
          <a:endParaRPr lang="en-US"/>
        </a:p>
      </dgm:t>
    </dgm:pt>
    <dgm:pt modelId="{1A6B19D1-EEAA-4A5A-8426-388F3D84006F}">
      <dgm:prSet/>
      <dgm:spPr/>
      <dgm:t>
        <a:bodyPr/>
        <a:lstStyle/>
        <a:p>
          <a:r>
            <a:rPr lang="es-ES"/>
            <a:t>Deterioro salud</a:t>
          </a:r>
          <a:endParaRPr lang="en-US"/>
        </a:p>
      </dgm:t>
    </dgm:pt>
    <dgm:pt modelId="{0545D67E-49F7-4E88-A7DD-5AFE8FC8F0C1}" type="parTrans" cxnId="{9F5BABBC-9EDC-445E-BFFC-4A6BF21C5E1D}">
      <dgm:prSet/>
      <dgm:spPr/>
      <dgm:t>
        <a:bodyPr/>
        <a:lstStyle/>
        <a:p>
          <a:endParaRPr lang="en-US"/>
        </a:p>
      </dgm:t>
    </dgm:pt>
    <dgm:pt modelId="{D7C03546-BE3C-48A3-BA20-69A3F28FFF29}" type="sibTrans" cxnId="{9F5BABBC-9EDC-445E-BFFC-4A6BF21C5E1D}">
      <dgm:prSet/>
      <dgm:spPr/>
      <dgm:t>
        <a:bodyPr/>
        <a:lstStyle/>
        <a:p>
          <a:endParaRPr lang="en-US"/>
        </a:p>
      </dgm:t>
    </dgm:pt>
    <dgm:pt modelId="{5D48E383-F4BF-4F83-8A9D-B464F425D940}">
      <dgm:prSet/>
      <dgm:spPr/>
      <dgm:t>
        <a:bodyPr/>
        <a:lstStyle/>
        <a:p>
          <a:r>
            <a:rPr lang="es-ES" dirty="0"/>
            <a:t>Miedo a que la violencia aumente</a:t>
          </a:r>
          <a:endParaRPr lang="en-US" dirty="0"/>
        </a:p>
      </dgm:t>
    </dgm:pt>
    <dgm:pt modelId="{F2092ECA-E8B2-4A28-95DC-7813B10DCEFF}" type="parTrans" cxnId="{D43C26D2-D6D6-4284-8090-55AD22C9A462}">
      <dgm:prSet/>
      <dgm:spPr/>
      <dgm:t>
        <a:bodyPr/>
        <a:lstStyle/>
        <a:p>
          <a:endParaRPr lang="en-US"/>
        </a:p>
      </dgm:t>
    </dgm:pt>
    <dgm:pt modelId="{BCEFA817-E9FB-4BBA-9A54-780BE7E8E72C}" type="sibTrans" cxnId="{D43C26D2-D6D6-4284-8090-55AD22C9A462}">
      <dgm:prSet/>
      <dgm:spPr/>
      <dgm:t>
        <a:bodyPr/>
        <a:lstStyle/>
        <a:p>
          <a:endParaRPr lang="en-US"/>
        </a:p>
      </dgm:t>
    </dgm:pt>
    <dgm:pt modelId="{6D7531CB-AC54-4595-B67F-12C19E561F0D}">
      <dgm:prSet/>
      <dgm:spPr/>
      <dgm:t>
        <a:bodyPr/>
        <a:lstStyle/>
        <a:p>
          <a:r>
            <a:rPr lang="es-ES"/>
            <a:t>Amenazas muerte</a:t>
          </a:r>
          <a:endParaRPr lang="en-US"/>
        </a:p>
      </dgm:t>
    </dgm:pt>
    <dgm:pt modelId="{C5A1EE58-9724-4675-BF54-98BCD11DFC52}" type="parTrans" cxnId="{C5CB64E1-354D-47BD-B4FA-EDA1FEC412D2}">
      <dgm:prSet/>
      <dgm:spPr/>
      <dgm:t>
        <a:bodyPr/>
        <a:lstStyle/>
        <a:p>
          <a:endParaRPr lang="en-US"/>
        </a:p>
      </dgm:t>
    </dgm:pt>
    <dgm:pt modelId="{3F36DB2B-B862-42B9-B5A9-41C3BD4676EA}" type="sibTrans" cxnId="{C5CB64E1-354D-47BD-B4FA-EDA1FEC412D2}">
      <dgm:prSet/>
      <dgm:spPr/>
      <dgm:t>
        <a:bodyPr/>
        <a:lstStyle/>
        <a:p>
          <a:endParaRPr lang="en-US"/>
        </a:p>
      </dgm:t>
    </dgm:pt>
    <dgm:pt modelId="{B40CA2A8-B331-4B4C-9E41-5F98DE185E70}">
      <dgm:prSet/>
      <dgm:spPr/>
      <dgm:t>
        <a:bodyPr/>
        <a:lstStyle/>
        <a:p>
          <a:r>
            <a:rPr lang="es-ES" b="1" u="sng"/>
            <a:t>Aspectos sociales</a:t>
          </a:r>
          <a:r>
            <a:rPr lang="es-ES"/>
            <a:t>:</a:t>
          </a:r>
          <a:endParaRPr lang="en-US"/>
        </a:p>
      </dgm:t>
    </dgm:pt>
    <dgm:pt modelId="{7DA6ADDC-D0B3-484A-809F-09654C4CFA7C}" type="parTrans" cxnId="{5AF566D4-152B-4916-8ED6-5186A49875E5}">
      <dgm:prSet/>
      <dgm:spPr/>
      <dgm:t>
        <a:bodyPr/>
        <a:lstStyle/>
        <a:p>
          <a:endParaRPr lang="en-US"/>
        </a:p>
      </dgm:t>
    </dgm:pt>
    <dgm:pt modelId="{EBF81E12-B70D-4C89-BFB4-9C5B96FD0081}" type="sibTrans" cxnId="{5AF566D4-152B-4916-8ED6-5186A49875E5}">
      <dgm:prSet/>
      <dgm:spPr/>
      <dgm:t>
        <a:bodyPr/>
        <a:lstStyle/>
        <a:p>
          <a:endParaRPr lang="en-US"/>
        </a:p>
      </dgm:t>
    </dgm:pt>
    <dgm:pt modelId="{992041D5-B93F-4270-AEFC-2476C6F044CC}">
      <dgm:prSet/>
      <dgm:spPr/>
      <dgm:t>
        <a:bodyPr/>
        <a:lstStyle/>
        <a:p>
          <a:r>
            <a:rPr lang="es-ES"/>
            <a:t>Falta apoyo social, familiar, económico</a:t>
          </a:r>
          <a:endParaRPr lang="en-US"/>
        </a:p>
      </dgm:t>
    </dgm:pt>
    <dgm:pt modelId="{5D3C2FE2-9A34-4D83-B3DC-7425C94A54C0}" type="parTrans" cxnId="{D9EE9030-7F5D-4DEA-AEB7-4111736AADF3}">
      <dgm:prSet/>
      <dgm:spPr/>
      <dgm:t>
        <a:bodyPr/>
        <a:lstStyle/>
        <a:p>
          <a:endParaRPr lang="en-US"/>
        </a:p>
      </dgm:t>
    </dgm:pt>
    <dgm:pt modelId="{C6C61884-FA47-4511-AB44-2530314EFAB7}" type="sibTrans" cxnId="{D9EE9030-7F5D-4DEA-AEB7-4111736AADF3}">
      <dgm:prSet/>
      <dgm:spPr/>
      <dgm:t>
        <a:bodyPr/>
        <a:lstStyle/>
        <a:p>
          <a:endParaRPr lang="en-US"/>
        </a:p>
      </dgm:t>
    </dgm:pt>
    <dgm:pt modelId="{42AC2F85-30D3-4B69-B73A-82EB7E55BA44}">
      <dgm:prSet/>
      <dgm:spPr/>
      <dgm:t>
        <a:bodyPr/>
        <a:lstStyle/>
        <a:p>
          <a:r>
            <a:rPr lang="es-ES"/>
            <a:t>Aislamiento</a:t>
          </a:r>
          <a:endParaRPr lang="en-US"/>
        </a:p>
      </dgm:t>
    </dgm:pt>
    <dgm:pt modelId="{CD1F4942-41C7-465B-908B-E99F1266E4B5}" type="parTrans" cxnId="{ED24123B-D4C3-4B21-B5AC-9AA7878DB47F}">
      <dgm:prSet/>
      <dgm:spPr/>
      <dgm:t>
        <a:bodyPr/>
        <a:lstStyle/>
        <a:p>
          <a:endParaRPr lang="en-US"/>
        </a:p>
      </dgm:t>
    </dgm:pt>
    <dgm:pt modelId="{4EABBAA5-FDC9-4F59-95B1-E197004C891E}" type="sibTrans" cxnId="{ED24123B-D4C3-4B21-B5AC-9AA7878DB47F}">
      <dgm:prSet/>
      <dgm:spPr/>
      <dgm:t>
        <a:bodyPr/>
        <a:lstStyle/>
        <a:p>
          <a:endParaRPr lang="en-US"/>
        </a:p>
      </dgm:t>
    </dgm:pt>
    <dgm:pt modelId="{D343277C-EE07-4E0F-9C61-A2AB96017537}">
      <dgm:prSet/>
      <dgm:spPr/>
      <dgm:t>
        <a:bodyPr/>
        <a:lstStyle/>
        <a:p>
          <a:r>
            <a:rPr lang="es-ES"/>
            <a:t>Consecuencias jurídicas, económicas, sociales…</a:t>
          </a:r>
          <a:endParaRPr lang="en-US"/>
        </a:p>
      </dgm:t>
    </dgm:pt>
    <dgm:pt modelId="{03F04326-0D9D-411B-804A-2D83DFB697BB}" type="parTrans" cxnId="{9A1B6BCF-1C49-4D9D-A991-DE0DF99813E5}">
      <dgm:prSet/>
      <dgm:spPr/>
      <dgm:t>
        <a:bodyPr/>
        <a:lstStyle/>
        <a:p>
          <a:endParaRPr lang="en-US"/>
        </a:p>
      </dgm:t>
    </dgm:pt>
    <dgm:pt modelId="{4A143AD4-8D2A-43BD-B77B-1949E13F5B44}" type="sibTrans" cxnId="{9A1B6BCF-1C49-4D9D-A991-DE0DF99813E5}">
      <dgm:prSet/>
      <dgm:spPr/>
      <dgm:t>
        <a:bodyPr/>
        <a:lstStyle/>
        <a:p>
          <a:endParaRPr lang="en-US"/>
        </a:p>
      </dgm:t>
    </dgm:pt>
    <dgm:pt modelId="{F75B4D79-DD52-4132-B1C1-9059BD532D38}">
      <dgm:prSet/>
      <dgm:spPr/>
      <dgm:t>
        <a:bodyPr/>
        <a:lstStyle/>
        <a:p>
          <a:r>
            <a:rPr lang="es-ES"/>
            <a:t>Escasez apoyos</a:t>
          </a:r>
          <a:endParaRPr lang="en-US"/>
        </a:p>
      </dgm:t>
    </dgm:pt>
    <dgm:pt modelId="{C87C8B3F-5192-4768-A80F-2D6F67C1254A}" type="parTrans" cxnId="{7E789C80-D5ED-4123-B3C2-A1C013910840}">
      <dgm:prSet/>
      <dgm:spPr/>
      <dgm:t>
        <a:bodyPr/>
        <a:lstStyle/>
        <a:p>
          <a:endParaRPr lang="en-US"/>
        </a:p>
      </dgm:t>
    </dgm:pt>
    <dgm:pt modelId="{2CE0DE91-19C1-41C0-8C3E-5A60EE692847}" type="sibTrans" cxnId="{7E789C80-D5ED-4123-B3C2-A1C013910840}">
      <dgm:prSet/>
      <dgm:spPr/>
      <dgm:t>
        <a:bodyPr/>
        <a:lstStyle/>
        <a:p>
          <a:endParaRPr lang="en-US"/>
        </a:p>
      </dgm:t>
    </dgm:pt>
    <dgm:pt modelId="{DBF2C3B6-5C8E-46B2-A20A-9D2B100D6EA6}">
      <dgm:prSet/>
      <dgm:spPr/>
      <dgm:t>
        <a:bodyPr/>
        <a:lstStyle/>
        <a:p>
          <a:r>
            <a:rPr lang="es-ES"/>
            <a:t>Impunidad </a:t>
          </a:r>
          <a:endParaRPr lang="en-US"/>
        </a:p>
      </dgm:t>
    </dgm:pt>
    <dgm:pt modelId="{12C5E228-BCCA-4996-96AF-E31DD27CE771}" type="parTrans" cxnId="{F91C5EC6-7962-43AF-8311-E823ECE1CFB0}">
      <dgm:prSet/>
      <dgm:spPr/>
      <dgm:t>
        <a:bodyPr/>
        <a:lstStyle/>
        <a:p>
          <a:endParaRPr lang="en-US"/>
        </a:p>
      </dgm:t>
    </dgm:pt>
    <dgm:pt modelId="{95A2431D-F87B-4AA0-A094-BE8E970DC73C}" type="sibTrans" cxnId="{F91C5EC6-7962-43AF-8311-E823ECE1CFB0}">
      <dgm:prSet/>
      <dgm:spPr/>
      <dgm:t>
        <a:bodyPr/>
        <a:lstStyle/>
        <a:p>
          <a:endParaRPr lang="en-US"/>
        </a:p>
      </dgm:t>
    </dgm:pt>
    <dgm:pt modelId="{F7DD9C50-C1E1-40CA-823C-4DD622F3241C}">
      <dgm:prSet/>
      <dgm:spPr/>
      <dgm:t>
        <a:bodyPr/>
        <a:lstStyle/>
        <a:p>
          <a:r>
            <a:rPr lang="es-ES" u="sng"/>
            <a:t>Factores que favorecen pedir ayuda</a:t>
          </a:r>
          <a:endParaRPr lang="en-US"/>
        </a:p>
      </dgm:t>
    </dgm:pt>
    <dgm:pt modelId="{75165C12-CB35-4F0C-A354-EFA25646F16A}" type="parTrans" cxnId="{28E8039E-543C-4F92-9594-1693B0293E3D}">
      <dgm:prSet/>
      <dgm:spPr/>
      <dgm:t>
        <a:bodyPr/>
        <a:lstStyle/>
        <a:p>
          <a:endParaRPr lang="en-US"/>
        </a:p>
      </dgm:t>
    </dgm:pt>
    <dgm:pt modelId="{F8DB9929-E81E-4F9C-A752-E48D87F4EBED}" type="sibTrans" cxnId="{28E8039E-543C-4F92-9594-1693B0293E3D}">
      <dgm:prSet/>
      <dgm:spPr/>
      <dgm:t>
        <a:bodyPr/>
        <a:lstStyle/>
        <a:p>
          <a:endParaRPr lang="en-US"/>
        </a:p>
      </dgm:t>
    </dgm:pt>
    <dgm:pt modelId="{85DCC318-A947-45DC-85DB-F46B43820C7E}">
      <dgm:prSet/>
      <dgm:spPr/>
      <dgm:t>
        <a:bodyPr/>
        <a:lstStyle/>
        <a:p>
          <a:r>
            <a:rPr lang="es-ES"/>
            <a:t>- Desaparece fase “luna de miel”</a:t>
          </a:r>
          <a:endParaRPr lang="en-US"/>
        </a:p>
      </dgm:t>
    </dgm:pt>
    <dgm:pt modelId="{09A3198B-4874-4141-8C1C-955431B5E9F2}" type="parTrans" cxnId="{670143FF-C11C-488D-8367-7A5CF047E23F}">
      <dgm:prSet/>
      <dgm:spPr/>
      <dgm:t>
        <a:bodyPr/>
        <a:lstStyle/>
        <a:p>
          <a:endParaRPr lang="en-US"/>
        </a:p>
      </dgm:t>
    </dgm:pt>
    <dgm:pt modelId="{9F8368F1-A562-4CBA-AA89-F69919AC163E}" type="sibTrans" cxnId="{670143FF-C11C-488D-8367-7A5CF047E23F}">
      <dgm:prSet/>
      <dgm:spPr/>
      <dgm:t>
        <a:bodyPr/>
        <a:lstStyle/>
        <a:p>
          <a:endParaRPr lang="en-US"/>
        </a:p>
      </dgm:t>
    </dgm:pt>
    <dgm:pt modelId="{0669EE34-D1D3-48F0-B016-2690DCB6B389}">
      <dgm:prSet/>
      <dgm:spPr/>
      <dgm:t>
        <a:bodyPr/>
        <a:lstStyle/>
        <a:p>
          <a:r>
            <a:rPr lang="es-ES"/>
            <a:t>- Aumenta gravedad agresiones</a:t>
          </a:r>
          <a:endParaRPr lang="en-US"/>
        </a:p>
      </dgm:t>
    </dgm:pt>
    <dgm:pt modelId="{2E61CB0D-E098-4C1B-AAAE-88B9ACC7EDA0}" type="parTrans" cxnId="{16E01F39-E315-4D23-9920-30BDDBC31362}">
      <dgm:prSet/>
      <dgm:spPr/>
      <dgm:t>
        <a:bodyPr/>
        <a:lstStyle/>
        <a:p>
          <a:endParaRPr lang="en-US"/>
        </a:p>
      </dgm:t>
    </dgm:pt>
    <dgm:pt modelId="{35ACBD14-CC95-426F-81D0-F320B8E4764E}" type="sibTrans" cxnId="{16E01F39-E315-4D23-9920-30BDDBC31362}">
      <dgm:prSet/>
      <dgm:spPr/>
      <dgm:t>
        <a:bodyPr/>
        <a:lstStyle/>
        <a:p>
          <a:endParaRPr lang="en-US"/>
        </a:p>
      </dgm:t>
    </dgm:pt>
    <dgm:pt modelId="{F9E1CE3F-3D1A-4F0F-A7FA-601B608BF7AA}">
      <dgm:prSet/>
      <dgm:spPr/>
      <dgm:t>
        <a:bodyPr/>
        <a:lstStyle/>
        <a:p>
          <a:r>
            <a:rPr lang="es-ES"/>
            <a:t>- Violencia contra hijos e hijas</a:t>
          </a:r>
          <a:endParaRPr lang="en-US"/>
        </a:p>
      </dgm:t>
    </dgm:pt>
    <dgm:pt modelId="{1E72AB58-EC14-482C-BF70-4505EB5FC768}" type="parTrans" cxnId="{D5A9D9CD-7474-4978-95A3-528F2E228D7B}">
      <dgm:prSet/>
      <dgm:spPr/>
      <dgm:t>
        <a:bodyPr/>
        <a:lstStyle/>
        <a:p>
          <a:endParaRPr lang="en-US"/>
        </a:p>
      </dgm:t>
    </dgm:pt>
    <dgm:pt modelId="{4D0707B3-BC06-4FEA-A2BF-9BBEA74231F3}" type="sibTrans" cxnId="{D5A9D9CD-7474-4978-95A3-528F2E228D7B}">
      <dgm:prSet/>
      <dgm:spPr/>
      <dgm:t>
        <a:bodyPr/>
        <a:lstStyle/>
        <a:p>
          <a:endParaRPr lang="en-US"/>
        </a:p>
      </dgm:t>
    </dgm:pt>
    <dgm:pt modelId="{F3E9616E-5C5B-4429-82D9-7941BD2175E9}">
      <dgm:prSet/>
      <dgm:spPr/>
      <dgm:t>
        <a:bodyPr/>
        <a:lstStyle/>
        <a:p>
          <a:r>
            <a:rPr lang="es-ES"/>
            <a:t>- Existencia de recursos</a:t>
          </a:r>
          <a:endParaRPr lang="en-US"/>
        </a:p>
      </dgm:t>
    </dgm:pt>
    <dgm:pt modelId="{559BF5CD-B1E9-4CF8-A176-B8C443B2B781}" type="parTrans" cxnId="{69C807F7-DC03-464A-835D-D7E022712A75}">
      <dgm:prSet/>
      <dgm:spPr/>
      <dgm:t>
        <a:bodyPr/>
        <a:lstStyle/>
        <a:p>
          <a:endParaRPr lang="en-US"/>
        </a:p>
      </dgm:t>
    </dgm:pt>
    <dgm:pt modelId="{034A9A45-2BA3-473A-980B-DEF2DE6161DE}" type="sibTrans" cxnId="{69C807F7-DC03-464A-835D-D7E022712A75}">
      <dgm:prSet/>
      <dgm:spPr/>
      <dgm:t>
        <a:bodyPr/>
        <a:lstStyle/>
        <a:p>
          <a:endParaRPr lang="en-US"/>
        </a:p>
      </dgm:t>
    </dgm:pt>
    <dgm:pt modelId="{9B5FFE7E-F47E-4AD8-B3ED-80BF130ACF9B}">
      <dgm:prSet/>
      <dgm:spPr/>
      <dgm:t>
        <a:bodyPr/>
        <a:lstStyle/>
        <a:p>
          <a:r>
            <a:rPr lang="es-ES"/>
            <a:t>- Contar con apoyo familiar, otras personas</a:t>
          </a:r>
          <a:endParaRPr lang="en-US"/>
        </a:p>
      </dgm:t>
    </dgm:pt>
    <dgm:pt modelId="{ECF5F901-BE10-4B4F-8DC7-81B551FE2F29}" type="parTrans" cxnId="{113266A0-6480-47D5-9236-C10147AB3BB8}">
      <dgm:prSet/>
      <dgm:spPr/>
      <dgm:t>
        <a:bodyPr/>
        <a:lstStyle/>
        <a:p>
          <a:endParaRPr lang="en-US"/>
        </a:p>
      </dgm:t>
    </dgm:pt>
    <dgm:pt modelId="{3219198E-DA91-4ABA-B666-13793AE26642}" type="sibTrans" cxnId="{113266A0-6480-47D5-9236-C10147AB3BB8}">
      <dgm:prSet/>
      <dgm:spPr/>
      <dgm:t>
        <a:bodyPr/>
        <a:lstStyle/>
        <a:p>
          <a:endParaRPr lang="en-US"/>
        </a:p>
      </dgm:t>
    </dgm:pt>
    <dgm:pt modelId="{DE30C43D-57DC-4350-B265-7ACE180C3522}" type="pres">
      <dgm:prSet presAssocID="{7208EF8C-B024-4F88-A0CD-F09D8CBBEC0E}" presName="linear" presStyleCnt="0">
        <dgm:presLayoutVars>
          <dgm:dir/>
          <dgm:animLvl val="lvl"/>
          <dgm:resizeHandles val="exact"/>
        </dgm:presLayoutVars>
      </dgm:prSet>
      <dgm:spPr/>
    </dgm:pt>
    <dgm:pt modelId="{FB256A15-940C-4CBE-A8BA-6D1827E8F9DE}" type="pres">
      <dgm:prSet presAssocID="{0C52BDCB-D426-4EE9-8CDC-4361E1F5FBD1}" presName="parentLin" presStyleCnt="0"/>
      <dgm:spPr/>
    </dgm:pt>
    <dgm:pt modelId="{4855DCE0-09DB-422E-89EE-0C336584686E}" type="pres">
      <dgm:prSet presAssocID="{0C52BDCB-D426-4EE9-8CDC-4361E1F5FBD1}" presName="parentLeftMargin" presStyleLbl="node1" presStyleIdx="0" presStyleCnt="8"/>
      <dgm:spPr/>
    </dgm:pt>
    <dgm:pt modelId="{C6B8D8CA-EC74-4915-99A4-E441BC9CBE57}" type="pres">
      <dgm:prSet presAssocID="{0C52BDCB-D426-4EE9-8CDC-4361E1F5FBD1}" presName="parentText" presStyleLbl="node1" presStyleIdx="0" presStyleCnt="8">
        <dgm:presLayoutVars>
          <dgm:chMax val="0"/>
          <dgm:bulletEnabled val="1"/>
        </dgm:presLayoutVars>
      </dgm:prSet>
      <dgm:spPr/>
    </dgm:pt>
    <dgm:pt modelId="{66D673EC-F3CC-41AB-96C3-3BA2D0B1D2E7}" type="pres">
      <dgm:prSet presAssocID="{0C52BDCB-D426-4EE9-8CDC-4361E1F5FBD1}" presName="negativeSpace" presStyleCnt="0"/>
      <dgm:spPr/>
    </dgm:pt>
    <dgm:pt modelId="{E9837DD9-1815-4BF6-9EE3-6F0F044DAB4D}" type="pres">
      <dgm:prSet presAssocID="{0C52BDCB-D426-4EE9-8CDC-4361E1F5FBD1}" presName="childText" presStyleLbl="conFgAcc1" presStyleIdx="0" presStyleCnt="8">
        <dgm:presLayoutVars>
          <dgm:bulletEnabled val="1"/>
        </dgm:presLayoutVars>
      </dgm:prSet>
      <dgm:spPr/>
    </dgm:pt>
    <dgm:pt modelId="{71A367DD-486F-42BB-9617-EF5F21F41C56}" type="pres">
      <dgm:prSet presAssocID="{161F407E-A541-4978-A91B-283AA1176AEF}" presName="spaceBetweenRectangles" presStyleCnt="0"/>
      <dgm:spPr/>
    </dgm:pt>
    <dgm:pt modelId="{1AB352D5-4FD2-428D-84C2-A6F5D96FF989}" type="pres">
      <dgm:prSet presAssocID="{B40CA2A8-B331-4B4C-9E41-5F98DE185E70}" presName="parentLin" presStyleCnt="0"/>
      <dgm:spPr/>
    </dgm:pt>
    <dgm:pt modelId="{8706E6F1-E93A-48C1-B1C8-519EED1FB7BD}" type="pres">
      <dgm:prSet presAssocID="{B40CA2A8-B331-4B4C-9E41-5F98DE185E70}" presName="parentLeftMargin" presStyleLbl="node1" presStyleIdx="0" presStyleCnt="8"/>
      <dgm:spPr/>
    </dgm:pt>
    <dgm:pt modelId="{32AB1528-8F9A-48F6-B68C-3936BF17FBA6}" type="pres">
      <dgm:prSet presAssocID="{B40CA2A8-B331-4B4C-9E41-5F98DE185E70}" presName="parentText" presStyleLbl="node1" presStyleIdx="1" presStyleCnt="8">
        <dgm:presLayoutVars>
          <dgm:chMax val="0"/>
          <dgm:bulletEnabled val="1"/>
        </dgm:presLayoutVars>
      </dgm:prSet>
      <dgm:spPr/>
    </dgm:pt>
    <dgm:pt modelId="{596E5767-7891-47B4-8723-BDF0C8C78916}" type="pres">
      <dgm:prSet presAssocID="{B40CA2A8-B331-4B4C-9E41-5F98DE185E70}" presName="negativeSpace" presStyleCnt="0"/>
      <dgm:spPr/>
    </dgm:pt>
    <dgm:pt modelId="{A05F32AA-147B-4B4D-BE2A-6CFC89EDA9C8}" type="pres">
      <dgm:prSet presAssocID="{B40CA2A8-B331-4B4C-9E41-5F98DE185E70}" presName="childText" presStyleLbl="conFgAcc1" presStyleIdx="1" presStyleCnt="8">
        <dgm:presLayoutVars>
          <dgm:bulletEnabled val="1"/>
        </dgm:presLayoutVars>
      </dgm:prSet>
      <dgm:spPr/>
    </dgm:pt>
    <dgm:pt modelId="{5EC08A16-EC98-4CAC-98B5-DD2CF1137866}" type="pres">
      <dgm:prSet presAssocID="{EBF81E12-B70D-4C89-BFB4-9C5B96FD0081}" presName="spaceBetweenRectangles" presStyleCnt="0"/>
      <dgm:spPr/>
    </dgm:pt>
    <dgm:pt modelId="{E7D62F42-4663-49B5-B917-1EF5DF32FF98}" type="pres">
      <dgm:prSet presAssocID="{F7DD9C50-C1E1-40CA-823C-4DD622F3241C}" presName="parentLin" presStyleCnt="0"/>
      <dgm:spPr/>
    </dgm:pt>
    <dgm:pt modelId="{33231604-8A9A-4A66-971B-F5A257B40811}" type="pres">
      <dgm:prSet presAssocID="{F7DD9C50-C1E1-40CA-823C-4DD622F3241C}" presName="parentLeftMargin" presStyleLbl="node1" presStyleIdx="1" presStyleCnt="8"/>
      <dgm:spPr/>
    </dgm:pt>
    <dgm:pt modelId="{5C2758E6-1498-4504-B80A-E1FD95AC8501}" type="pres">
      <dgm:prSet presAssocID="{F7DD9C50-C1E1-40CA-823C-4DD622F3241C}" presName="parentText" presStyleLbl="node1" presStyleIdx="2" presStyleCnt="8">
        <dgm:presLayoutVars>
          <dgm:chMax val="0"/>
          <dgm:bulletEnabled val="1"/>
        </dgm:presLayoutVars>
      </dgm:prSet>
      <dgm:spPr/>
    </dgm:pt>
    <dgm:pt modelId="{73F86283-3A86-4BCD-8D79-E372A291F81C}" type="pres">
      <dgm:prSet presAssocID="{F7DD9C50-C1E1-40CA-823C-4DD622F3241C}" presName="negativeSpace" presStyleCnt="0"/>
      <dgm:spPr/>
    </dgm:pt>
    <dgm:pt modelId="{F9E47BF0-6BE9-47B7-848A-144C48CAEF83}" type="pres">
      <dgm:prSet presAssocID="{F7DD9C50-C1E1-40CA-823C-4DD622F3241C}" presName="childText" presStyleLbl="conFgAcc1" presStyleIdx="2" presStyleCnt="8">
        <dgm:presLayoutVars>
          <dgm:bulletEnabled val="1"/>
        </dgm:presLayoutVars>
      </dgm:prSet>
      <dgm:spPr/>
    </dgm:pt>
    <dgm:pt modelId="{1E9AB4A1-E413-4D20-BBDB-82D4F6ACD02F}" type="pres">
      <dgm:prSet presAssocID="{F8DB9929-E81E-4F9C-A752-E48D87F4EBED}" presName="spaceBetweenRectangles" presStyleCnt="0"/>
      <dgm:spPr/>
    </dgm:pt>
    <dgm:pt modelId="{B1FEBBF4-9026-40B9-9D2A-6798B459EA37}" type="pres">
      <dgm:prSet presAssocID="{85DCC318-A947-45DC-85DB-F46B43820C7E}" presName="parentLin" presStyleCnt="0"/>
      <dgm:spPr/>
    </dgm:pt>
    <dgm:pt modelId="{EEA0B699-F7D9-48A0-8102-311881B44C63}" type="pres">
      <dgm:prSet presAssocID="{85DCC318-A947-45DC-85DB-F46B43820C7E}" presName="parentLeftMargin" presStyleLbl="node1" presStyleIdx="2" presStyleCnt="8"/>
      <dgm:spPr/>
    </dgm:pt>
    <dgm:pt modelId="{B84B768F-0178-4CC9-9410-6722389B9925}" type="pres">
      <dgm:prSet presAssocID="{85DCC318-A947-45DC-85DB-F46B43820C7E}" presName="parentText" presStyleLbl="node1" presStyleIdx="3" presStyleCnt="8">
        <dgm:presLayoutVars>
          <dgm:chMax val="0"/>
          <dgm:bulletEnabled val="1"/>
        </dgm:presLayoutVars>
      </dgm:prSet>
      <dgm:spPr/>
    </dgm:pt>
    <dgm:pt modelId="{AD08B839-A241-40BC-962B-CAC26BEC4312}" type="pres">
      <dgm:prSet presAssocID="{85DCC318-A947-45DC-85DB-F46B43820C7E}" presName="negativeSpace" presStyleCnt="0"/>
      <dgm:spPr/>
    </dgm:pt>
    <dgm:pt modelId="{97ACD22D-6C5D-4E63-B49B-4303BA619C7C}" type="pres">
      <dgm:prSet presAssocID="{85DCC318-A947-45DC-85DB-F46B43820C7E}" presName="childText" presStyleLbl="conFgAcc1" presStyleIdx="3" presStyleCnt="8">
        <dgm:presLayoutVars>
          <dgm:bulletEnabled val="1"/>
        </dgm:presLayoutVars>
      </dgm:prSet>
      <dgm:spPr/>
    </dgm:pt>
    <dgm:pt modelId="{BA91C0DA-4403-45AA-8E7C-DE743F359317}" type="pres">
      <dgm:prSet presAssocID="{9F8368F1-A562-4CBA-AA89-F69919AC163E}" presName="spaceBetweenRectangles" presStyleCnt="0"/>
      <dgm:spPr/>
    </dgm:pt>
    <dgm:pt modelId="{5BF23188-3583-4830-9618-0C4C96BDAABA}" type="pres">
      <dgm:prSet presAssocID="{0669EE34-D1D3-48F0-B016-2690DCB6B389}" presName="parentLin" presStyleCnt="0"/>
      <dgm:spPr/>
    </dgm:pt>
    <dgm:pt modelId="{E423CA41-612F-4110-BF80-B40DCBE3D7DF}" type="pres">
      <dgm:prSet presAssocID="{0669EE34-D1D3-48F0-B016-2690DCB6B389}" presName="parentLeftMargin" presStyleLbl="node1" presStyleIdx="3" presStyleCnt="8"/>
      <dgm:spPr/>
    </dgm:pt>
    <dgm:pt modelId="{179E2CEB-F30F-4383-9D15-AE2B399C8337}" type="pres">
      <dgm:prSet presAssocID="{0669EE34-D1D3-48F0-B016-2690DCB6B389}" presName="parentText" presStyleLbl="node1" presStyleIdx="4" presStyleCnt="8">
        <dgm:presLayoutVars>
          <dgm:chMax val="0"/>
          <dgm:bulletEnabled val="1"/>
        </dgm:presLayoutVars>
      </dgm:prSet>
      <dgm:spPr/>
    </dgm:pt>
    <dgm:pt modelId="{C865AE35-649A-421D-9887-31E509174F70}" type="pres">
      <dgm:prSet presAssocID="{0669EE34-D1D3-48F0-B016-2690DCB6B389}" presName="negativeSpace" presStyleCnt="0"/>
      <dgm:spPr/>
    </dgm:pt>
    <dgm:pt modelId="{84D0C103-49D8-43DD-8AED-0D81FA0E1260}" type="pres">
      <dgm:prSet presAssocID="{0669EE34-D1D3-48F0-B016-2690DCB6B389}" presName="childText" presStyleLbl="conFgAcc1" presStyleIdx="4" presStyleCnt="8">
        <dgm:presLayoutVars>
          <dgm:bulletEnabled val="1"/>
        </dgm:presLayoutVars>
      </dgm:prSet>
      <dgm:spPr/>
    </dgm:pt>
    <dgm:pt modelId="{7988D79A-2F35-44CC-839B-1807D3DA7BDC}" type="pres">
      <dgm:prSet presAssocID="{35ACBD14-CC95-426F-81D0-F320B8E4764E}" presName="spaceBetweenRectangles" presStyleCnt="0"/>
      <dgm:spPr/>
    </dgm:pt>
    <dgm:pt modelId="{F4792650-467B-45D6-BBB1-6A24D2DC272F}" type="pres">
      <dgm:prSet presAssocID="{F9E1CE3F-3D1A-4F0F-A7FA-601B608BF7AA}" presName="parentLin" presStyleCnt="0"/>
      <dgm:spPr/>
    </dgm:pt>
    <dgm:pt modelId="{79B583EE-FF96-4100-9CD4-E69178FD2E83}" type="pres">
      <dgm:prSet presAssocID="{F9E1CE3F-3D1A-4F0F-A7FA-601B608BF7AA}" presName="parentLeftMargin" presStyleLbl="node1" presStyleIdx="4" presStyleCnt="8"/>
      <dgm:spPr/>
    </dgm:pt>
    <dgm:pt modelId="{D18A5198-6A72-4B36-B798-A69B347D9061}" type="pres">
      <dgm:prSet presAssocID="{F9E1CE3F-3D1A-4F0F-A7FA-601B608BF7AA}" presName="parentText" presStyleLbl="node1" presStyleIdx="5" presStyleCnt="8">
        <dgm:presLayoutVars>
          <dgm:chMax val="0"/>
          <dgm:bulletEnabled val="1"/>
        </dgm:presLayoutVars>
      </dgm:prSet>
      <dgm:spPr/>
    </dgm:pt>
    <dgm:pt modelId="{883546F6-EEBD-43AB-9AD4-AD7F526F7E08}" type="pres">
      <dgm:prSet presAssocID="{F9E1CE3F-3D1A-4F0F-A7FA-601B608BF7AA}" presName="negativeSpace" presStyleCnt="0"/>
      <dgm:spPr/>
    </dgm:pt>
    <dgm:pt modelId="{28D71DC0-D60D-4305-A75C-F807A5C6AF47}" type="pres">
      <dgm:prSet presAssocID="{F9E1CE3F-3D1A-4F0F-A7FA-601B608BF7AA}" presName="childText" presStyleLbl="conFgAcc1" presStyleIdx="5" presStyleCnt="8">
        <dgm:presLayoutVars>
          <dgm:bulletEnabled val="1"/>
        </dgm:presLayoutVars>
      </dgm:prSet>
      <dgm:spPr/>
    </dgm:pt>
    <dgm:pt modelId="{65D73BE7-A23E-4163-B094-8E82996042FB}" type="pres">
      <dgm:prSet presAssocID="{4D0707B3-BC06-4FEA-A2BF-9BBEA74231F3}" presName="spaceBetweenRectangles" presStyleCnt="0"/>
      <dgm:spPr/>
    </dgm:pt>
    <dgm:pt modelId="{7CF754A6-392A-48F1-A4D7-28B653DE69C1}" type="pres">
      <dgm:prSet presAssocID="{F3E9616E-5C5B-4429-82D9-7941BD2175E9}" presName="parentLin" presStyleCnt="0"/>
      <dgm:spPr/>
    </dgm:pt>
    <dgm:pt modelId="{B5421C97-2225-409D-9F08-ED8A32439EA0}" type="pres">
      <dgm:prSet presAssocID="{F3E9616E-5C5B-4429-82D9-7941BD2175E9}" presName="parentLeftMargin" presStyleLbl="node1" presStyleIdx="5" presStyleCnt="8"/>
      <dgm:spPr/>
    </dgm:pt>
    <dgm:pt modelId="{8525BF41-99DE-48A7-9148-F01B15A75567}" type="pres">
      <dgm:prSet presAssocID="{F3E9616E-5C5B-4429-82D9-7941BD2175E9}" presName="parentText" presStyleLbl="node1" presStyleIdx="6" presStyleCnt="8">
        <dgm:presLayoutVars>
          <dgm:chMax val="0"/>
          <dgm:bulletEnabled val="1"/>
        </dgm:presLayoutVars>
      </dgm:prSet>
      <dgm:spPr/>
    </dgm:pt>
    <dgm:pt modelId="{EF35BAA9-2F5B-42EB-AF3E-1D0B2FDE433A}" type="pres">
      <dgm:prSet presAssocID="{F3E9616E-5C5B-4429-82D9-7941BD2175E9}" presName="negativeSpace" presStyleCnt="0"/>
      <dgm:spPr/>
    </dgm:pt>
    <dgm:pt modelId="{5E2B51B0-3EBE-4083-B5EB-344AB112BFB3}" type="pres">
      <dgm:prSet presAssocID="{F3E9616E-5C5B-4429-82D9-7941BD2175E9}" presName="childText" presStyleLbl="conFgAcc1" presStyleIdx="6" presStyleCnt="8">
        <dgm:presLayoutVars>
          <dgm:bulletEnabled val="1"/>
        </dgm:presLayoutVars>
      </dgm:prSet>
      <dgm:spPr/>
    </dgm:pt>
    <dgm:pt modelId="{2C9F32FA-FE27-4491-B29C-C2251C9C6465}" type="pres">
      <dgm:prSet presAssocID="{034A9A45-2BA3-473A-980B-DEF2DE6161DE}" presName="spaceBetweenRectangles" presStyleCnt="0"/>
      <dgm:spPr/>
    </dgm:pt>
    <dgm:pt modelId="{AAAED3FA-C6A7-48F9-B6A0-3037208E6C5C}" type="pres">
      <dgm:prSet presAssocID="{9B5FFE7E-F47E-4AD8-B3ED-80BF130ACF9B}" presName="parentLin" presStyleCnt="0"/>
      <dgm:spPr/>
    </dgm:pt>
    <dgm:pt modelId="{D49B277C-FFBF-4EC3-A215-EAABC94A3D6A}" type="pres">
      <dgm:prSet presAssocID="{9B5FFE7E-F47E-4AD8-B3ED-80BF130ACF9B}" presName="parentLeftMargin" presStyleLbl="node1" presStyleIdx="6" presStyleCnt="8"/>
      <dgm:spPr/>
    </dgm:pt>
    <dgm:pt modelId="{849235EE-C4A2-49A2-A5A4-C53691E11310}" type="pres">
      <dgm:prSet presAssocID="{9B5FFE7E-F47E-4AD8-B3ED-80BF130ACF9B}" presName="parentText" presStyleLbl="node1" presStyleIdx="7" presStyleCnt="8">
        <dgm:presLayoutVars>
          <dgm:chMax val="0"/>
          <dgm:bulletEnabled val="1"/>
        </dgm:presLayoutVars>
      </dgm:prSet>
      <dgm:spPr/>
    </dgm:pt>
    <dgm:pt modelId="{73FD8713-8833-478B-8937-1A732FE57DBA}" type="pres">
      <dgm:prSet presAssocID="{9B5FFE7E-F47E-4AD8-B3ED-80BF130ACF9B}" presName="negativeSpace" presStyleCnt="0"/>
      <dgm:spPr/>
    </dgm:pt>
    <dgm:pt modelId="{8104A05F-3BBC-4CFE-9EEC-6D74680FF322}" type="pres">
      <dgm:prSet presAssocID="{9B5FFE7E-F47E-4AD8-B3ED-80BF130ACF9B}" presName="childText" presStyleLbl="conFgAcc1" presStyleIdx="7" presStyleCnt="8">
        <dgm:presLayoutVars>
          <dgm:bulletEnabled val="1"/>
        </dgm:presLayoutVars>
      </dgm:prSet>
      <dgm:spPr/>
    </dgm:pt>
  </dgm:ptLst>
  <dgm:cxnLst>
    <dgm:cxn modelId="{3BB8FE2B-7B27-4A04-B9A5-6C49ED0DA9FC}" type="presOf" srcId="{B40CA2A8-B331-4B4C-9E41-5F98DE185E70}" destId="{32AB1528-8F9A-48F6-B68C-3936BF17FBA6}" srcOrd="1" destOrd="0" presId="urn:microsoft.com/office/officeart/2005/8/layout/list1"/>
    <dgm:cxn modelId="{35E2E92F-E61E-49EB-87B1-A03DD8CF14B8}" type="presOf" srcId="{85DCC318-A947-45DC-85DB-F46B43820C7E}" destId="{EEA0B699-F7D9-48A0-8102-311881B44C63}" srcOrd="0" destOrd="0" presId="urn:microsoft.com/office/officeart/2005/8/layout/list1"/>
    <dgm:cxn modelId="{D9EE9030-7F5D-4DEA-AEB7-4111736AADF3}" srcId="{B40CA2A8-B331-4B4C-9E41-5F98DE185E70}" destId="{992041D5-B93F-4270-AEFC-2476C6F044CC}" srcOrd="0" destOrd="0" parTransId="{5D3C2FE2-9A34-4D83-B3DC-7425C94A54C0}" sibTransId="{C6C61884-FA47-4511-AB44-2530314EFAB7}"/>
    <dgm:cxn modelId="{74EE9630-94ED-4F80-B0F5-3A89CABA27F4}" type="presOf" srcId="{9B5FFE7E-F47E-4AD8-B3ED-80BF130ACF9B}" destId="{D49B277C-FFBF-4EC3-A215-EAABC94A3D6A}" srcOrd="0" destOrd="0" presId="urn:microsoft.com/office/officeart/2005/8/layout/list1"/>
    <dgm:cxn modelId="{DFA6AC30-9C9D-4881-BA76-E5BD6E36516A}" type="presOf" srcId="{F3E9616E-5C5B-4429-82D9-7941BD2175E9}" destId="{8525BF41-99DE-48A7-9148-F01B15A75567}" srcOrd="1" destOrd="0" presId="urn:microsoft.com/office/officeart/2005/8/layout/list1"/>
    <dgm:cxn modelId="{42CD8132-0AE2-4B8E-B42C-E1E2AAB3FBD2}" type="presOf" srcId="{DBF2C3B6-5C8E-46B2-A20A-9D2B100D6EA6}" destId="{A05F32AA-147B-4B4D-BE2A-6CFC89EDA9C8}" srcOrd="0" destOrd="4" presId="urn:microsoft.com/office/officeart/2005/8/layout/list1"/>
    <dgm:cxn modelId="{7E5AEA36-1404-43BB-93C8-DF0EC3953383}" type="presOf" srcId="{3B9AE6F2-50B7-45DE-9BE9-E6957FDB677C}" destId="{E9837DD9-1815-4BF6-9EE3-6F0F044DAB4D}" srcOrd="0" destOrd="0" presId="urn:microsoft.com/office/officeart/2005/8/layout/list1"/>
    <dgm:cxn modelId="{16E01F39-E315-4D23-9920-30BDDBC31362}" srcId="{7208EF8C-B024-4F88-A0CD-F09D8CBBEC0E}" destId="{0669EE34-D1D3-48F0-B016-2690DCB6B389}" srcOrd="4" destOrd="0" parTransId="{2E61CB0D-E098-4C1B-AAAE-88B9ACC7EDA0}" sibTransId="{35ACBD14-CC95-426F-81D0-F320B8E4764E}"/>
    <dgm:cxn modelId="{ED24123B-D4C3-4B21-B5AC-9AA7878DB47F}" srcId="{B40CA2A8-B331-4B4C-9E41-5F98DE185E70}" destId="{42AC2F85-30D3-4B69-B73A-82EB7E55BA44}" srcOrd="1" destOrd="0" parTransId="{CD1F4942-41C7-465B-908B-E99F1266E4B5}" sibTransId="{4EABBAA5-FDC9-4F59-95B1-E197004C891E}"/>
    <dgm:cxn modelId="{AF4C8946-D247-4364-BC52-180FC8A0080A}" type="presOf" srcId="{F7DD9C50-C1E1-40CA-823C-4DD622F3241C}" destId="{33231604-8A9A-4A66-971B-F5A257B40811}" srcOrd="0" destOrd="0" presId="urn:microsoft.com/office/officeart/2005/8/layout/list1"/>
    <dgm:cxn modelId="{DFF93D4E-A90E-4FD7-9971-3597CC59EA01}" type="presOf" srcId="{F3E9616E-5C5B-4429-82D9-7941BD2175E9}" destId="{B5421C97-2225-409D-9F08-ED8A32439EA0}" srcOrd="0" destOrd="0" presId="urn:microsoft.com/office/officeart/2005/8/layout/list1"/>
    <dgm:cxn modelId="{9F2BD953-52DA-4BB0-8AF3-93FE084116AE}" type="presOf" srcId="{73723F4C-23F8-4798-8BA0-BCEE78EE520B}" destId="{E9837DD9-1815-4BF6-9EE3-6F0F044DAB4D}" srcOrd="0" destOrd="1" presId="urn:microsoft.com/office/officeart/2005/8/layout/list1"/>
    <dgm:cxn modelId="{7ED3685A-46B5-48B7-9F83-7C6A2AE167AC}" srcId="{0C52BDCB-D426-4EE9-8CDC-4361E1F5FBD1}" destId="{73723F4C-23F8-4798-8BA0-BCEE78EE520B}" srcOrd="1" destOrd="0" parTransId="{6687EAA2-508D-446F-B974-C009DE209EA6}" sibTransId="{F437D420-0EC8-4A34-9482-7572B1991619}"/>
    <dgm:cxn modelId="{22E39C7D-13E3-4D34-BA0F-E286E953BD5F}" type="presOf" srcId="{F9E1CE3F-3D1A-4F0F-A7FA-601B608BF7AA}" destId="{79B583EE-FF96-4100-9CD4-E69178FD2E83}" srcOrd="0" destOrd="0" presId="urn:microsoft.com/office/officeart/2005/8/layout/list1"/>
    <dgm:cxn modelId="{7E789C80-D5ED-4123-B3C2-A1C013910840}" srcId="{B40CA2A8-B331-4B4C-9E41-5F98DE185E70}" destId="{F75B4D79-DD52-4132-B1C1-9059BD532D38}" srcOrd="3" destOrd="0" parTransId="{C87C8B3F-5192-4768-A80F-2D6F67C1254A}" sibTransId="{2CE0DE91-19C1-41C0-8C3E-5A60EE692847}"/>
    <dgm:cxn modelId="{037C8E84-D2D0-4530-82DF-343AC227B0D1}" srcId="{0C52BDCB-D426-4EE9-8CDC-4361E1F5FBD1}" destId="{3B9AE6F2-50B7-45DE-9BE9-E6957FDB677C}" srcOrd="0" destOrd="0" parTransId="{0D1DFFF9-2D34-4C52-8785-A2ABE6699BF7}" sibTransId="{34B99AAB-39F7-40A2-9441-F23E71965343}"/>
    <dgm:cxn modelId="{0C6E138B-884B-4D22-8F5B-E25D1D412C77}" type="presOf" srcId="{6D7531CB-AC54-4595-B67F-12C19E561F0D}" destId="{E9837DD9-1815-4BF6-9EE3-6F0F044DAB4D}" srcOrd="0" destOrd="5" presId="urn:microsoft.com/office/officeart/2005/8/layout/list1"/>
    <dgm:cxn modelId="{DAF01A9B-A4C2-44A7-92B6-2196AC7D4271}" type="presOf" srcId="{0669EE34-D1D3-48F0-B016-2690DCB6B389}" destId="{179E2CEB-F30F-4383-9D15-AE2B399C8337}" srcOrd="1" destOrd="0" presId="urn:microsoft.com/office/officeart/2005/8/layout/list1"/>
    <dgm:cxn modelId="{6E5BA09B-189C-4B6B-BD18-99EDE0366275}" type="presOf" srcId="{C643B7D9-1AC4-403F-902E-39ACD089A4BC}" destId="{E9837DD9-1815-4BF6-9EE3-6F0F044DAB4D}" srcOrd="0" destOrd="2" presId="urn:microsoft.com/office/officeart/2005/8/layout/list1"/>
    <dgm:cxn modelId="{28E8039E-543C-4F92-9594-1693B0293E3D}" srcId="{7208EF8C-B024-4F88-A0CD-F09D8CBBEC0E}" destId="{F7DD9C50-C1E1-40CA-823C-4DD622F3241C}" srcOrd="2" destOrd="0" parTransId="{75165C12-CB35-4F0C-A354-EFA25646F16A}" sibTransId="{F8DB9929-E81E-4F9C-A752-E48D87F4EBED}"/>
    <dgm:cxn modelId="{113266A0-6480-47D5-9236-C10147AB3BB8}" srcId="{7208EF8C-B024-4F88-A0CD-F09D8CBBEC0E}" destId="{9B5FFE7E-F47E-4AD8-B3ED-80BF130ACF9B}" srcOrd="7" destOrd="0" parTransId="{ECF5F901-BE10-4B4F-8DC7-81B551FE2F29}" sibTransId="{3219198E-DA91-4ABA-B666-13793AE26642}"/>
    <dgm:cxn modelId="{2EA536A1-6B8D-4674-AD82-309AD69AE29F}" type="presOf" srcId="{0C52BDCB-D426-4EE9-8CDC-4361E1F5FBD1}" destId="{C6B8D8CA-EC74-4915-99A4-E441BC9CBE57}" srcOrd="1" destOrd="0" presId="urn:microsoft.com/office/officeart/2005/8/layout/list1"/>
    <dgm:cxn modelId="{ED02BEA6-65D7-40E9-8D6D-D4955876327F}" type="presOf" srcId="{B40CA2A8-B331-4B4C-9E41-5F98DE185E70}" destId="{8706E6F1-E93A-48C1-B1C8-519EED1FB7BD}" srcOrd="0" destOrd="0" presId="urn:microsoft.com/office/officeart/2005/8/layout/list1"/>
    <dgm:cxn modelId="{C12E3EA9-B003-4173-BC36-A539523EBA86}" type="presOf" srcId="{992041D5-B93F-4270-AEFC-2476C6F044CC}" destId="{A05F32AA-147B-4B4D-BE2A-6CFC89EDA9C8}" srcOrd="0" destOrd="0" presId="urn:microsoft.com/office/officeart/2005/8/layout/list1"/>
    <dgm:cxn modelId="{A6A360AA-BD7E-4402-B078-F858C6795345}" srcId="{7208EF8C-B024-4F88-A0CD-F09D8CBBEC0E}" destId="{0C52BDCB-D426-4EE9-8CDC-4361E1F5FBD1}" srcOrd="0" destOrd="0" parTransId="{2962E367-5B4F-4E06-9422-5C8AD89A282A}" sibTransId="{161F407E-A541-4978-A91B-283AA1176AEF}"/>
    <dgm:cxn modelId="{D2A6F0B5-4DA8-4B23-AA8F-C223A4E99AA5}" type="presOf" srcId="{42AC2F85-30D3-4B69-B73A-82EB7E55BA44}" destId="{A05F32AA-147B-4B4D-BE2A-6CFC89EDA9C8}" srcOrd="0" destOrd="1" presId="urn:microsoft.com/office/officeart/2005/8/layout/list1"/>
    <dgm:cxn modelId="{9837EDB9-4143-4575-8FB9-4AABB59D107A}" type="presOf" srcId="{0669EE34-D1D3-48F0-B016-2690DCB6B389}" destId="{E423CA41-612F-4110-BF80-B40DCBE3D7DF}" srcOrd="0" destOrd="0" presId="urn:microsoft.com/office/officeart/2005/8/layout/list1"/>
    <dgm:cxn modelId="{D38640BB-9081-4AD1-9639-B32C9DB67F6B}" type="presOf" srcId="{7208EF8C-B024-4F88-A0CD-F09D8CBBEC0E}" destId="{DE30C43D-57DC-4350-B265-7ACE180C3522}" srcOrd="0" destOrd="0" presId="urn:microsoft.com/office/officeart/2005/8/layout/list1"/>
    <dgm:cxn modelId="{9F5BABBC-9EDC-445E-BFFC-4A6BF21C5E1D}" srcId="{0C52BDCB-D426-4EE9-8CDC-4361E1F5FBD1}" destId="{1A6B19D1-EEAA-4A5A-8426-388F3D84006F}" srcOrd="3" destOrd="0" parTransId="{0545D67E-49F7-4E88-A7DD-5AFE8FC8F0C1}" sibTransId="{D7C03546-BE3C-48A3-BA20-69A3F28FFF29}"/>
    <dgm:cxn modelId="{BD7957BD-29EA-42DC-AAE5-DD151F7BA6A0}" type="presOf" srcId="{5D48E383-F4BF-4F83-8A9D-B464F425D940}" destId="{E9837DD9-1815-4BF6-9EE3-6F0F044DAB4D}" srcOrd="0" destOrd="4" presId="urn:microsoft.com/office/officeart/2005/8/layout/list1"/>
    <dgm:cxn modelId="{F91C5EC6-7962-43AF-8311-E823ECE1CFB0}" srcId="{B40CA2A8-B331-4B4C-9E41-5F98DE185E70}" destId="{DBF2C3B6-5C8E-46B2-A20A-9D2B100D6EA6}" srcOrd="4" destOrd="0" parTransId="{12C5E228-BCCA-4996-96AF-E31DD27CE771}" sibTransId="{95A2431D-F87B-4AA0-A094-BE8E970DC73C}"/>
    <dgm:cxn modelId="{639577C6-DC35-4B41-BB97-4D30FE6613E0}" type="presOf" srcId="{F9E1CE3F-3D1A-4F0F-A7FA-601B608BF7AA}" destId="{D18A5198-6A72-4B36-B798-A69B347D9061}" srcOrd="1" destOrd="0" presId="urn:microsoft.com/office/officeart/2005/8/layout/list1"/>
    <dgm:cxn modelId="{4FF46CC9-2C7E-4594-95E4-2DEEE0BDFC8C}" type="presOf" srcId="{F75B4D79-DD52-4132-B1C1-9059BD532D38}" destId="{A05F32AA-147B-4B4D-BE2A-6CFC89EDA9C8}" srcOrd="0" destOrd="3" presId="urn:microsoft.com/office/officeart/2005/8/layout/list1"/>
    <dgm:cxn modelId="{9A80CDCD-18B5-4A46-8187-F5C35A8487A6}" type="presOf" srcId="{1A6B19D1-EEAA-4A5A-8426-388F3D84006F}" destId="{E9837DD9-1815-4BF6-9EE3-6F0F044DAB4D}" srcOrd="0" destOrd="3" presId="urn:microsoft.com/office/officeart/2005/8/layout/list1"/>
    <dgm:cxn modelId="{D5A9D9CD-7474-4978-95A3-528F2E228D7B}" srcId="{7208EF8C-B024-4F88-A0CD-F09D8CBBEC0E}" destId="{F9E1CE3F-3D1A-4F0F-A7FA-601B608BF7AA}" srcOrd="5" destOrd="0" parTransId="{1E72AB58-EC14-482C-BF70-4505EB5FC768}" sibTransId="{4D0707B3-BC06-4FEA-A2BF-9BBEA74231F3}"/>
    <dgm:cxn modelId="{9A1B6BCF-1C49-4D9D-A991-DE0DF99813E5}" srcId="{B40CA2A8-B331-4B4C-9E41-5F98DE185E70}" destId="{D343277C-EE07-4E0F-9C61-A2AB96017537}" srcOrd="2" destOrd="0" parTransId="{03F04326-0D9D-411B-804A-2D83DFB697BB}" sibTransId="{4A143AD4-8D2A-43BD-B77B-1949E13F5B44}"/>
    <dgm:cxn modelId="{D43C26D2-D6D6-4284-8090-55AD22C9A462}" srcId="{0C52BDCB-D426-4EE9-8CDC-4361E1F5FBD1}" destId="{5D48E383-F4BF-4F83-8A9D-B464F425D940}" srcOrd="4" destOrd="0" parTransId="{F2092ECA-E8B2-4A28-95DC-7813B10DCEFF}" sibTransId="{BCEFA817-E9FB-4BBA-9A54-780BE7E8E72C}"/>
    <dgm:cxn modelId="{5AF566D4-152B-4916-8ED6-5186A49875E5}" srcId="{7208EF8C-B024-4F88-A0CD-F09D8CBBEC0E}" destId="{B40CA2A8-B331-4B4C-9E41-5F98DE185E70}" srcOrd="1" destOrd="0" parTransId="{7DA6ADDC-D0B3-484A-809F-09654C4CFA7C}" sibTransId="{EBF81E12-B70D-4C89-BFB4-9C5B96FD0081}"/>
    <dgm:cxn modelId="{D22386E0-A1A1-4D03-AB09-AF242850B35A}" type="presOf" srcId="{F7DD9C50-C1E1-40CA-823C-4DD622F3241C}" destId="{5C2758E6-1498-4504-B80A-E1FD95AC8501}" srcOrd="1" destOrd="0" presId="urn:microsoft.com/office/officeart/2005/8/layout/list1"/>
    <dgm:cxn modelId="{6777F1E0-0103-417E-A321-7F0B8097126C}" type="presOf" srcId="{9B5FFE7E-F47E-4AD8-B3ED-80BF130ACF9B}" destId="{849235EE-C4A2-49A2-A5A4-C53691E11310}" srcOrd="1" destOrd="0" presId="urn:microsoft.com/office/officeart/2005/8/layout/list1"/>
    <dgm:cxn modelId="{C5CB64E1-354D-47BD-B4FA-EDA1FEC412D2}" srcId="{0C52BDCB-D426-4EE9-8CDC-4361E1F5FBD1}" destId="{6D7531CB-AC54-4595-B67F-12C19E561F0D}" srcOrd="5" destOrd="0" parTransId="{C5A1EE58-9724-4675-BF54-98BCD11DFC52}" sibTransId="{3F36DB2B-B862-42B9-B5A9-41C3BD4676EA}"/>
    <dgm:cxn modelId="{A4FC40E7-11E3-4155-BD82-4C19FF0EF186}" type="presOf" srcId="{0C52BDCB-D426-4EE9-8CDC-4361E1F5FBD1}" destId="{4855DCE0-09DB-422E-89EE-0C336584686E}" srcOrd="0" destOrd="0" presId="urn:microsoft.com/office/officeart/2005/8/layout/list1"/>
    <dgm:cxn modelId="{239245EF-4475-4150-A0EE-C069F1FB97E1}" srcId="{0C52BDCB-D426-4EE9-8CDC-4361E1F5FBD1}" destId="{C643B7D9-1AC4-403F-902E-39ACD089A4BC}" srcOrd="2" destOrd="0" parTransId="{68A914AC-AC8C-4E8F-B412-6A2671A1FC4D}" sibTransId="{824B7AFB-CACC-4CE6-AD35-475C20B6431F}"/>
    <dgm:cxn modelId="{FFAFC5F3-860A-406E-AC9A-26834ACF801D}" type="presOf" srcId="{85DCC318-A947-45DC-85DB-F46B43820C7E}" destId="{B84B768F-0178-4CC9-9410-6722389B9925}" srcOrd="1" destOrd="0" presId="urn:microsoft.com/office/officeart/2005/8/layout/list1"/>
    <dgm:cxn modelId="{69C807F7-DC03-464A-835D-D7E022712A75}" srcId="{7208EF8C-B024-4F88-A0CD-F09D8CBBEC0E}" destId="{F3E9616E-5C5B-4429-82D9-7941BD2175E9}" srcOrd="6" destOrd="0" parTransId="{559BF5CD-B1E9-4CF8-A176-B8C443B2B781}" sibTransId="{034A9A45-2BA3-473A-980B-DEF2DE6161DE}"/>
    <dgm:cxn modelId="{AE96F5F9-8456-4358-81AD-8DDAE7E55790}" type="presOf" srcId="{D343277C-EE07-4E0F-9C61-A2AB96017537}" destId="{A05F32AA-147B-4B4D-BE2A-6CFC89EDA9C8}" srcOrd="0" destOrd="2" presId="urn:microsoft.com/office/officeart/2005/8/layout/list1"/>
    <dgm:cxn modelId="{670143FF-C11C-488D-8367-7A5CF047E23F}" srcId="{7208EF8C-B024-4F88-A0CD-F09D8CBBEC0E}" destId="{85DCC318-A947-45DC-85DB-F46B43820C7E}" srcOrd="3" destOrd="0" parTransId="{09A3198B-4874-4141-8C1C-955431B5E9F2}" sibTransId="{9F8368F1-A562-4CBA-AA89-F69919AC163E}"/>
    <dgm:cxn modelId="{12A2C263-841E-45CD-A41C-BBA56FEEA509}" type="presParOf" srcId="{DE30C43D-57DC-4350-B265-7ACE180C3522}" destId="{FB256A15-940C-4CBE-A8BA-6D1827E8F9DE}" srcOrd="0" destOrd="0" presId="urn:microsoft.com/office/officeart/2005/8/layout/list1"/>
    <dgm:cxn modelId="{EAAD6256-64CE-46CD-8F83-BEFE63F63C7F}" type="presParOf" srcId="{FB256A15-940C-4CBE-A8BA-6D1827E8F9DE}" destId="{4855DCE0-09DB-422E-89EE-0C336584686E}" srcOrd="0" destOrd="0" presId="urn:microsoft.com/office/officeart/2005/8/layout/list1"/>
    <dgm:cxn modelId="{E9BF640C-217B-4835-8110-10E4C4101AED}" type="presParOf" srcId="{FB256A15-940C-4CBE-A8BA-6D1827E8F9DE}" destId="{C6B8D8CA-EC74-4915-99A4-E441BC9CBE57}" srcOrd="1" destOrd="0" presId="urn:microsoft.com/office/officeart/2005/8/layout/list1"/>
    <dgm:cxn modelId="{0C548836-3BFD-4A48-99D0-5A2830375BD2}" type="presParOf" srcId="{DE30C43D-57DC-4350-B265-7ACE180C3522}" destId="{66D673EC-F3CC-41AB-96C3-3BA2D0B1D2E7}" srcOrd="1" destOrd="0" presId="urn:microsoft.com/office/officeart/2005/8/layout/list1"/>
    <dgm:cxn modelId="{51FB7B32-A0E4-4E2C-8AC8-4DF3C2E782AF}" type="presParOf" srcId="{DE30C43D-57DC-4350-B265-7ACE180C3522}" destId="{E9837DD9-1815-4BF6-9EE3-6F0F044DAB4D}" srcOrd="2" destOrd="0" presId="urn:microsoft.com/office/officeart/2005/8/layout/list1"/>
    <dgm:cxn modelId="{CB57DEF6-118C-48E0-9F02-BCA48BC788F3}" type="presParOf" srcId="{DE30C43D-57DC-4350-B265-7ACE180C3522}" destId="{71A367DD-486F-42BB-9617-EF5F21F41C56}" srcOrd="3" destOrd="0" presId="urn:microsoft.com/office/officeart/2005/8/layout/list1"/>
    <dgm:cxn modelId="{3AE5E8B7-63BC-498A-BE22-DBABC5BF8821}" type="presParOf" srcId="{DE30C43D-57DC-4350-B265-7ACE180C3522}" destId="{1AB352D5-4FD2-428D-84C2-A6F5D96FF989}" srcOrd="4" destOrd="0" presId="urn:microsoft.com/office/officeart/2005/8/layout/list1"/>
    <dgm:cxn modelId="{38D351EC-FFBD-4B98-B861-43DC23D47810}" type="presParOf" srcId="{1AB352D5-4FD2-428D-84C2-A6F5D96FF989}" destId="{8706E6F1-E93A-48C1-B1C8-519EED1FB7BD}" srcOrd="0" destOrd="0" presId="urn:microsoft.com/office/officeart/2005/8/layout/list1"/>
    <dgm:cxn modelId="{541279A4-777C-44BE-84E7-616F826D237B}" type="presParOf" srcId="{1AB352D5-4FD2-428D-84C2-A6F5D96FF989}" destId="{32AB1528-8F9A-48F6-B68C-3936BF17FBA6}" srcOrd="1" destOrd="0" presId="urn:microsoft.com/office/officeart/2005/8/layout/list1"/>
    <dgm:cxn modelId="{CE40E27C-930E-44A9-9538-544B00E1CA05}" type="presParOf" srcId="{DE30C43D-57DC-4350-B265-7ACE180C3522}" destId="{596E5767-7891-47B4-8723-BDF0C8C78916}" srcOrd="5" destOrd="0" presId="urn:microsoft.com/office/officeart/2005/8/layout/list1"/>
    <dgm:cxn modelId="{E8CED0C5-A30B-4A90-AF49-37840DAE9665}" type="presParOf" srcId="{DE30C43D-57DC-4350-B265-7ACE180C3522}" destId="{A05F32AA-147B-4B4D-BE2A-6CFC89EDA9C8}" srcOrd="6" destOrd="0" presId="urn:microsoft.com/office/officeart/2005/8/layout/list1"/>
    <dgm:cxn modelId="{97AEF59C-9EF9-42AD-8AFF-44475F8390DD}" type="presParOf" srcId="{DE30C43D-57DC-4350-B265-7ACE180C3522}" destId="{5EC08A16-EC98-4CAC-98B5-DD2CF1137866}" srcOrd="7" destOrd="0" presId="urn:microsoft.com/office/officeart/2005/8/layout/list1"/>
    <dgm:cxn modelId="{A5AF17C0-0A26-40A8-B8AB-521AFF726853}" type="presParOf" srcId="{DE30C43D-57DC-4350-B265-7ACE180C3522}" destId="{E7D62F42-4663-49B5-B917-1EF5DF32FF98}" srcOrd="8" destOrd="0" presId="urn:microsoft.com/office/officeart/2005/8/layout/list1"/>
    <dgm:cxn modelId="{30CE7F52-C77D-46B4-9490-CC80DE56FEA9}" type="presParOf" srcId="{E7D62F42-4663-49B5-B917-1EF5DF32FF98}" destId="{33231604-8A9A-4A66-971B-F5A257B40811}" srcOrd="0" destOrd="0" presId="urn:microsoft.com/office/officeart/2005/8/layout/list1"/>
    <dgm:cxn modelId="{9C6D7542-2226-4E75-AD3C-ABE271FA8C83}" type="presParOf" srcId="{E7D62F42-4663-49B5-B917-1EF5DF32FF98}" destId="{5C2758E6-1498-4504-B80A-E1FD95AC8501}" srcOrd="1" destOrd="0" presId="urn:microsoft.com/office/officeart/2005/8/layout/list1"/>
    <dgm:cxn modelId="{D2B599BB-5E88-4A16-A67F-7DD69F6DA7EC}" type="presParOf" srcId="{DE30C43D-57DC-4350-B265-7ACE180C3522}" destId="{73F86283-3A86-4BCD-8D79-E372A291F81C}" srcOrd="9" destOrd="0" presId="urn:microsoft.com/office/officeart/2005/8/layout/list1"/>
    <dgm:cxn modelId="{16C5A5B2-6DD6-463A-A902-BCD48A18D58D}" type="presParOf" srcId="{DE30C43D-57DC-4350-B265-7ACE180C3522}" destId="{F9E47BF0-6BE9-47B7-848A-144C48CAEF83}" srcOrd="10" destOrd="0" presId="urn:microsoft.com/office/officeart/2005/8/layout/list1"/>
    <dgm:cxn modelId="{665F2712-4F8B-4934-A642-3573819DDA14}" type="presParOf" srcId="{DE30C43D-57DC-4350-B265-7ACE180C3522}" destId="{1E9AB4A1-E413-4D20-BBDB-82D4F6ACD02F}" srcOrd="11" destOrd="0" presId="urn:microsoft.com/office/officeart/2005/8/layout/list1"/>
    <dgm:cxn modelId="{E37A59B6-87A3-4D67-8432-9787871EB162}" type="presParOf" srcId="{DE30C43D-57DC-4350-B265-7ACE180C3522}" destId="{B1FEBBF4-9026-40B9-9D2A-6798B459EA37}" srcOrd="12" destOrd="0" presId="urn:microsoft.com/office/officeart/2005/8/layout/list1"/>
    <dgm:cxn modelId="{F2B03D9F-8862-4636-8E31-4120A5BAFEAD}" type="presParOf" srcId="{B1FEBBF4-9026-40B9-9D2A-6798B459EA37}" destId="{EEA0B699-F7D9-48A0-8102-311881B44C63}" srcOrd="0" destOrd="0" presId="urn:microsoft.com/office/officeart/2005/8/layout/list1"/>
    <dgm:cxn modelId="{7360FA38-58F8-4471-8110-47769FA3F8E3}" type="presParOf" srcId="{B1FEBBF4-9026-40B9-9D2A-6798B459EA37}" destId="{B84B768F-0178-4CC9-9410-6722389B9925}" srcOrd="1" destOrd="0" presId="urn:microsoft.com/office/officeart/2005/8/layout/list1"/>
    <dgm:cxn modelId="{CE4E3C59-F9BE-48FF-B202-1E5BC5259CE4}" type="presParOf" srcId="{DE30C43D-57DC-4350-B265-7ACE180C3522}" destId="{AD08B839-A241-40BC-962B-CAC26BEC4312}" srcOrd="13" destOrd="0" presId="urn:microsoft.com/office/officeart/2005/8/layout/list1"/>
    <dgm:cxn modelId="{5E832389-EA32-45DE-B325-5DC63411D391}" type="presParOf" srcId="{DE30C43D-57DC-4350-B265-7ACE180C3522}" destId="{97ACD22D-6C5D-4E63-B49B-4303BA619C7C}" srcOrd="14" destOrd="0" presId="urn:microsoft.com/office/officeart/2005/8/layout/list1"/>
    <dgm:cxn modelId="{D0F2599A-5083-4EA0-B060-3109281FC668}" type="presParOf" srcId="{DE30C43D-57DC-4350-B265-7ACE180C3522}" destId="{BA91C0DA-4403-45AA-8E7C-DE743F359317}" srcOrd="15" destOrd="0" presId="urn:microsoft.com/office/officeart/2005/8/layout/list1"/>
    <dgm:cxn modelId="{3AAFDE37-4694-49AF-B3E0-D728C3AE7CFB}" type="presParOf" srcId="{DE30C43D-57DC-4350-B265-7ACE180C3522}" destId="{5BF23188-3583-4830-9618-0C4C96BDAABA}" srcOrd="16" destOrd="0" presId="urn:microsoft.com/office/officeart/2005/8/layout/list1"/>
    <dgm:cxn modelId="{1E6DCACF-D0C0-433D-8C89-809991C923A9}" type="presParOf" srcId="{5BF23188-3583-4830-9618-0C4C96BDAABA}" destId="{E423CA41-612F-4110-BF80-B40DCBE3D7DF}" srcOrd="0" destOrd="0" presId="urn:microsoft.com/office/officeart/2005/8/layout/list1"/>
    <dgm:cxn modelId="{3DCC8F3F-B6C1-4083-A6CE-A363C62F24B2}" type="presParOf" srcId="{5BF23188-3583-4830-9618-0C4C96BDAABA}" destId="{179E2CEB-F30F-4383-9D15-AE2B399C8337}" srcOrd="1" destOrd="0" presId="urn:microsoft.com/office/officeart/2005/8/layout/list1"/>
    <dgm:cxn modelId="{7640E904-D0AF-489F-8D09-D3CA98FAF97D}" type="presParOf" srcId="{DE30C43D-57DC-4350-B265-7ACE180C3522}" destId="{C865AE35-649A-421D-9887-31E509174F70}" srcOrd="17" destOrd="0" presId="urn:microsoft.com/office/officeart/2005/8/layout/list1"/>
    <dgm:cxn modelId="{09F4B56B-D4E7-4030-A155-4FCA8898BF83}" type="presParOf" srcId="{DE30C43D-57DC-4350-B265-7ACE180C3522}" destId="{84D0C103-49D8-43DD-8AED-0D81FA0E1260}" srcOrd="18" destOrd="0" presId="urn:microsoft.com/office/officeart/2005/8/layout/list1"/>
    <dgm:cxn modelId="{C20D52AF-4E60-49D4-B492-EE4C6FBFF97F}" type="presParOf" srcId="{DE30C43D-57DC-4350-B265-7ACE180C3522}" destId="{7988D79A-2F35-44CC-839B-1807D3DA7BDC}" srcOrd="19" destOrd="0" presId="urn:microsoft.com/office/officeart/2005/8/layout/list1"/>
    <dgm:cxn modelId="{D362DDD3-2369-43B0-BF72-A92FDECF8FC2}" type="presParOf" srcId="{DE30C43D-57DC-4350-B265-7ACE180C3522}" destId="{F4792650-467B-45D6-BBB1-6A24D2DC272F}" srcOrd="20" destOrd="0" presId="urn:microsoft.com/office/officeart/2005/8/layout/list1"/>
    <dgm:cxn modelId="{572C024C-7853-456B-A2FA-A5FD07457068}" type="presParOf" srcId="{F4792650-467B-45D6-BBB1-6A24D2DC272F}" destId="{79B583EE-FF96-4100-9CD4-E69178FD2E83}" srcOrd="0" destOrd="0" presId="urn:microsoft.com/office/officeart/2005/8/layout/list1"/>
    <dgm:cxn modelId="{C40B3906-8372-4023-9E39-712614D3C783}" type="presParOf" srcId="{F4792650-467B-45D6-BBB1-6A24D2DC272F}" destId="{D18A5198-6A72-4B36-B798-A69B347D9061}" srcOrd="1" destOrd="0" presId="urn:microsoft.com/office/officeart/2005/8/layout/list1"/>
    <dgm:cxn modelId="{6FE6DBD5-CAE3-4710-9129-E64DF825B594}" type="presParOf" srcId="{DE30C43D-57DC-4350-B265-7ACE180C3522}" destId="{883546F6-EEBD-43AB-9AD4-AD7F526F7E08}" srcOrd="21" destOrd="0" presId="urn:microsoft.com/office/officeart/2005/8/layout/list1"/>
    <dgm:cxn modelId="{9C5BB418-394C-4E0B-A68E-61CA06FCEA3B}" type="presParOf" srcId="{DE30C43D-57DC-4350-B265-7ACE180C3522}" destId="{28D71DC0-D60D-4305-A75C-F807A5C6AF47}" srcOrd="22" destOrd="0" presId="urn:microsoft.com/office/officeart/2005/8/layout/list1"/>
    <dgm:cxn modelId="{17EB6A0E-7719-409A-BB0E-DD059E24AABB}" type="presParOf" srcId="{DE30C43D-57DC-4350-B265-7ACE180C3522}" destId="{65D73BE7-A23E-4163-B094-8E82996042FB}" srcOrd="23" destOrd="0" presId="urn:microsoft.com/office/officeart/2005/8/layout/list1"/>
    <dgm:cxn modelId="{2DE6B8FB-371B-42EB-98F0-6CC1DFFE23CA}" type="presParOf" srcId="{DE30C43D-57DC-4350-B265-7ACE180C3522}" destId="{7CF754A6-392A-48F1-A4D7-28B653DE69C1}" srcOrd="24" destOrd="0" presId="urn:microsoft.com/office/officeart/2005/8/layout/list1"/>
    <dgm:cxn modelId="{0F3D2CAC-B3D8-4423-ACF8-7D8DACEFCC15}" type="presParOf" srcId="{7CF754A6-392A-48F1-A4D7-28B653DE69C1}" destId="{B5421C97-2225-409D-9F08-ED8A32439EA0}" srcOrd="0" destOrd="0" presId="urn:microsoft.com/office/officeart/2005/8/layout/list1"/>
    <dgm:cxn modelId="{A8EC19BA-0D1C-4B13-B8B0-C54A1996C8F5}" type="presParOf" srcId="{7CF754A6-392A-48F1-A4D7-28B653DE69C1}" destId="{8525BF41-99DE-48A7-9148-F01B15A75567}" srcOrd="1" destOrd="0" presId="urn:microsoft.com/office/officeart/2005/8/layout/list1"/>
    <dgm:cxn modelId="{51182415-F267-42B2-A0E8-AB141F02516B}" type="presParOf" srcId="{DE30C43D-57DC-4350-B265-7ACE180C3522}" destId="{EF35BAA9-2F5B-42EB-AF3E-1D0B2FDE433A}" srcOrd="25" destOrd="0" presId="urn:microsoft.com/office/officeart/2005/8/layout/list1"/>
    <dgm:cxn modelId="{1AAAA0A3-92DF-40AA-93B8-ADEDECA181EB}" type="presParOf" srcId="{DE30C43D-57DC-4350-B265-7ACE180C3522}" destId="{5E2B51B0-3EBE-4083-B5EB-344AB112BFB3}" srcOrd="26" destOrd="0" presId="urn:microsoft.com/office/officeart/2005/8/layout/list1"/>
    <dgm:cxn modelId="{2632D0E1-0EBE-41AF-B711-87ABC38B49AB}" type="presParOf" srcId="{DE30C43D-57DC-4350-B265-7ACE180C3522}" destId="{2C9F32FA-FE27-4491-B29C-C2251C9C6465}" srcOrd="27" destOrd="0" presId="urn:microsoft.com/office/officeart/2005/8/layout/list1"/>
    <dgm:cxn modelId="{42476919-99B4-4F3E-B235-754FF320EF1E}" type="presParOf" srcId="{DE30C43D-57DC-4350-B265-7ACE180C3522}" destId="{AAAED3FA-C6A7-48F9-B6A0-3037208E6C5C}" srcOrd="28" destOrd="0" presId="urn:microsoft.com/office/officeart/2005/8/layout/list1"/>
    <dgm:cxn modelId="{51A56C44-5210-410B-ADF6-239D3D3A532F}" type="presParOf" srcId="{AAAED3FA-C6A7-48F9-B6A0-3037208E6C5C}" destId="{D49B277C-FFBF-4EC3-A215-EAABC94A3D6A}" srcOrd="0" destOrd="0" presId="urn:microsoft.com/office/officeart/2005/8/layout/list1"/>
    <dgm:cxn modelId="{61DBC199-747F-494F-B304-0FFE30564D7D}" type="presParOf" srcId="{AAAED3FA-C6A7-48F9-B6A0-3037208E6C5C}" destId="{849235EE-C4A2-49A2-A5A4-C53691E11310}" srcOrd="1" destOrd="0" presId="urn:microsoft.com/office/officeart/2005/8/layout/list1"/>
    <dgm:cxn modelId="{929E80E4-5146-4DF2-9B73-0AA8A1FA5724}" type="presParOf" srcId="{DE30C43D-57DC-4350-B265-7ACE180C3522}" destId="{73FD8713-8833-478B-8937-1A732FE57DBA}" srcOrd="29" destOrd="0" presId="urn:microsoft.com/office/officeart/2005/8/layout/list1"/>
    <dgm:cxn modelId="{5ED409E4-B04A-40CA-B5DC-403CBCEF04C3}" type="presParOf" srcId="{DE30C43D-57DC-4350-B265-7ACE180C3522}" destId="{8104A05F-3BBC-4CFE-9EEC-6D74680FF322}"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AE7FC9-B4E1-480A-A22B-6253732744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9B60848-72E9-430B-978A-D441F3E8E361}">
      <dgm:prSet/>
      <dgm:spPr/>
      <dgm:t>
        <a:bodyPr/>
        <a:lstStyle/>
        <a:p>
          <a:r>
            <a:rPr lang="es-ES"/>
            <a:t>Secuelas cognitivas:</a:t>
          </a:r>
          <a:endParaRPr lang="en-US"/>
        </a:p>
      </dgm:t>
    </dgm:pt>
    <dgm:pt modelId="{069B3770-7595-4376-9F41-7663A4F70C41}" type="parTrans" cxnId="{D91982C0-FFFC-49EE-9CAD-E0FA7FCAF25A}">
      <dgm:prSet/>
      <dgm:spPr/>
      <dgm:t>
        <a:bodyPr/>
        <a:lstStyle/>
        <a:p>
          <a:endParaRPr lang="en-US"/>
        </a:p>
      </dgm:t>
    </dgm:pt>
    <dgm:pt modelId="{95E9F5B0-0BD7-4345-9D66-8CDDAD398268}" type="sibTrans" cxnId="{D91982C0-FFFC-49EE-9CAD-E0FA7FCAF25A}">
      <dgm:prSet/>
      <dgm:spPr/>
      <dgm:t>
        <a:bodyPr/>
        <a:lstStyle/>
        <a:p>
          <a:endParaRPr lang="en-US"/>
        </a:p>
      </dgm:t>
    </dgm:pt>
    <dgm:pt modelId="{11E3B6E4-F510-4273-8FE1-53B5516591EC}">
      <dgm:prSet/>
      <dgm:spPr/>
      <dgm:t>
        <a:bodyPr/>
        <a:lstStyle/>
        <a:p>
          <a:r>
            <a:rPr lang="es-ES"/>
            <a:t>Secuelas conductuales: reducción de conductas de interacción social, dificultades para comunicarse, problemas para decidir y negociar</a:t>
          </a:r>
          <a:endParaRPr lang="en-US"/>
        </a:p>
      </dgm:t>
    </dgm:pt>
    <dgm:pt modelId="{9EBB6589-8877-4A76-827C-19317BEFDD51}" type="parTrans" cxnId="{6C9A3338-8B70-4AA9-B7DA-C7D492EA4342}">
      <dgm:prSet/>
      <dgm:spPr/>
      <dgm:t>
        <a:bodyPr/>
        <a:lstStyle/>
        <a:p>
          <a:endParaRPr lang="en-US"/>
        </a:p>
      </dgm:t>
    </dgm:pt>
    <dgm:pt modelId="{FA4C92BD-5D3B-47A2-B8B8-22025839B703}" type="sibTrans" cxnId="{6C9A3338-8B70-4AA9-B7DA-C7D492EA4342}">
      <dgm:prSet/>
      <dgm:spPr/>
      <dgm:t>
        <a:bodyPr/>
        <a:lstStyle/>
        <a:p>
          <a:endParaRPr lang="en-US"/>
        </a:p>
      </dgm:t>
    </dgm:pt>
    <dgm:pt modelId="{1410237F-FCE4-4993-A5E3-E671F8A9846A}">
      <dgm:prSet/>
      <dgm:spPr/>
      <dgm:t>
        <a:bodyPr/>
        <a:lstStyle/>
        <a:p>
          <a:r>
            <a:rPr lang="es-ES"/>
            <a:t>Secuelas físicas: agotamiento físico, dolor generalizado</a:t>
          </a:r>
          <a:endParaRPr lang="en-US"/>
        </a:p>
      </dgm:t>
    </dgm:pt>
    <dgm:pt modelId="{73846281-A47F-4C9C-A7C7-9A9FA53ED1CF}" type="parTrans" cxnId="{1121B99F-B05B-4F1F-892F-2E639C390DFD}">
      <dgm:prSet/>
      <dgm:spPr/>
      <dgm:t>
        <a:bodyPr/>
        <a:lstStyle/>
        <a:p>
          <a:endParaRPr lang="en-US"/>
        </a:p>
      </dgm:t>
    </dgm:pt>
    <dgm:pt modelId="{48FB54C7-CDE3-4EB2-B538-E746FA523FDE}" type="sibTrans" cxnId="{1121B99F-B05B-4F1F-892F-2E639C390DFD}">
      <dgm:prSet/>
      <dgm:spPr/>
      <dgm:t>
        <a:bodyPr/>
        <a:lstStyle/>
        <a:p>
          <a:endParaRPr lang="en-US"/>
        </a:p>
      </dgm:t>
    </dgm:pt>
    <dgm:pt modelId="{BFD990A5-3C71-49B1-BBB8-B7327CD3FAE4}">
      <dgm:prSet/>
      <dgm:spPr/>
      <dgm:t>
        <a:bodyPr/>
        <a:lstStyle/>
        <a:p>
          <a:r>
            <a:rPr lang="es-ES"/>
            <a:t>Secuelas emocionales:</a:t>
          </a:r>
          <a:endParaRPr lang="en-US"/>
        </a:p>
      </dgm:t>
    </dgm:pt>
    <dgm:pt modelId="{4E7A4529-EF5D-42BB-BB77-CCC3276DA78B}" type="parTrans" cxnId="{90F00878-9E26-41CA-B935-67565E663F3E}">
      <dgm:prSet/>
      <dgm:spPr/>
      <dgm:t>
        <a:bodyPr/>
        <a:lstStyle/>
        <a:p>
          <a:endParaRPr lang="en-US"/>
        </a:p>
      </dgm:t>
    </dgm:pt>
    <dgm:pt modelId="{0EB14C70-F576-4F6D-9D18-80FAF1377B8D}" type="sibTrans" cxnId="{90F00878-9E26-41CA-B935-67565E663F3E}">
      <dgm:prSet/>
      <dgm:spPr/>
      <dgm:t>
        <a:bodyPr/>
        <a:lstStyle/>
        <a:p>
          <a:endParaRPr lang="en-US"/>
        </a:p>
      </dgm:t>
    </dgm:pt>
    <dgm:pt modelId="{8C3BFAC1-C858-47AB-928C-29E38070F24E}" type="pres">
      <dgm:prSet presAssocID="{2BAE7FC9-B4E1-480A-A22B-62537327446E}" presName="root" presStyleCnt="0">
        <dgm:presLayoutVars>
          <dgm:dir/>
          <dgm:resizeHandles val="exact"/>
        </dgm:presLayoutVars>
      </dgm:prSet>
      <dgm:spPr/>
    </dgm:pt>
    <dgm:pt modelId="{7FCC442A-D4CF-455A-8EE6-26C2FE51D58F}" type="pres">
      <dgm:prSet presAssocID="{E9B60848-72E9-430B-978A-D441F3E8E361}" presName="compNode" presStyleCnt="0"/>
      <dgm:spPr/>
    </dgm:pt>
    <dgm:pt modelId="{08FD1693-7280-49C3-A667-39DF01D28E07}" type="pres">
      <dgm:prSet presAssocID="{E9B60848-72E9-430B-978A-D441F3E8E361}" presName="bgRect" presStyleLbl="bgShp" presStyleIdx="0" presStyleCnt="4"/>
      <dgm:spPr/>
    </dgm:pt>
    <dgm:pt modelId="{38238C5D-FCC5-42FB-B80F-77F3E6D490CF}" type="pres">
      <dgm:prSet presAssocID="{E9B60848-72E9-430B-978A-D441F3E8E36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AEDF7C7F-D9AC-4535-8AA3-C8DB25B23EA8}" type="pres">
      <dgm:prSet presAssocID="{E9B60848-72E9-430B-978A-D441F3E8E361}" presName="spaceRect" presStyleCnt="0"/>
      <dgm:spPr/>
    </dgm:pt>
    <dgm:pt modelId="{C5E845B4-27A8-4C25-A325-70CD5D76B635}" type="pres">
      <dgm:prSet presAssocID="{E9B60848-72E9-430B-978A-D441F3E8E361}" presName="parTx" presStyleLbl="revTx" presStyleIdx="0" presStyleCnt="4">
        <dgm:presLayoutVars>
          <dgm:chMax val="0"/>
          <dgm:chPref val="0"/>
        </dgm:presLayoutVars>
      </dgm:prSet>
      <dgm:spPr/>
    </dgm:pt>
    <dgm:pt modelId="{B0E32CA2-BCCD-46BF-A777-13DA1D96A997}" type="pres">
      <dgm:prSet presAssocID="{95E9F5B0-0BD7-4345-9D66-8CDDAD398268}" presName="sibTrans" presStyleCnt="0"/>
      <dgm:spPr/>
    </dgm:pt>
    <dgm:pt modelId="{B9531D62-4735-4F95-994A-F27F728D110E}" type="pres">
      <dgm:prSet presAssocID="{11E3B6E4-F510-4273-8FE1-53B5516591EC}" presName="compNode" presStyleCnt="0"/>
      <dgm:spPr/>
    </dgm:pt>
    <dgm:pt modelId="{265A0B20-FB86-46A2-ADA7-B67292A5E568}" type="pres">
      <dgm:prSet presAssocID="{11E3B6E4-F510-4273-8FE1-53B5516591EC}" presName="bgRect" presStyleLbl="bgShp" presStyleIdx="1" presStyleCnt="4"/>
      <dgm:spPr/>
    </dgm:pt>
    <dgm:pt modelId="{2FC411BE-4D7E-416E-967A-766D99F8B26D}" type="pres">
      <dgm:prSet presAssocID="{11E3B6E4-F510-4273-8FE1-53B5516591E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Solid Fill"/>
        </a:ext>
      </dgm:extLst>
    </dgm:pt>
    <dgm:pt modelId="{30CA4B5F-EA8F-43ED-B895-D461104EECDD}" type="pres">
      <dgm:prSet presAssocID="{11E3B6E4-F510-4273-8FE1-53B5516591EC}" presName="spaceRect" presStyleCnt="0"/>
      <dgm:spPr/>
    </dgm:pt>
    <dgm:pt modelId="{3683C147-24F6-4FFB-B39D-67C15AD79F43}" type="pres">
      <dgm:prSet presAssocID="{11E3B6E4-F510-4273-8FE1-53B5516591EC}" presName="parTx" presStyleLbl="revTx" presStyleIdx="1" presStyleCnt="4">
        <dgm:presLayoutVars>
          <dgm:chMax val="0"/>
          <dgm:chPref val="0"/>
        </dgm:presLayoutVars>
      </dgm:prSet>
      <dgm:spPr/>
    </dgm:pt>
    <dgm:pt modelId="{21A23B1E-A603-4A1F-923B-AAB2735214C8}" type="pres">
      <dgm:prSet presAssocID="{FA4C92BD-5D3B-47A2-B8B8-22025839B703}" presName="sibTrans" presStyleCnt="0"/>
      <dgm:spPr/>
    </dgm:pt>
    <dgm:pt modelId="{2936C094-B88B-468D-811C-6026FFD6D184}" type="pres">
      <dgm:prSet presAssocID="{1410237F-FCE4-4993-A5E3-E671F8A9846A}" presName="compNode" presStyleCnt="0"/>
      <dgm:spPr/>
    </dgm:pt>
    <dgm:pt modelId="{49CD8EF3-15C2-43F2-B8C9-9BEDAED4DA5D}" type="pres">
      <dgm:prSet presAssocID="{1410237F-FCE4-4993-A5E3-E671F8A9846A}" presName="bgRect" presStyleLbl="bgShp" presStyleIdx="2" presStyleCnt="4"/>
      <dgm:spPr/>
    </dgm:pt>
    <dgm:pt modelId="{2F0B9468-301E-4D79-854C-9749D774778F}" type="pres">
      <dgm:prSet presAssocID="{1410237F-FCE4-4993-A5E3-E671F8A984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Átomo"/>
        </a:ext>
      </dgm:extLst>
    </dgm:pt>
    <dgm:pt modelId="{93F07CBC-56C1-4FE4-852C-D3C437DA2A49}" type="pres">
      <dgm:prSet presAssocID="{1410237F-FCE4-4993-A5E3-E671F8A9846A}" presName="spaceRect" presStyleCnt="0"/>
      <dgm:spPr/>
    </dgm:pt>
    <dgm:pt modelId="{8CA0AB95-B6D7-4EA6-81DB-09F29D023FC0}" type="pres">
      <dgm:prSet presAssocID="{1410237F-FCE4-4993-A5E3-E671F8A9846A}" presName="parTx" presStyleLbl="revTx" presStyleIdx="2" presStyleCnt="4">
        <dgm:presLayoutVars>
          <dgm:chMax val="0"/>
          <dgm:chPref val="0"/>
        </dgm:presLayoutVars>
      </dgm:prSet>
      <dgm:spPr/>
    </dgm:pt>
    <dgm:pt modelId="{D8FC5064-3002-41FC-88E8-B054E74CEAED}" type="pres">
      <dgm:prSet presAssocID="{48FB54C7-CDE3-4EB2-B538-E746FA523FDE}" presName="sibTrans" presStyleCnt="0"/>
      <dgm:spPr/>
    </dgm:pt>
    <dgm:pt modelId="{8A1307C1-8AB9-47FB-BFD2-4056E5B1A411}" type="pres">
      <dgm:prSet presAssocID="{BFD990A5-3C71-49B1-BBB8-B7327CD3FAE4}" presName="compNode" presStyleCnt="0"/>
      <dgm:spPr/>
    </dgm:pt>
    <dgm:pt modelId="{80E1C498-AD0E-44CB-93E2-B438229F33DC}" type="pres">
      <dgm:prSet presAssocID="{BFD990A5-3C71-49B1-BBB8-B7327CD3FAE4}" presName="bgRect" presStyleLbl="bgShp" presStyleIdx="3" presStyleCnt="4"/>
      <dgm:spPr/>
    </dgm:pt>
    <dgm:pt modelId="{1CCB0870-88A6-4F9D-B29A-3433CEFDF9BC}" type="pres">
      <dgm:prSet presAssocID="{BFD990A5-3C71-49B1-BBB8-B7327CD3FA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4C1086D2-E1DA-41C8-9694-BAEFD135DDD9}" type="pres">
      <dgm:prSet presAssocID="{BFD990A5-3C71-49B1-BBB8-B7327CD3FAE4}" presName="spaceRect" presStyleCnt="0"/>
      <dgm:spPr/>
    </dgm:pt>
    <dgm:pt modelId="{DE562A88-7984-401C-A796-E6E046F83733}" type="pres">
      <dgm:prSet presAssocID="{BFD990A5-3C71-49B1-BBB8-B7327CD3FAE4}" presName="parTx" presStyleLbl="revTx" presStyleIdx="3" presStyleCnt="4">
        <dgm:presLayoutVars>
          <dgm:chMax val="0"/>
          <dgm:chPref val="0"/>
        </dgm:presLayoutVars>
      </dgm:prSet>
      <dgm:spPr/>
    </dgm:pt>
  </dgm:ptLst>
  <dgm:cxnLst>
    <dgm:cxn modelId="{D6B4DA01-ABB0-42C7-B94B-6741C3FD5051}" type="presOf" srcId="{2BAE7FC9-B4E1-480A-A22B-62537327446E}" destId="{8C3BFAC1-C858-47AB-928C-29E38070F24E}" srcOrd="0" destOrd="0" presId="urn:microsoft.com/office/officeart/2018/2/layout/IconVerticalSolidList"/>
    <dgm:cxn modelId="{9A837A37-8C91-4FA2-8061-2D2CB3930564}" type="presOf" srcId="{1410237F-FCE4-4993-A5E3-E671F8A9846A}" destId="{8CA0AB95-B6D7-4EA6-81DB-09F29D023FC0}" srcOrd="0" destOrd="0" presId="urn:microsoft.com/office/officeart/2018/2/layout/IconVerticalSolidList"/>
    <dgm:cxn modelId="{6C9A3338-8B70-4AA9-B7DA-C7D492EA4342}" srcId="{2BAE7FC9-B4E1-480A-A22B-62537327446E}" destId="{11E3B6E4-F510-4273-8FE1-53B5516591EC}" srcOrd="1" destOrd="0" parTransId="{9EBB6589-8877-4A76-827C-19317BEFDD51}" sibTransId="{FA4C92BD-5D3B-47A2-B8B8-22025839B703}"/>
    <dgm:cxn modelId="{E0873F3B-30A8-4B82-8DDE-A7D1B20B6B01}" type="presOf" srcId="{BFD990A5-3C71-49B1-BBB8-B7327CD3FAE4}" destId="{DE562A88-7984-401C-A796-E6E046F83733}" srcOrd="0" destOrd="0" presId="urn:microsoft.com/office/officeart/2018/2/layout/IconVerticalSolidList"/>
    <dgm:cxn modelId="{90F00878-9E26-41CA-B935-67565E663F3E}" srcId="{2BAE7FC9-B4E1-480A-A22B-62537327446E}" destId="{BFD990A5-3C71-49B1-BBB8-B7327CD3FAE4}" srcOrd="3" destOrd="0" parTransId="{4E7A4529-EF5D-42BB-BB77-CCC3276DA78B}" sibTransId="{0EB14C70-F576-4F6D-9D18-80FAF1377B8D}"/>
    <dgm:cxn modelId="{1121B99F-B05B-4F1F-892F-2E639C390DFD}" srcId="{2BAE7FC9-B4E1-480A-A22B-62537327446E}" destId="{1410237F-FCE4-4993-A5E3-E671F8A9846A}" srcOrd="2" destOrd="0" parTransId="{73846281-A47F-4C9C-A7C7-9A9FA53ED1CF}" sibTransId="{48FB54C7-CDE3-4EB2-B538-E746FA523FDE}"/>
    <dgm:cxn modelId="{90702AA2-2048-47AF-8D44-65344FCDBD5C}" type="presOf" srcId="{11E3B6E4-F510-4273-8FE1-53B5516591EC}" destId="{3683C147-24F6-4FFB-B39D-67C15AD79F43}" srcOrd="0" destOrd="0" presId="urn:microsoft.com/office/officeart/2018/2/layout/IconVerticalSolidList"/>
    <dgm:cxn modelId="{FB8017B9-1A1D-4058-B7E3-C286218B31E2}" type="presOf" srcId="{E9B60848-72E9-430B-978A-D441F3E8E361}" destId="{C5E845B4-27A8-4C25-A325-70CD5D76B635}" srcOrd="0" destOrd="0" presId="urn:microsoft.com/office/officeart/2018/2/layout/IconVerticalSolidList"/>
    <dgm:cxn modelId="{D91982C0-FFFC-49EE-9CAD-E0FA7FCAF25A}" srcId="{2BAE7FC9-B4E1-480A-A22B-62537327446E}" destId="{E9B60848-72E9-430B-978A-D441F3E8E361}" srcOrd="0" destOrd="0" parTransId="{069B3770-7595-4376-9F41-7663A4F70C41}" sibTransId="{95E9F5B0-0BD7-4345-9D66-8CDDAD398268}"/>
    <dgm:cxn modelId="{89824DC5-4469-40EB-BE6A-DD8A20817C33}" type="presParOf" srcId="{8C3BFAC1-C858-47AB-928C-29E38070F24E}" destId="{7FCC442A-D4CF-455A-8EE6-26C2FE51D58F}" srcOrd="0" destOrd="0" presId="urn:microsoft.com/office/officeart/2018/2/layout/IconVerticalSolidList"/>
    <dgm:cxn modelId="{3585D451-CCCD-4FBC-85F2-F64594132904}" type="presParOf" srcId="{7FCC442A-D4CF-455A-8EE6-26C2FE51D58F}" destId="{08FD1693-7280-49C3-A667-39DF01D28E07}" srcOrd="0" destOrd="0" presId="urn:microsoft.com/office/officeart/2018/2/layout/IconVerticalSolidList"/>
    <dgm:cxn modelId="{6FE18BB4-F943-4829-89C9-F9C65124E9D2}" type="presParOf" srcId="{7FCC442A-D4CF-455A-8EE6-26C2FE51D58F}" destId="{38238C5D-FCC5-42FB-B80F-77F3E6D490CF}" srcOrd="1" destOrd="0" presId="urn:microsoft.com/office/officeart/2018/2/layout/IconVerticalSolidList"/>
    <dgm:cxn modelId="{6D5AC5C7-AB13-447D-B12F-6AFC7EF9EE75}" type="presParOf" srcId="{7FCC442A-D4CF-455A-8EE6-26C2FE51D58F}" destId="{AEDF7C7F-D9AC-4535-8AA3-C8DB25B23EA8}" srcOrd="2" destOrd="0" presId="urn:microsoft.com/office/officeart/2018/2/layout/IconVerticalSolidList"/>
    <dgm:cxn modelId="{1F000E22-4F30-46A9-9CB1-DC5A19D9F0A3}" type="presParOf" srcId="{7FCC442A-D4CF-455A-8EE6-26C2FE51D58F}" destId="{C5E845B4-27A8-4C25-A325-70CD5D76B635}" srcOrd="3" destOrd="0" presId="urn:microsoft.com/office/officeart/2018/2/layout/IconVerticalSolidList"/>
    <dgm:cxn modelId="{52FEEE62-160F-4C6E-A795-2C738C822E25}" type="presParOf" srcId="{8C3BFAC1-C858-47AB-928C-29E38070F24E}" destId="{B0E32CA2-BCCD-46BF-A777-13DA1D96A997}" srcOrd="1" destOrd="0" presId="urn:microsoft.com/office/officeart/2018/2/layout/IconVerticalSolidList"/>
    <dgm:cxn modelId="{486CDB8A-57A6-420E-8664-4F920C4F87B5}" type="presParOf" srcId="{8C3BFAC1-C858-47AB-928C-29E38070F24E}" destId="{B9531D62-4735-4F95-994A-F27F728D110E}" srcOrd="2" destOrd="0" presId="urn:microsoft.com/office/officeart/2018/2/layout/IconVerticalSolidList"/>
    <dgm:cxn modelId="{6C68D233-DF84-48B7-A597-8EB29F1A7045}" type="presParOf" srcId="{B9531D62-4735-4F95-994A-F27F728D110E}" destId="{265A0B20-FB86-46A2-ADA7-B67292A5E568}" srcOrd="0" destOrd="0" presId="urn:microsoft.com/office/officeart/2018/2/layout/IconVerticalSolidList"/>
    <dgm:cxn modelId="{BDC3252F-7FA7-47C4-A845-F108EC7ACF51}" type="presParOf" srcId="{B9531D62-4735-4F95-994A-F27F728D110E}" destId="{2FC411BE-4D7E-416E-967A-766D99F8B26D}" srcOrd="1" destOrd="0" presId="urn:microsoft.com/office/officeart/2018/2/layout/IconVerticalSolidList"/>
    <dgm:cxn modelId="{4563C9C6-9035-4FCF-9624-D64DA34970FE}" type="presParOf" srcId="{B9531D62-4735-4F95-994A-F27F728D110E}" destId="{30CA4B5F-EA8F-43ED-B895-D461104EECDD}" srcOrd="2" destOrd="0" presId="urn:microsoft.com/office/officeart/2018/2/layout/IconVerticalSolidList"/>
    <dgm:cxn modelId="{D84D55D3-0A33-4482-81A8-005F19594707}" type="presParOf" srcId="{B9531D62-4735-4F95-994A-F27F728D110E}" destId="{3683C147-24F6-4FFB-B39D-67C15AD79F43}" srcOrd="3" destOrd="0" presId="urn:microsoft.com/office/officeart/2018/2/layout/IconVerticalSolidList"/>
    <dgm:cxn modelId="{BE01F0A4-BA31-423B-8A03-A1A2FBB3275D}" type="presParOf" srcId="{8C3BFAC1-C858-47AB-928C-29E38070F24E}" destId="{21A23B1E-A603-4A1F-923B-AAB2735214C8}" srcOrd="3" destOrd="0" presId="urn:microsoft.com/office/officeart/2018/2/layout/IconVerticalSolidList"/>
    <dgm:cxn modelId="{031EBF42-AF02-42A5-9BE8-072247D5F1A1}" type="presParOf" srcId="{8C3BFAC1-C858-47AB-928C-29E38070F24E}" destId="{2936C094-B88B-468D-811C-6026FFD6D184}" srcOrd="4" destOrd="0" presId="urn:microsoft.com/office/officeart/2018/2/layout/IconVerticalSolidList"/>
    <dgm:cxn modelId="{8F514F42-4918-4E5C-A7B2-75CE345EDFCE}" type="presParOf" srcId="{2936C094-B88B-468D-811C-6026FFD6D184}" destId="{49CD8EF3-15C2-43F2-B8C9-9BEDAED4DA5D}" srcOrd="0" destOrd="0" presId="urn:microsoft.com/office/officeart/2018/2/layout/IconVerticalSolidList"/>
    <dgm:cxn modelId="{2E9EC29A-FF46-4181-986E-8C3F152A93EC}" type="presParOf" srcId="{2936C094-B88B-468D-811C-6026FFD6D184}" destId="{2F0B9468-301E-4D79-854C-9749D774778F}" srcOrd="1" destOrd="0" presId="urn:microsoft.com/office/officeart/2018/2/layout/IconVerticalSolidList"/>
    <dgm:cxn modelId="{8C31EA25-DD8A-446A-AEA5-F2C613853F22}" type="presParOf" srcId="{2936C094-B88B-468D-811C-6026FFD6D184}" destId="{93F07CBC-56C1-4FE4-852C-D3C437DA2A49}" srcOrd="2" destOrd="0" presId="urn:microsoft.com/office/officeart/2018/2/layout/IconVerticalSolidList"/>
    <dgm:cxn modelId="{D62E2FC5-A641-4F92-A0F0-AF25C9B42A76}" type="presParOf" srcId="{2936C094-B88B-468D-811C-6026FFD6D184}" destId="{8CA0AB95-B6D7-4EA6-81DB-09F29D023FC0}" srcOrd="3" destOrd="0" presId="urn:microsoft.com/office/officeart/2018/2/layout/IconVerticalSolidList"/>
    <dgm:cxn modelId="{487B5ACA-764F-4B1A-B499-CD804979657E}" type="presParOf" srcId="{8C3BFAC1-C858-47AB-928C-29E38070F24E}" destId="{D8FC5064-3002-41FC-88E8-B054E74CEAED}" srcOrd="5" destOrd="0" presId="urn:microsoft.com/office/officeart/2018/2/layout/IconVerticalSolidList"/>
    <dgm:cxn modelId="{4357E8B9-967E-489F-B6B4-389AD9621733}" type="presParOf" srcId="{8C3BFAC1-C858-47AB-928C-29E38070F24E}" destId="{8A1307C1-8AB9-47FB-BFD2-4056E5B1A411}" srcOrd="6" destOrd="0" presId="urn:microsoft.com/office/officeart/2018/2/layout/IconVerticalSolidList"/>
    <dgm:cxn modelId="{383EEA18-8AEA-4953-A138-0C7560681ED7}" type="presParOf" srcId="{8A1307C1-8AB9-47FB-BFD2-4056E5B1A411}" destId="{80E1C498-AD0E-44CB-93E2-B438229F33DC}" srcOrd="0" destOrd="0" presId="urn:microsoft.com/office/officeart/2018/2/layout/IconVerticalSolidList"/>
    <dgm:cxn modelId="{B50DF3E4-6BF7-4AC4-A333-BBDCE2BA22DC}" type="presParOf" srcId="{8A1307C1-8AB9-47FB-BFD2-4056E5B1A411}" destId="{1CCB0870-88A6-4F9D-B29A-3433CEFDF9BC}" srcOrd="1" destOrd="0" presId="urn:microsoft.com/office/officeart/2018/2/layout/IconVerticalSolidList"/>
    <dgm:cxn modelId="{BE03F35B-FDAE-4849-8EAA-99C84A319657}" type="presParOf" srcId="{8A1307C1-8AB9-47FB-BFD2-4056E5B1A411}" destId="{4C1086D2-E1DA-41C8-9694-BAEFD135DDD9}" srcOrd="2" destOrd="0" presId="urn:microsoft.com/office/officeart/2018/2/layout/IconVerticalSolidList"/>
    <dgm:cxn modelId="{546D7511-6FEA-409D-A6BE-317AFD3E0FB8}" type="presParOf" srcId="{8A1307C1-8AB9-47FB-BFD2-4056E5B1A411}" destId="{DE562A88-7984-401C-A796-E6E046F837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337F37-5D36-4455-A1E9-31C85B79946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82AE18F-350D-4C54-A833-DC43634AE1EE}">
      <dgm:prSet/>
      <dgm:spPr/>
      <dgm:t>
        <a:bodyPr/>
        <a:lstStyle/>
        <a:p>
          <a:r>
            <a:rPr lang="es-ES"/>
            <a:t>Baja autoestima, problemas de identidad y autoimagen distorsionada</a:t>
          </a:r>
          <a:endParaRPr lang="en-US"/>
        </a:p>
      </dgm:t>
    </dgm:pt>
    <dgm:pt modelId="{7DB9F0BC-7F38-46AC-A0B0-5268175EB368}" type="parTrans" cxnId="{7CAD588B-64A7-4D86-A002-66CEB46EC364}">
      <dgm:prSet/>
      <dgm:spPr/>
      <dgm:t>
        <a:bodyPr/>
        <a:lstStyle/>
        <a:p>
          <a:endParaRPr lang="en-US"/>
        </a:p>
      </dgm:t>
    </dgm:pt>
    <dgm:pt modelId="{116A9467-FF88-4876-85F2-E859D56AC901}" type="sibTrans" cxnId="{7CAD588B-64A7-4D86-A002-66CEB46EC364}">
      <dgm:prSet/>
      <dgm:spPr/>
      <dgm:t>
        <a:bodyPr/>
        <a:lstStyle/>
        <a:p>
          <a:endParaRPr lang="en-US"/>
        </a:p>
      </dgm:t>
    </dgm:pt>
    <dgm:pt modelId="{C6484146-6252-4F63-8DBF-1DA30DDFD5B8}">
      <dgm:prSet/>
      <dgm:spPr/>
      <dgm:t>
        <a:bodyPr/>
        <a:lstStyle/>
        <a:p>
          <a:r>
            <a:rPr lang="es-ES"/>
            <a:t>Sentimientos de culpa y miedo</a:t>
          </a:r>
          <a:endParaRPr lang="en-US"/>
        </a:p>
      </dgm:t>
    </dgm:pt>
    <dgm:pt modelId="{7F0642D4-8745-4221-9312-5069FB818C89}" type="parTrans" cxnId="{23C5159D-3573-4507-BC18-DB11D069ED4E}">
      <dgm:prSet/>
      <dgm:spPr/>
      <dgm:t>
        <a:bodyPr/>
        <a:lstStyle/>
        <a:p>
          <a:endParaRPr lang="en-US"/>
        </a:p>
      </dgm:t>
    </dgm:pt>
    <dgm:pt modelId="{E68D0B8D-3DBE-4F44-9AE8-DEEE166B759C}" type="sibTrans" cxnId="{23C5159D-3573-4507-BC18-DB11D069ED4E}">
      <dgm:prSet/>
      <dgm:spPr/>
      <dgm:t>
        <a:bodyPr/>
        <a:lstStyle/>
        <a:p>
          <a:endParaRPr lang="en-US"/>
        </a:p>
      </dgm:t>
    </dgm:pt>
    <dgm:pt modelId="{627AA71C-D837-46DB-93D2-60756276282F}">
      <dgm:prSet/>
      <dgm:spPr/>
      <dgm:t>
        <a:bodyPr/>
        <a:lstStyle/>
        <a:p>
          <a:r>
            <a:rPr lang="es-ES"/>
            <a:t>Aislamiento emocional</a:t>
          </a:r>
          <a:endParaRPr lang="en-US"/>
        </a:p>
      </dgm:t>
    </dgm:pt>
    <dgm:pt modelId="{66E8246B-E702-4519-A0CD-941C48CA6716}" type="parTrans" cxnId="{274B7665-9CE7-4A9A-AAE2-69491A0585B5}">
      <dgm:prSet/>
      <dgm:spPr/>
      <dgm:t>
        <a:bodyPr/>
        <a:lstStyle/>
        <a:p>
          <a:endParaRPr lang="en-US"/>
        </a:p>
      </dgm:t>
    </dgm:pt>
    <dgm:pt modelId="{90BB21B6-4550-4597-9D8F-FF4044D49E7F}" type="sibTrans" cxnId="{274B7665-9CE7-4A9A-AAE2-69491A0585B5}">
      <dgm:prSet/>
      <dgm:spPr/>
      <dgm:t>
        <a:bodyPr/>
        <a:lstStyle/>
        <a:p>
          <a:endParaRPr lang="en-US"/>
        </a:p>
      </dgm:t>
    </dgm:pt>
    <dgm:pt modelId="{9E834F56-174F-4CB3-A144-5EB03A7ABAA2}">
      <dgm:prSet/>
      <dgm:spPr/>
      <dgm:t>
        <a:bodyPr/>
        <a:lstStyle/>
        <a:p>
          <a:r>
            <a:rPr lang="es-ES"/>
            <a:t>Dificultad para reconocer y expresar emociones</a:t>
          </a:r>
          <a:endParaRPr lang="en-US"/>
        </a:p>
      </dgm:t>
    </dgm:pt>
    <dgm:pt modelId="{84AEC47A-783F-4D30-9D7E-7FFBDB85A484}" type="parTrans" cxnId="{99B5465E-1A42-4EE1-B5A4-4492FC5BA34B}">
      <dgm:prSet/>
      <dgm:spPr/>
      <dgm:t>
        <a:bodyPr/>
        <a:lstStyle/>
        <a:p>
          <a:endParaRPr lang="en-US"/>
        </a:p>
      </dgm:t>
    </dgm:pt>
    <dgm:pt modelId="{0ACFF7C9-37C9-49E7-820F-5E5589695307}" type="sibTrans" cxnId="{99B5465E-1A42-4EE1-B5A4-4492FC5BA34B}">
      <dgm:prSet/>
      <dgm:spPr/>
      <dgm:t>
        <a:bodyPr/>
        <a:lstStyle/>
        <a:p>
          <a:endParaRPr lang="en-US"/>
        </a:p>
      </dgm:t>
    </dgm:pt>
    <dgm:pt modelId="{EDA184CD-4FA4-413E-B357-E43CC265BFBD}">
      <dgm:prSet/>
      <dgm:spPr/>
      <dgm:t>
        <a:bodyPr/>
        <a:lstStyle/>
        <a:p>
          <a:r>
            <a:rPr lang="es-ES"/>
            <a:t>Trastorno de estrés postraumático o sintomatología afín</a:t>
          </a:r>
          <a:endParaRPr lang="en-US"/>
        </a:p>
      </dgm:t>
    </dgm:pt>
    <dgm:pt modelId="{AAEBBEAC-07A1-459B-92EE-B5B448E665A4}" type="parTrans" cxnId="{BBB11EA3-7CA7-445A-8B67-3807FB1C88B0}">
      <dgm:prSet/>
      <dgm:spPr/>
      <dgm:t>
        <a:bodyPr/>
        <a:lstStyle/>
        <a:p>
          <a:endParaRPr lang="en-US"/>
        </a:p>
      </dgm:t>
    </dgm:pt>
    <dgm:pt modelId="{7590DB57-3617-423B-B1E7-DF1DB175A802}" type="sibTrans" cxnId="{BBB11EA3-7CA7-445A-8B67-3807FB1C88B0}">
      <dgm:prSet/>
      <dgm:spPr/>
      <dgm:t>
        <a:bodyPr/>
        <a:lstStyle/>
        <a:p>
          <a:endParaRPr lang="en-US"/>
        </a:p>
      </dgm:t>
    </dgm:pt>
    <dgm:pt modelId="{235B034B-7EFC-4CCD-AAB8-476683617E6B}">
      <dgm:prSet/>
      <dgm:spPr/>
      <dgm:t>
        <a:bodyPr/>
        <a:lstStyle/>
        <a:p>
          <a:r>
            <a:rPr lang="es-ES"/>
            <a:t>Sentimientos de haber traicionado al agresor</a:t>
          </a:r>
          <a:endParaRPr lang="en-US"/>
        </a:p>
      </dgm:t>
    </dgm:pt>
    <dgm:pt modelId="{7585EA35-9699-411D-A744-266E5F04A474}" type="parTrans" cxnId="{5B37E072-6136-47D1-9BB2-F874831AFED3}">
      <dgm:prSet/>
      <dgm:spPr/>
      <dgm:t>
        <a:bodyPr/>
        <a:lstStyle/>
        <a:p>
          <a:endParaRPr lang="en-US"/>
        </a:p>
      </dgm:t>
    </dgm:pt>
    <dgm:pt modelId="{C349190A-4E09-4FCE-87F6-2F1BF6C80A2B}" type="sibTrans" cxnId="{5B37E072-6136-47D1-9BB2-F874831AFED3}">
      <dgm:prSet/>
      <dgm:spPr/>
      <dgm:t>
        <a:bodyPr/>
        <a:lstStyle/>
        <a:p>
          <a:endParaRPr lang="en-US"/>
        </a:p>
      </dgm:t>
    </dgm:pt>
    <dgm:pt modelId="{F5D6C519-39D3-45B7-B3CB-F389B51FED20}">
      <dgm:prSet/>
      <dgm:spPr/>
      <dgm:t>
        <a:bodyPr/>
        <a:lstStyle/>
        <a:p>
          <a:r>
            <a:rPr lang="es-ES"/>
            <a:t>Trastornos del apego</a:t>
          </a:r>
          <a:endParaRPr lang="en-US"/>
        </a:p>
      </dgm:t>
    </dgm:pt>
    <dgm:pt modelId="{267FDA55-92D2-4C2E-9815-B079975E21AD}" type="parTrans" cxnId="{162446FA-9096-40D7-8BE0-F3EF3D44F7D8}">
      <dgm:prSet/>
      <dgm:spPr/>
      <dgm:t>
        <a:bodyPr/>
        <a:lstStyle/>
        <a:p>
          <a:endParaRPr lang="en-US"/>
        </a:p>
      </dgm:t>
    </dgm:pt>
    <dgm:pt modelId="{312A74CB-1874-4964-9BFF-3A2C42F32DE8}" type="sibTrans" cxnId="{162446FA-9096-40D7-8BE0-F3EF3D44F7D8}">
      <dgm:prSet/>
      <dgm:spPr/>
      <dgm:t>
        <a:bodyPr/>
        <a:lstStyle/>
        <a:p>
          <a:endParaRPr lang="en-US"/>
        </a:p>
      </dgm:t>
    </dgm:pt>
    <dgm:pt modelId="{733F4719-15B8-424B-84C0-4C0992B481D4}" type="pres">
      <dgm:prSet presAssocID="{EC337F37-5D36-4455-A1E9-31C85B79946F}" presName="diagram" presStyleCnt="0">
        <dgm:presLayoutVars>
          <dgm:dir/>
          <dgm:resizeHandles val="exact"/>
        </dgm:presLayoutVars>
      </dgm:prSet>
      <dgm:spPr/>
    </dgm:pt>
    <dgm:pt modelId="{6627C7C8-C063-44B7-9AFB-22064A93C4C4}" type="pres">
      <dgm:prSet presAssocID="{182AE18F-350D-4C54-A833-DC43634AE1EE}" presName="node" presStyleLbl="node1" presStyleIdx="0" presStyleCnt="7">
        <dgm:presLayoutVars>
          <dgm:bulletEnabled val="1"/>
        </dgm:presLayoutVars>
      </dgm:prSet>
      <dgm:spPr/>
    </dgm:pt>
    <dgm:pt modelId="{14B40592-0E64-4AEE-AED3-46B8D6483929}" type="pres">
      <dgm:prSet presAssocID="{116A9467-FF88-4876-85F2-E859D56AC901}" presName="sibTrans" presStyleCnt="0"/>
      <dgm:spPr/>
    </dgm:pt>
    <dgm:pt modelId="{5D1A3D98-A9BA-4930-BF0F-17BF0717A782}" type="pres">
      <dgm:prSet presAssocID="{C6484146-6252-4F63-8DBF-1DA30DDFD5B8}" presName="node" presStyleLbl="node1" presStyleIdx="1" presStyleCnt="7">
        <dgm:presLayoutVars>
          <dgm:bulletEnabled val="1"/>
        </dgm:presLayoutVars>
      </dgm:prSet>
      <dgm:spPr/>
    </dgm:pt>
    <dgm:pt modelId="{1A95D41F-633B-44D9-96B1-156B40995B72}" type="pres">
      <dgm:prSet presAssocID="{E68D0B8D-3DBE-4F44-9AE8-DEEE166B759C}" presName="sibTrans" presStyleCnt="0"/>
      <dgm:spPr/>
    </dgm:pt>
    <dgm:pt modelId="{D2939E16-3043-49FC-9E9B-DC8A4282D07A}" type="pres">
      <dgm:prSet presAssocID="{627AA71C-D837-46DB-93D2-60756276282F}" presName="node" presStyleLbl="node1" presStyleIdx="2" presStyleCnt="7">
        <dgm:presLayoutVars>
          <dgm:bulletEnabled val="1"/>
        </dgm:presLayoutVars>
      </dgm:prSet>
      <dgm:spPr/>
    </dgm:pt>
    <dgm:pt modelId="{0DE044CE-F478-4A34-95B3-6991598C55DF}" type="pres">
      <dgm:prSet presAssocID="{90BB21B6-4550-4597-9D8F-FF4044D49E7F}" presName="sibTrans" presStyleCnt="0"/>
      <dgm:spPr/>
    </dgm:pt>
    <dgm:pt modelId="{43B157C3-25D7-411A-8CFF-2EF87C000385}" type="pres">
      <dgm:prSet presAssocID="{9E834F56-174F-4CB3-A144-5EB03A7ABAA2}" presName="node" presStyleLbl="node1" presStyleIdx="3" presStyleCnt="7">
        <dgm:presLayoutVars>
          <dgm:bulletEnabled val="1"/>
        </dgm:presLayoutVars>
      </dgm:prSet>
      <dgm:spPr/>
    </dgm:pt>
    <dgm:pt modelId="{0BE6DA48-E2C0-4EFD-9374-4BE4E49AE553}" type="pres">
      <dgm:prSet presAssocID="{0ACFF7C9-37C9-49E7-820F-5E5589695307}" presName="sibTrans" presStyleCnt="0"/>
      <dgm:spPr/>
    </dgm:pt>
    <dgm:pt modelId="{68A80038-D87B-415E-997A-2C49711B39FC}" type="pres">
      <dgm:prSet presAssocID="{EDA184CD-4FA4-413E-B357-E43CC265BFBD}" presName="node" presStyleLbl="node1" presStyleIdx="4" presStyleCnt="7">
        <dgm:presLayoutVars>
          <dgm:bulletEnabled val="1"/>
        </dgm:presLayoutVars>
      </dgm:prSet>
      <dgm:spPr/>
    </dgm:pt>
    <dgm:pt modelId="{7970546F-ACBA-471F-9021-544F725AEDF8}" type="pres">
      <dgm:prSet presAssocID="{7590DB57-3617-423B-B1E7-DF1DB175A802}" presName="sibTrans" presStyleCnt="0"/>
      <dgm:spPr/>
    </dgm:pt>
    <dgm:pt modelId="{74A126A0-C909-468C-A943-CED8FC51713B}" type="pres">
      <dgm:prSet presAssocID="{235B034B-7EFC-4CCD-AAB8-476683617E6B}" presName="node" presStyleLbl="node1" presStyleIdx="5" presStyleCnt="7">
        <dgm:presLayoutVars>
          <dgm:bulletEnabled val="1"/>
        </dgm:presLayoutVars>
      </dgm:prSet>
      <dgm:spPr/>
    </dgm:pt>
    <dgm:pt modelId="{6274059C-D0F0-47F2-AF7B-A66214CD2398}" type="pres">
      <dgm:prSet presAssocID="{C349190A-4E09-4FCE-87F6-2F1BF6C80A2B}" presName="sibTrans" presStyleCnt="0"/>
      <dgm:spPr/>
    </dgm:pt>
    <dgm:pt modelId="{227A4D0B-D889-44BD-9A8D-14B5A162C3D4}" type="pres">
      <dgm:prSet presAssocID="{F5D6C519-39D3-45B7-B3CB-F389B51FED20}" presName="node" presStyleLbl="node1" presStyleIdx="6" presStyleCnt="7">
        <dgm:presLayoutVars>
          <dgm:bulletEnabled val="1"/>
        </dgm:presLayoutVars>
      </dgm:prSet>
      <dgm:spPr/>
    </dgm:pt>
  </dgm:ptLst>
  <dgm:cxnLst>
    <dgm:cxn modelId="{78DFC015-3F5D-401B-9AB7-710FE77D9EE8}" type="presOf" srcId="{235B034B-7EFC-4CCD-AAB8-476683617E6B}" destId="{74A126A0-C909-468C-A943-CED8FC51713B}" srcOrd="0" destOrd="0" presId="urn:microsoft.com/office/officeart/2005/8/layout/default"/>
    <dgm:cxn modelId="{99B5465E-1A42-4EE1-B5A4-4492FC5BA34B}" srcId="{EC337F37-5D36-4455-A1E9-31C85B79946F}" destId="{9E834F56-174F-4CB3-A144-5EB03A7ABAA2}" srcOrd="3" destOrd="0" parTransId="{84AEC47A-783F-4D30-9D7E-7FFBDB85A484}" sibTransId="{0ACFF7C9-37C9-49E7-820F-5E5589695307}"/>
    <dgm:cxn modelId="{274B7665-9CE7-4A9A-AAE2-69491A0585B5}" srcId="{EC337F37-5D36-4455-A1E9-31C85B79946F}" destId="{627AA71C-D837-46DB-93D2-60756276282F}" srcOrd="2" destOrd="0" parTransId="{66E8246B-E702-4519-A0CD-941C48CA6716}" sibTransId="{90BB21B6-4550-4597-9D8F-FF4044D49E7F}"/>
    <dgm:cxn modelId="{9DA43C4E-3234-4B8F-81B9-B139740EF2DE}" type="presOf" srcId="{EDA184CD-4FA4-413E-B357-E43CC265BFBD}" destId="{68A80038-D87B-415E-997A-2C49711B39FC}" srcOrd="0" destOrd="0" presId="urn:microsoft.com/office/officeart/2005/8/layout/default"/>
    <dgm:cxn modelId="{5B37E072-6136-47D1-9BB2-F874831AFED3}" srcId="{EC337F37-5D36-4455-A1E9-31C85B79946F}" destId="{235B034B-7EFC-4CCD-AAB8-476683617E6B}" srcOrd="5" destOrd="0" parTransId="{7585EA35-9699-411D-A744-266E5F04A474}" sibTransId="{C349190A-4E09-4FCE-87F6-2F1BF6C80A2B}"/>
    <dgm:cxn modelId="{41232874-10EF-450A-BAD0-56BD4C23AE7C}" type="presOf" srcId="{EC337F37-5D36-4455-A1E9-31C85B79946F}" destId="{733F4719-15B8-424B-84C0-4C0992B481D4}" srcOrd="0" destOrd="0" presId="urn:microsoft.com/office/officeart/2005/8/layout/default"/>
    <dgm:cxn modelId="{7CAD588B-64A7-4D86-A002-66CEB46EC364}" srcId="{EC337F37-5D36-4455-A1E9-31C85B79946F}" destId="{182AE18F-350D-4C54-A833-DC43634AE1EE}" srcOrd="0" destOrd="0" parTransId="{7DB9F0BC-7F38-46AC-A0B0-5268175EB368}" sibTransId="{116A9467-FF88-4876-85F2-E859D56AC901}"/>
    <dgm:cxn modelId="{B42A2A98-F374-4D3E-AE5A-2ADC91EED307}" type="presOf" srcId="{C6484146-6252-4F63-8DBF-1DA30DDFD5B8}" destId="{5D1A3D98-A9BA-4930-BF0F-17BF0717A782}" srcOrd="0" destOrd="0" presId="urn:microsoft.com/office/officeart/2005/8/layout/default"/>
    <dgm:cxn modelId="{23C5159D-3573-4507-BC18-DB11D069ED4E}" srcId="{EC337F37-5D36-4455-A1E9-31C85B79946F}" destId="{C6484146-6252-4F63-8DBF-1DA30DDFD5B8}" srcOrd="1" destOrd="0" parTransId="{7F0642D4-8745-4221-9312-5069FB818C89}" sibTransId="{E68D0B8D-3DBE-4F44-9AE8-DEEE166B759C}"/>
    <dgm:cxn modelId="{BBB11EA3-7CA7-445A-8B67-3807FB1C88B0}" srcId="{EC337F37-5D36-4455-A1E9-31C85B79946F}" destId="{EDA184CD-4FA4-413E-B357-E43CC265BFBD}" srcOrd="4" destOrd="0" parTransId="{AAEBBEAC-07A1-459B-92EE-B5B448E665A4}" sibTransId="{7590DB57-3617-423B-B1E7-DF1DB175A802}"/>
    <dgm:cxn modelId="{E364CDEB-4322-4DF7-A375-89E5DCF3F3DC}" type="presOf" srcId="{182AE18F-350D-4C54-A833-DC43634AE1EE}" destId="{6627C7C8-C063-44B7-9AFB-22064A93C4C4}" srcOrd="0" destOrd="0" presId="urn:microsoft.com/office/officeart/2005/8/layout/default"/>
    <dgm:cxn modelId="{BA5EF5EB-A430-4530-BB9A-E096E873CFAE}" type="presOf" srcId="{627AA71C-D837-46DB-93D2-60756276282F}" destId="{D2939E16-3043-49FC-9E9B-DC8A4282D07A}" srcOrd="0" destOrd="0" presId="urn:microsoft.com/office/officeart/2005/8/layout/default"/>
    <dgm:cxn modelId="{4D229FF1-2A8F-4641-9727-8312D5CD1B37}" type="presOf" srcId="{9E834F56-174F-4CB3-A144-5EB03A7ABAA2}" destId="{43B157C3-25D7-411A-8CFF-2EF87C000385}" srcOrd="0" destOrd="0" presId="urn:microsoft.com/office/officeart/2005/8/layout/default"/>
    <dgm:cxn modelId="{08E1E7F9-5C91-4327-A34F-01E0188A5219}" type="presOf" srcId="{F5D6C519-39D3-45B7-B3CB-F389B51FED20}" destId="{227A4D0B-D889-44BD-9A8D-14B5A162C3D4}" srcOrd="0" destOrd="0" presId="urn:microsoft.com/office/officeart/2005/8/layout/default"/>
    <dgm:cxn modelId="{162446FA-9096-40D7-8BE0-F3EF3D44F7D8}" srcId="{EC337F37-5D36-4455-A1E9-31C85B79946F}" destId="{F5D6C519-39D3-45B7-B3CB-F389B51FED20}" srcOrd="6" destOrd="0" parTransId="{267FDA55-92D2-4C2E-9815-B079975E21AD}" sibTransId="{312A74CB-1874-4964-9BFF-3A2C42F32DE8}"/>
    <dgm:cxn modelId="{A1A9B243-9D03-40BA-A8DF-99E06AB490F0}" type="presParOf" srcId="{733F4719-15B8-424B-84C0-4C0992B481D4}" destId="{6627C7C8-C063-44B7-9AFB-22064A93C4C4}" srcOrd="0" destOrd="0" presId="urn:microsoft.com/office/officeart/2005/8/layout/default"/>
    <dgm:cxn modelId="{29BDF14F-5D0C-4981-A844-389D86E4BB31}" type="presParOf" srcId="{733F4719-15B8-424B-84C0-4C0992B481D4}" destId="{14B40592-0E64-4AEE-AED3-46B8D6483929}" srcOrd="1" destOrd="0" presId="urn:microsoft.com/office/officeart/2005/8/layout/default"/>
    <dgm:cxn modelId="{F8580C30-AA3F-429B-89CD-71F79B301C81}" type="presParOf" srcId="{733F4719-15B8-424B-84C0-4C0992B481D4}" destId="{5D1A3D98-A9BA-4930-BF0F-17BF0717A782}" srcOrd="2" destOrd="0" presId="urn:microsoft.com/office/officeart/2005/8/layout/default"/>
    <dgm:cxn modelId="{33831F22-497F-448E-B2C2-FA288A56BA79}" type="presParOf" srcId="{733F4719-15B8-424B-84C0-4C0992B481D4}" destId="{1A95D41F-633B-44D9-96B1-156B40995B72}" srcOrd="3" destOrd="0" presId="urn:microsoft.com/office/officeart/2005/8/layout/default"/>
    <dgm:cxn modelId="{E1E40152-F170-4FF7-9D3C-FDFD5A193181}" type="presParOf" srcId="{733F4719-15B8-424B-84C0-4C0992B481D4}" destId="{D2939E16-3043-49FC-9E9B-DC8A4282D07A}" srcOrd="4" destOrd="0" presId="urn:microsoft.com/office/officeart/2005/8/layout/default"/>
    <dgm:cxn modelId="{CE75481A-047B-4A1A-9BD2-EA99006242CD}" type="presParOf" srcId="{733F4719-15B8-424B-84C0-4C0992B481D4}" destId="{0DE044CE-F478-4A34-95B3-6991598C55DF}" srcOrd="5" destOrd="0" presId="urn:microsoft.com/office/officeart/2005/8/layout/default"/>
    <dgm:cxn modelId="{3AA00EFC-0462-4D90-9478-A425EDCF639B}" type="presParOf" srcId="{733F4719-15B8-424B-84C0-4C0992B481D4}" destId="{43B157C3-25D7-411A-8CFF-2EF87C000385}" srcOrd="6" destOrd="0" presId="urn:microsoft.com/office/officeart/2005/8/layout/default"/>
    <dgm:cxn modelId="{868342A2-8D51-4BDA-B647-D6A48D1BD4E8}" type="presParOf" srcId="{733F4719-15B8-424B-84C0-4C0992B481D4}" destId="{0BE6DA48-E2C0-4EFD-9374-4BE4E49AE553}" srcOrd="7" destOrd="0" presId="urn:microsoft.com/office/officeart/2005/8/layout/default"/>
    <dgm:cxn modelId="{F1F192ED-26A7-484B-9E76-56B377B29238}" type="presParOf" srcId="{733F4719-15B8-424B-84C0-4C0992B481D4}" destId="{68A80038-D87B-415E-997A-2C49711B39FC}" srcOrd="8" destOrd="0" presId="urn:microsoft.com/office/officeart/2005/8/layout/default"/>
    <dgm:cxn modelId="{4501E8FF-7D47-45C1-95DB-763AA7FFD712}" type="presParOf" srcId="{733F4719-15B8-424B-84C0-4C0992B481D4}" destId="{7970546F-ACBA-471F-9021-544F725AEDF8}" srcOrd="9" destOrd="0" presId="urn:microsoft.com/office/officeart/2005/8/layout/default"/>
    <dgm:cxn modelId="{B4C39906-BF10-4792-8B1D-B638FD68DF29}" type="presParOf" srcId="{733F4719-15B8-424B-84C0-4C0992B481D4}" destId="{74A126A0-C909-468C-A943-CED8FC51713B}" srcOrd="10" destOrd="0" presId="urn:microsoft.com/office/officeart/2005/8/layout/default"/>
    <dgm:cxn modelId="{2A9EFF48-A5EA-45B8-B759-24300AB32DD8}" type="presParOf" srcId="{733F4719-15B8-424B-84C0-4C0992B481D4}" destId="{6274059C-D0F0-47F2-AF7B-A66214CD2398}" srcOrd="11" destOrd="0" presId="urn:microsoft.com/office/officeart/2005/8/layout/default"/>
    <dgm:cxn modelId="{39CE2065-B496-4D19-8E9C-13BADC379A67}" type="presParOf" srcId="{733F4719-15B8-424B-84C0-4C0992B481D4}" destId="{227A4D0B-D889-44BD-9A8D-14B5A162C3D4}"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65BF89-3E3D-4800-A71D-C0ED1B606D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A6178E-8C68-422D-8917-0FA306F4D76F}">
      <dgm:prSet/>
      <dgm:spPr/>
      <dgm:t>
        <a:bodyPr/>
        <a:lstStyle/>
        <a:p>
          <a:r>
            <a:rPr lang="es-ES"/>
            <a:t>Capacidad de una persona o grupo de personas para seguir proyectándose en el futuro a pesar de acontecimientos desestabilizadores, de condiciones de vida difíciles y de traumas a veces graves (Manciaux, Vanistendael, Lecomte y Cyrulnik, 2001). Esa capacidad es fruto de la interacción de la persona y su entorno, y que la resiliencia es un proceso que se constituye en la evolución de la vida de una persona (Cyrulnik).</a:t>
          </a:r>
          <a:endParaRPr lang="en-US"/>
        </a:p>
      </dgm:t>
    </dgm:pt>
    <dgm:pt modelId="{90A27358-DFBD-4DB7-90E6-F1E289AA172C}" type="parTrans" cxnId="{4B0E0294-7D66-49CE-940C-3D4EB06707E7}">
      <dgm:prSet/>
      <dgm:spPr/>
      <dgm:t>
        <a:bodyPr/>
        <a:lstStyle/>
        <a:p>
          <a:endParaRPr lang="en-US"/>
        </a:p>
      </dgm:t>
    </dgm:pt>
    <dgm:pt modelId="{9FC711CC-91CC-42B8-A70A-675DF52D4328}" type="sibTrans" cxnId="{4B0E0294-7D66-49CE-940C-3D4EB06707E7}">
      <dgm:prSet/>
      <dgm:spPr/>
      <dgm:t>
        <a:bodyPr/>
        <a:lstStyle/>
        <a:p>
          <a:endParaRPr lang="en-US"/>
        </a:p>
      </dgm:t>
    </dgm:pt>
    <dgm:pt modelId="{590179BE-C37E-4D20-BF7E-EC483E9188F3}">
      <dgm:prSet/>
      <dgm:spPr/>
      <dgm:t>
        <a:bodyPr/>
        <a:lstStyle/>
        <a:p>
          <a:r>
            <a:rPr lang="es-ES"/>
            <a:t>La resiliencia no implica una resistencia absoluta a cualquier tipo de daño, ni es una característica inalterable del individuo. Como recursos personales considerados potenciales puntos  resilientes se encuadrarían: </a:t>
          </a:r>
          <a:r>
            <a:rPr lang="es-ES" i="1"/>
            <a:t>la autoestima consistente, la autovalía;  autoafirmación y sentido de la responsabilidad,  buen manejo de habilidades sociales, la capacidad de control de emociones en momentos difíciles ,control de impulsos,  la capacidad de analizar y reflexionar sobre su historia, sentimiento de afecto y empatía,  capacidad de disfrutar de algunos momentos, la creatividad (capacidad de crear orden, belleza y finalidad a partir del caos y el desorden, la capacidad de reparación…</a:t>
          </a:r>
          <a:endParaRPr lang="en-US"/>
        </a:p>
      </dgm:t>
    </dgm:pt>
    <dgm:pt modelId="{33CA2717-694F-47A8-B76E-9C5CA7BEA472}" type="parTrans" cxnId="{E5426799-4974-46E4-B0FC-C3AB86B6DE0A}">
      <dgm:prSet/>
      <dgm:spPr/>
      <dgm:t>
        <a:bodyPr/>
        <a:lstStyle/>
        <a:p>
          <a:endParaRPr lang="en-US"/>
        </a:p>
      </dgm:t>
    </dgm:pt>
    <dgm:pt modelId="{B1C2BD31-0F28-4F4F-981E-CA970B40606A}" type="sibTrans" cxnId="{E5426799-4974-46E4-B0FC-C3AB86B6DE0A}">
      <dgm:prSet/>
      <dgm:spPr/>
      <dgm:t>
        <a:bodyPr/>
        <a:lstStyle/>
        <a:p>
          <a:endParaRPr lang="en-US"/>
        </a:p>
      </dgm:t>
    </dgm:pt>
    <dgm:pt modelId="{9170E7A8-7911-4A7F-A01B-FAADB641A185}">
      <dgm:prSet/>
      <dgm:spPr/>
      <dgm:t>
        <a:bodyPr/>
        <a:lstStyle/>
        <a:p>
          <a:r>
            <a:rPr lang="es-ES"/>
            <a:t>- A tenor de los datos mencionados parece oportuno dejar de relieve la presencia en la peritada de variables de protección o “resiliencia” destacando la capacidad expresada de intentar reponerse (“…”), su  sentido de la responsabilidad en cuanto a la educación integral de su hijo(“…”), intentando proveerles de una realidad favorable y positiva más allá de su vida familiar en relación a su padre; su ajustada autoestima, el control de sus emociones y comportamiento, capacidad de disfrutar de algunos momentos(“…”),  capacidad de análisis(“…”) y la habilidad de mantener distancia emocional y física sin  caer en el asilamiento. </a:t>
          </a:r>
          <a:endParaRPr lang="en-US"/>
        </a:p>
      </dgm:t>
    </dgm:pt>
    <dgm:pt modelId="{14A8C881-CDF5-4C1E-AAD4-47987A25ABD1}" type="parTrans" cxnId="{FE7DCE45-410E-4144-8131-5BC1207F176A}">
      <dgm:prSet/>
      <dgm:spPr/>
      <dgm:t>
        <a:bodyPr/>
        <a:lstStyle/>
        <a:p>
          <a:endParaRPr lang="en-US"/>
        </a:p>
      </dgm:t>
    </dgm:pt>
    <dgm:pt modelId="{75F03B10-F3EA-414C-BF54-40CAACA08716}" type="sibTrans" cxnId="{FE7DCE45-410E-4144-8131-5BC1207F176A}">
      <dgm:prSet/>
      <dgm:spPr/>
      <dgm:t>
        <a:bodyPr/>
        <a:lstStyle/>
        <a:p>
          <a:endParaRPr lang="en-US"/>
        </a:p>
      </dgm:t>
    </dgm:pt>
    <dgm:pt modelId="{96F9CB10-BE9D-4BF3-AF02-93B51876A340}" type="pres">
      <dgm:prSet presAssocID="{BF65BF89-3E3D-4800-A71D-C0ED1B606DD5}" presName="root" presStyleCnt="0">
        <dgm:presLayoutVars>
          <dgm:dir/>
          <dgm:resizeHandles val="exact"/>
        </dgm:presLayoutVars>
      </dgm:prSet>
      <dgm:spPr/>
    </dgm:pt>
    <dgm:pt modelId="{066C4FAA-0654-40EB-8518-BE7213D92AEB}" type="pres">
      <dgm:prSet presAssocID="{E3A6178E-8C68-422D-8917-0FA306F4D76F}" presName="compNode" presStyleCnt="0"/>
      <dgm:spPr/>
    </dgm:pt>
    <dgm:pt modelId="{64B9175E-9BE6-41AC-AC27-FD2C2396B4DE}" type="pres">
      <dgm:prSet presAssocID="{E3A6178E-8C68-422D-8917-0FA306F4D76F}" presName="bgRect" presStyleLbl="bgShp" presStyleIdx="0" presStyleCnt="3"/>
      <dgm:spPr/>
    </dgm:pt>
    <dgm:pt modelId="{52FEA53F-11C1-4F9E-B312-67ACBB4CB33F}" type="pres">
      <dgm:prSet presAssocID="{E3A6178E-8C68-422D-8917-0FA306F4D7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o"/>
        </a:ext>
      </dgm:extLst>
    </dgm:pt>
    <dgm:pt modelId="{4FFC4C45-974B-492B-A5EA-EF00144794CE}" type="pres">
      <dgm:prSet presAssocID="{E3A6178E-8C68-422D-8917-0FA306F4D76F}" presName="spaceRect" presStyleCnt="0"/>
      <dgm:spPr/>
    </dgm:pt>
    <dgm:pt modelId="{4EF35FC4-A219-4581-96C9-62907D1903B3}" type="pres">
      <dgm:prSet presAssocID="{E3A6178E-8C68-422D-8917-0FA306F4D76F}" presName="parTx" presStyleLbl="revTx" presStyleIdx="0" presStyleCnt="3">
        <dgm:presLayoutVars>
          <dgm:chMax val="0"/>
          <dgm:chPref val="0"/>
        </dgm:presLayoutVars>
      </dgm:prSet>
      <dgm:spPr/>
    </dgm:pt>
    <dgm:pt modelId="{96A396FD-6EF6-48D4-9131-AB6766B50D36}" type="pres">
      <dgm:prSet presAssocID="{9FC711CC-91CC-42B8-A70A-675DF52D4328}" presName="sibTrans" presStyleCnt="0"/>
      <dgm:spPr/>
    </dgm:pt>
    <dgm:pt modelId="{0FE47BB8-AB42-4368-9CD5-9DCCDBBCA3F5}" type="pres">
      <dgm:prSet presAssocID="{590179BE-C37E-4D20-BF7E-EC483E9188F3}" presName="compNode" presStyleCnt="0"/>
      <dgm:spPr/>
    </dgm:pt>
    <dgm:pt modelId="{E4C38AB7-2E2F-4C6A-A9A3-8004595F87AF}" type="pres">
      <dgm:prSet presAssocID="{590179BE-C37E-4D20-BF7E-EC483E9188F3}" presName="bgRect" presStyleLbl="bgShp" presStyleIdx="1" presStyleCnt="3"/>
      <dgm:spPr/>
    </dgm:pt>
    <dgm:pt modelId="{DC306133-4A4E-40EF-A44D-0B2B06E8BD5D}" type="pres">
      <dgm:prSet presAssocID="{590179BE-C37E-4D20-BF7E-EC483E9188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e"/>
        </a:ext>
      </dgm:extLst>
    </dgm:pt>
    <dgm:pt modelId="{4F41671A-8F64-4CD6-A4BA-78E74F5D1220}" type="pres">
      <dgm:prSet presAssocID="{590179BE-C37E-4D20-BF7E-EC483E9188F3}" presName="spaceRect" presStyleCnt="0"/>
      <dgm:spPr/>
    </dgm:pt>
    <dgm:pt modelId="{4B1D2DED-81C0-4381-BD75-5C2780F8D266}" type="pres">
      <dgm:prSet presAssocID="{590179BE-C37E-4D20-BF7E-EC483E9188F3}" presName="parTx" presStyleLbl="revTx" presStyleIdx="1" presStyleCnt="3">
        <dgm:presLayoutVars>
          <dgm:chMax val="0"/>
          <dgm:chPref val="0"/>
        </dgm:presLayoutVars>
      </dgm:prSet>
      <dgm:spPr/>
    </dgm:pt>
    <dgm:pt modelId="{EDCD10DE-AAB3-44CE-8F83-C4A91E310AD6}" type="pres">
      <dgm:prSet presAssocID="{B1C2BD31-0F28-4F4F-981E-CA970B40606A}" presName="sibTrans" presStyleCnt="0"/>
      <dgm:spPr/>
    </dgm:pt>
    <dgm:pt modelId="{8825ABBB-972E-47EC-BE89-D39E98A386B3}" type="pres">
      <dgm:prSet presAssocID="{9170E7A8-7911-4A7F-A01B-FAADB641A185}" presName="compNode" presStyleCnt="0"/>
      <dgm:spPr/>
    </dgm:pt>
    <dgm:pt modelId="{3A5D1DC3-C206-4455-85B4-3DD4A719B5D7}" type="pres">
      <dgm:prSet presAssocID="{9170E7A8-7911-4A7F-A01B-FAADB641A185}" presName="bgRect" presStyleLbl="bgShp" presStyleIdx="2" presStyleCnt="3"/>
      <dgm:spPr/>
    </dgm:pt>
    <dgm:pt modelId="{385ECD3D-42C1-450F-96E4-324A47B025A0}" type="pres">
      <dgm:prSet presAssocID="{9170E7A8-7911-4A7F-A01B-FAADB641A1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illas"/>
        </a:ext>
      </dgm:extLst>
    </dgm:pt>
    <dgm:pt modelId="{358EFBE7-A23F-46AC-A32C-3D39DA443E52}" type="pres">
      <dgm:prSet presAssocID="{9170E7A8-7911-4A7F-A01B-FAADB641A185}" presName="spaceRect" presStyleCnt="0"/>
      <dgm:spPr/>
    </dgm:pt>
    <dgm:pt modelId="{97588F69-BEA5-4DB8-B4C3-CBC29D4F8E68}" type="pres">
      <dgm:prSet presAssocID="{9170E7A8-7911-4A7F-A01B-FAADB641A185}" presName="parTx" presStyleLbl="revTx" presStyleIdx="2" presStyleCnt="3">
        <dgm:presLayoutVars>
          <dgm:chMax val="0"/>
          <dgm:chPref val="0"/>
        </dgm:presLayoutVars>
      </dgm:prSet>
      <dgm:spPr/>
    </dgm:pt>
  </dgm:ptLst>
  <dgm:cxnLst>
    <dgm:cxn modelId="{FE7DCE45-410E-4144-8131-5BC1207F176A}" srcId="{BF65BF89-3E3D-4800-A71D-C0ED1B606DD5}" destId="{9170E7A8-7911-4A7F-A01B-FAADB641A185}" srcOrd="2" destOrd="0" parTransId="{14A8C881-CDF5-4C1E-AAD4-47987A25ABD1}" sibTransId="{75F03B10-F3EA-414C-BF54-40CAACA08716}"/>
    <dgm:cxn modelId="{A3228B67-46B6-4545-826C-BDF5465937EE}" type="presOf" srcId="{E3A6178E-8C68-422D-8917-0FA306F4D76F}" destId="{4EF35FC4-A219-4581-96C9-62907D1903B3}" srcOrd="0" destOrd="0" presId="urn:microsoft.com/office/officeart/2018/2/layout/IconVerticalSolidList"/>
    <dgm:cxn modelId="{0D391392-086E-46B4-B707-6BE982795221}" type="presOf" srcId="{BF65BF89-3E3D-4800-A71D-C0ED1B606DD5}" destId="{96F9CB10-BE9D-4BF3-AF02-93B51876A340}" srcOrd="0" destOrd="0" presId="urn:microsoft.com/office/officeart/2018/2/layout/IconVerticalSolidList"/>
    <dgm:cxn modelId="{4B0E0294-7D66-49CE-940C-3D4EB06707E7}" srcId="{BF65BF89-3E3D-4800-A71D-C0ED1B606DD5}" destId="{E3A6178E-8C68-422D-8917-0FA306F4D76F}" srcOrd="0" destOrd="0" parTransId="{90A27358-DFBD-4DB7-90E6-F1E289AA172C}" sibTransId="{9FC711CC-91CC-42B8-A70A-675DF52D4328}"/>
    <dgm:cxn modelId="{E5426799-4974-46E4-B0FC-C3AB86B6DE0A}" srcId="{BF65BF89-3E3D-4800-A71D-C0ED1B606DD5}" destId="{590179BE-C37E-4D20-BF7E-EC483E9188F3}" srcOrd="1" destOrd="0" parTransId="{33CA2717-694F-47A8-B76E-9C5CA7BEA472}" sibTransId="{B1C2BD31-0F28-4F4F-981E-CA970B40606A}"/>
    <dgm:cxn modelId="{6C7AE5A1-67A1-4DCF-9E51-9697523E5E49}" type="presOf" srcId="{590179BE-C37E-4D20-BF7E-EC483E9188F3}" destId="{4B1D2DED-81C0-4381-BD75-5C2780F8D266}" srcOrd="0" destOrd="0" presId="urn:microsoft.com/office/officeart/2018/2/layout/IconVerticalSolidList"/>
    <dgm:cxn modelId="{FC412CAD-5E69-4636-BE9F-F6120D19AE96}" type="presOf" srcId="{9170E7A8-7911-4A7F-A01B-FAADB641A185}" destId="{97588F69-BEA5-4DB8-B4C3-CBC29D4F8E68}" srcOrd="0" destOrd="0" presId="urn:microsoft.com/office/officeart/2018/2/layout/IconVerticalSolidList"/>
    <dgm:cxn modelId="{D7208AEC-1203-44FF-8D12-F6606984E202}" type="presParOf" srcId="{96F9CB10-BE9D-4BF3-AF02-93B51876A340}" destId="{066C4FAA-0654-40EB-8518-BE7213D92AEB}" srcOrd="0" destOrd="0" presId="urn:microsoft.com/office/officeart/2018/2/layout/IconVerticalSolidList"/>
    <dgm:cxn modelId="{D0C97703-EFAE-42ED-BA50-ABC6AD860D6C}" type="presParOf" srcId="{066C4FAA-0654-40EB-8518-BE7213D92AEB}" destId="{64B9175E-9BE6-41AC-AC27-FD2C2396B4DE}" srcOrd="0" destOrd="0" presId="urn:microsoft.com/office/officeart/2018/2/layout/IconVerticalSolidList"/>
    <dgm:cxn modelId="{ED04AAF2-1104-4B3F-9865-7545F5AB4811}" type="presParOf" srcId="{066C4FAA-0654-40EB-8518-BE7213D92AEB}" destId="{52FEA53F-11C1-4F9E-B312-67ACBB4CB33F}" srcOrd="1" destOrd="0" presId="urn:microsoft.com/office/officeart/2018/2/layout/IconVerticalSolidList"/>
    <dgm:cxn modelId="{58F292D8-27FB-4C5E-AB73-52B958EED9A6}" type="presParOf" srcId="{066C4FAA-0654-40EB-8518-BE7213D92AEB}" destId="{4FFC4C45-974B-492B-A5EA-EF00144794CE}" srcOrd="2" destOrd="0" presId="urn:microsoft.com/office/officeart/2018/2/layout/IconVerticalSolidList"/>
    <dgm:cxn modelId="{E60ED4F7-E1BB-4064-B644-2B9ED049B68E}" type="presParOf" srcId="{066C4FAA-0654-40EB-8518-BE7213D92AEB}" destId="{4EF35FC4-A219-4581-96C9-62907D1903B3}" srcOrd="3" destOrd="0" presId="urn:microsoft.com/office/officeart/2018/2/layout/IconVerticalSolidList"/>
    <dgm:cxn modelId="{A7F7FAEC-0306-4936-BDE8-CCC408AA8CE7}" type="presParOf" srcId="{96F9CB10-BE9D-4BF3-AF02-93B51876A340}" destId="{96A396FD-6EF6-48D4-9131-AB6766B50D36}" srcOrd="1" destOrd="0" presId="urn:microsoft.com/office/officeart/2018/2/layout/IconVerticalSolidList"/>
    <dgm:cxn modelId="{AE6D5BD1-43D2-4504-B7D5-3B88CDE55B32}" type="presParOf" srcId="{96F9CB10-BE9D-4BF3-AF02-93B51876A340}" destId="{0FE47BB8-AB42-4368-9CD5-9DCCDBBCA3F5}" srcOrd="2" destOrd="0" presId="urn:microsoft.com/office/officeart/2018/2/layout/IconVerticalSolidList"/>
    <dgm:cxn modelId="{5E0AAF18-A167-49E3-9B16-DC0EB7D9C11A}" type="presParOf" srcId="{0FE47BB8-AB42-4368-9CD5-9DCCDBBCA3F5}" destId="{E4C38AB7-2E2F-4C6A-A9A3-8004595F87AF}" srcOrd="0" destOrd="0" presId="urn:microsoft.com/office/officeart/2018/2/layout/IconVerticalSolidList"/>
    <dgm:cxn modelId="{AAFE88F8-ED28-4340-B4EB-7588CD0ACCCB}" type="presParOf" srcId="{0FE47BB8-AB42-4368-9CD5-9DCCDBBCA3F5}" destId="{DC306133-4A4E-40EF-A44D-0B2B06E8BD5D}" srcOrd="1" destOrd="0" presId="urn:microsoft.com/office/officeart/2018/2/layout/IconVerticalSolidList"/>
    <dgm:cxn modelId="{B8AC7C53-E9F2-41B7-BDE2-D0D1E87873F0}" type="presParOf" srcId="{0FE47BB8-AB42-4368-9CD5-9DCCDBBCA3F5}" destId="{4F41671A-8F64-4CD6-A4BA-78E74F5D1220}" srcOrd="2" destOrd="0" presId="urn:microsoft.com/office/officeart/2018/2/layout/IconVerticalSolidList"/>
    <dgm:cxn modelId="{F9EA0579-2822-470D-B84B-FB2AC355F225}" type="presParOf" srcId="{0FE47BB8-AB42-4368-9CD5-9DCCDBBCA3F5}" destId="{4B1D2DED-81C0-4381-BD75-5C2780F8D266}" srcOrd="3" destOrd="0" presId="urn:microsoft.com/office/officeart/2018/2/layout/IconVerticalSolidList"/>
    <dgm:cxn modelId="{B4F3A79E-468E-4194-A80A-B2D763C6F697}" type="presParOf" srcId="{96F9CB10-BE9D-4BF3-AF02-93B51876A340}" destId="{EDCD10DE-AAB3-44CE-8F83-C4A91E310AD6}" srcOrd="3" destOrd="0" presId="urn:microsoft.com/office/officeart/2018/2/layout/IconVerticalSolidList"/>
    <dgm:cxn modelId="{730DF43D-B791-43F4-9DC2-25C60CA7AE1A}" type="presParOf" srcId="{96F9CB10-BE9D-4BF3-AF02-93B51876A340}" destId="{8825ABBB-972E-47EC-BE89-D39E98A386B3}" srcOrd="4" destOrd="0" presId="urn:microsoft.com/office/officeart/2018/2/layout/IconVerticalSolidList"/>
    <dgm:cxn modelId="{DF6BA3BD-8B4B-4673-A9D2-0F92524840E8}" type="presParOf" srcId="{8825ABBB-972E-47EC-BE89-D39E98A386B3}" destId="{3A5D1DC3-C206-4455-85B4-3DD4A719B5D7}" srcOrd="0" destOrd="0" presId="urn:microsoft.com/office/officeart/2018/2/layout/IconVerticalSolidList"/>
    <dgm:cxn modelId="{94FC98FF-C802-4880-B20F-71395DDCA8C0}" type="presParOf" srcId="{8825ABBB-972E-47EC-BE89-D39E98A386B3}" destId="{385ECD3D-42C1-450F-96E4-324A47B025A0}" srcOrd="1" destOrd="0" presId="urn:microsoft.com/office/officeart/2018/2/layout/IconVerticalSolidList"/>
    <dgm:cxn modelId="{8651D6D3-4BBC-46FE-9C4A-B17ABDA5635D}" type="presParOf" srcId="{8825ABBB-972E-47EC-BE89-D39E98A386B3}" destId="{358EFBE7-A23F-46AC-A32C-3D39DA443E52}" srcOrd="2" destOrd="0" presId="urn:microsoft.com/office/officeart/2018/2/layout/IconVerticalSolidList"/>
    <dgm:cxn modelId="{4D33B4DC-5241-4524-9F28-33DAADA0DDE4}" type="presParOf" srcId="{8825ABBB-972E-47EC-BE89-D39E98A386B3}" destId="{97588F69-BEA5-4DB8-B4C3-CBC29D4F8E6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AAE5B-BC2B-4766-AF67-1A58C54F37F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5F91F4A-B522-4EA6-BF8B-80B02D0E36F2}">
      <dgm:prSet/>
      <dgm:spPr/>
      <dgm:t>
        <a:bodyPr/>
        <a:lstStyle/>
        <a:p>
          <a:r>
            <a:rPr lang="es-ES" dirty="0"/>
            <a:t>Marco legal sobre el dictamen de los peritos y las unidades de valoración forense integral</a:t>
          </a:r>
          <a:endParaRPr lang="en-US" dirty="0"/>
        </a:p>
      </dgm:t>
    </dgm:pt>
    <dgm:pt modelId="{E82C4596-47FB-407B-8033-B08B08F4F7C2}" type="parTrans" cxnId="{C7DDA349-C3E8-4D02-B795-F16BBFF21A18}">
      <dgm:prSet/>
      <dgm:spPr/>
      <dgm:t>
        <a:bodyPr/>
        <a:lstStyle/>
        <a:p>
          <a:endParaRPr lang="en-US"/>
        </a:p>
      </dgm:t>
    </dgm:pt>
    <dgm:pt modelId="{83E5D6E9-0ED9-4FB2-B8CB-995937197828}" type="sibTrans" cxnId="{C7DDA349-C3E8-4D02-B795-F16BBFF21A18}">
      <dgm:prSet/>
      <dgm:spPr/>
      <dgm:t>
        <a:bodyPr/>
        <a:lstStyle/>
        <a:p>
          <a:endParaRPr lang="en-US"/>
        </a:p>
      </dgm:t>
    </dgm:pt>
    <dgm:pt modelId="{0DD849A4-61DA-4956-8308-74548A48C605}">
      <dgm:prSet/>
      <dgm:spPr/>
      <dgm:t>
        <a:bodyPr/>
        <a:lstStyle/>
        <a:p>
          <a:r>
            <a:rPr lang="es-ES" dirty="0"/>
            <a:t>Áreas de intervención de los equipos y unidades de valoración forense</a:t>
          </a:r>
          <a:endParaRPr lang="en-US" dirty="0"/>
        </a:p>
      </dgm:t>
    </dgm:pt>
    <dgm:pt modelId="{1DF89639-E409-454A-8BAF-E336D875E14F}" type="parTrans" cxnId="{A75AFE8A-723D-4CF0-BD29-674B91B16AA3}">
      <dgm:prSet/>
      <dgm:spPr/>
      <dgm:t>
        <a:bodyPr/>
        <a:lstStyle/>
        <a:p>
          <a:endParaRPr lang="en-US"/>
        </a:p>
      </dgm:t>
    </dgm:pt>
    <dgm:pt modelId="{BFC4459B-85B9-4EDF-95C3-3CB4E4D293B2}" type="sibTrans" cxnId="{A75AFE8A-723D-4CF0-BD29-674B91B16AA3}">
      <dgm:prSet/>
      <dgm:spPr/>
      <dgm:t>
        <a:bodyPr/>
        <a:lstStyle/>
        <a:p>
          <a:endParaRPr lang="en-US"/>
        </a:p>
      </dgm:t>
    </dgm:pt>
    <dgm:pt modelId="{31B944EE-7D07-40E1-A465-ECC2D238660A}">
      <dgm:prSet/>
      <dgm:spPr/>
      <dgm:t>
        <a:bodyPr/>
        <a:lstStyle/>
        <a:p>
          <a:r>
            <a:rPr lang="es-ES" dirty="0"/>
            <a:t>Aspectos generales de la elaboración de los informes</a:t>
          </a:r>
          <a:endParaRPr lang="en-US" dirty="0"/>
        </a:p>
      </dgm:t>
    </dgm:pt>
    <dgm:pt modelId="{347EBC6D-091F-414C-AC76-EB374F11FE03}" type="parTrans" cxnId="{5AC9F51C-2B88-463E-AA23-3F00FBF3A9C8}">
      <dgm:prSet/>
      <dgm:spPr/>
      <dgm:t>
        <a:bodyPr/>
        <a:lstStyle/>
        <a:p>
          <a:endParaRPr lang="en-US"/>
        </a:p>
      </dgm:t>
    </dgm:pt>
    <dgm:pt modelId="{0F4686FF-2EED-454F-89AE-1D6C60086349}" type="sibTrans" cxnId="{5AC9F51C-2B88-463E-AA23-3F00FBF3A9C8}">
      <dgm:prSet/>
      <dgm:spPr/>
      <dgm:t>
        <a:bodyPr/>
        <a:lstStyle/>
        <a:p>
          <a:endParaRPr lang="en-US"/>
        </a:p>
      </dgm:t>
    </dgm:pt>
    <dgm:pt modelId="{0AFC5143-DEA9-4332-AC73-389A9D5A87EF}" type="pres">
      <dgm:prSet presAssocID="{DA5AAE5B-BC2B-4766-AF67-1A58C54F37FB}" presName="linear" presStyleCnt="0">
        <dgm:presLayoutVars>
          <dgm:animLvl val="lvl"/>
          <dgm:resizeHandles val="exact"/>
        </dgm:presLayoutVars>
      </dgm:prSet>
      <dgm:spPr/>
    </dgm:pt>
    <dgm:pt modelId="{4424E56E-B602-422F-B704-CE5FACEF897A}" type="pres">
      <dgm:prSet presAssocID="{05F91F4A-B522-4EA6-BF8B-80B02D0E36F2}" presName="parentText" presStyleLbl="node1" presStyleIdx="0" presStyleCnt="3">
        <dgm:presLayoutVars>
          <dgm:chMax val="0"/>
          <dgm:bulletEnabled val="1"/>
        </dgm:presLayoutVars>
      </dgm:prSet>
      <dgm:spPr/>
    </dgm:pt>
    <dgm:pt modelId="{A1CBEBCB-8B82-4AC2-81E5-E5A8864E0B78}" type="pres">
      <dgm:prSet presAssocID="{83E5D6E9-0ED9-4FB2-B8CB-995937197828}" presName="spacer" presStyleCnt="0"/>
      <dgm:spPr/>
    </dgm:pt>
    <dgm:pt modelId="{25ADA827-727A-48BF-A2DE-76DD77DBD167}" type="pres">
      <dgm:prSet presAssocID="{0DD849A4-61DA-4956-8308-74548A48C605}" presName="parentText" presStyleLbl="node1" presStyleIdx="1" presStyleCnt="3">
        <dgm:presLayoutVars>
          <dgm:chMax val="0"/>
          <dgm:bulletEnabled val="1"/>
        </dgm:presLayoutVars>
      </dgm:prSet>
      <dgm:spPr/>
    </dgm:pt>
    <dgm:pt modelId="{5E805685-B251-44BA-AB07-047C32547639}" type="pres">
      <dgm:prSet presAssocID="{BFC4459B-85B9-4EDF-95C3-3CB4E4D293B2}" presName="spacer" presStyleCnt="0"/>
      <dgm:spPr/>
    </dgm:pt>
    <dgm:pt modelId="{552F847A-8B68-4A80-9E18-06A9D498254A}" type="pres">
      <dgm:prSet presAssocID="{31B944EE-7D07-40E1-A465-ECC2D238660A}" presName="parentText" presStyleLbl="node1" presStyleIdx="2" presStyleCnt="3">
        <dgm:presLayoutVars>
          <dgm:chMax val="0"/>
          <dgm:bulletEnabled val="1"/>
        </dgm:presLayoutVars>
      </dgm:prSet>
      <dgm:spPr/>
    </dgm:pt>
  </dgm:ptLst>
  <dgm:cxnLst>
    <dgm:cxn modelId="{5AC9F51C-2B88-463E-AA23-3F00FBF3A9C8}" srcId="{DA5AAE5B-BC2B-4766-AF67-1A58C54F37FB}" destId="{31B944EE-7D07-40E1-A465-ECC2D238660A}" srcOrd="2" destOrd="0" parTransId="{347EBC6D-091F-414C-AC76-EB374F11FE03}" sibTransId="{0F4686FF-2EED-454F-89AE-1D6C60086349}"/>
    <dgm:cxn modelId="{C3F0482F-4E4F-460F-8BBC-C7FA4108B524}" type="presOf" srcId="{05F91F4A-B522-4EA6-BF8B-80B02D0E36F2}" destId="{4424E56E-B602-422F-B704-CE5FACEF897A}" srcOrd="0" destOrd="0" presId="urn:microsoft.com/office/officeart/2005/8/layout/vList2"/>
    <dgm:cxn modelId="{C7DDA349-C3E8-4D02-B795-F16BBFF21A18}" srcId="{DA5AAE5B-BC2B-4766-AF67-1A58C54F37FB}" destId="{05F91F4A-B522-4EA6-BF8B-80B02D0E36F2}" srcOrd="0" destOrd="0" parTransId="{E82C4596-47FB-407B-8033-B08B08F4F7C2}" sibTransId="{83E5D6E9-0ED9-4FB2-B8CB-995937197828}"/>
    <dgm:cxn modelId="{0BFCA387-A23B-44B9-A40B-8C55428E192C}" type="presOf" srcId="{31B944EE-7D07-40E1-A465-ECC2D238660A}" destId="{552F847A-8B68-4A80-9E18-06A9D498254A}" srcOrd="0" destOrd="0" presId="urn:microsoft.com/office/officeart/2005/8/layout/vList2"/>
    <dgm:cxn modelId="{A75AFE8A-723D-4CF0-BD29-674B91B16AA3}" srcId="{DA5AAE5B-BC2B-4766-AF67-1A58C54F37FB}" destId="{0DD849A4-61DA-4956-8308-74548A48C605}" srcOrd="1" destOrd="0" parTransId="{1DF89639-E409-454A-8BAF-E336D875E14F}" sibTransId="{BFC4459B-85B9-4EDF-95C3-3CB4E4D293B2}"/>
    <dgm:cxn modelId="{A2985BE3-5D0C-43EC-BC79-0997B64E39CD}" type="presOf" srcId="{0DD849A4-61DA-4956-8308-74548A48C605}" destId="{25ADA827-727A-48BF-A2DE-76DD77DBD167}" srcOrd="0" destOrd="0" presId="urn:microsoft.com/office/officeart/2005/8/layout/vList2"/>
    <dgm:cxn modelId="{9337F5F7-14A8-496F-B637-68922672279F}" type="presOf" srcId="{DA5AAE5B-BC2B-4766-AF67-1A58C54F37FB}" destId="{0AFC5143-DEA9-4332-AC73-389A9D5A87EF}" srcOrd="0" destOrd="0" presId="urn:microsoft.com/office/officeart/2005/8/layout/vList2"/>
    <dgm:cxn modelId="{9EC2086E-5C4E-4A7A-A427-77843EA9CA68}" type="presParOf" srcId="{0AFC5143-DEA9-4332-AC73-389A9D5A87EF}" destId="{4424E56E-B602-422F-B704-CE5FACEF897A}" srcOrd="0" destOrd="0" presId="urn:microsoft.com/office/officeart/2005/8/layout/vList2"/>
    <dgm:cxn modelId="{B7697C51-2B19-4626-BBD2-CE9BDE822D9B}" type="presParOf" srcId="{0AFC5143-DEA9-4332-AC73-389A9D5A87EF}" destId="{A1CBEBCB-8B82-4AC2-81E5-E5A8864E0B78}" srcOrd="1" destOrd="0" presId="urn:microsoft.com/office/officeart/2005/8/layout/vList2"/>
    <dgm:cxn modelId="{427F30B2-E44B-4049-A625-B925FDFB2018}" type="presParOf" srcId="{0AFC5143-DEA9-4332-AC73-389A9D5A87EF}" destId="{25ADA827-727A-48BF-A2DE-76DD77DBD167}" srcOrd="2" destOrd="0" presId="urn:microsoft.com/office/officeart/2005/8/layout/vList2"/>
    <dgm:cxn modelId="{C1CB1721-47F2-4AA3-A5A4-BA0F5E94CBF9}" type="presParOf" srcId="{0AFC5143-DEA9-4332-AC73-389A9D5A87EF}" destId="{5E805685-B251-44BA-AB07-047C32547639}" srcOrd="3" destOrd="0" presId="urn:microsoft.com/office/officeart/2005/8/layout/vList2"/>
    <dgm:cxn modelId="{39032B73-9533-4505-BFBE-EDD455F3696B}" type="presParOf" srcId="{0AFC5143-DEA9-4332-AC73-389A9D5A87EF}" destId="{552F847A-8B68-4A80-9E18-06A9D49825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4EFDD2-9363-4F5B-B7DC-4E5350CB3C2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E1206B8-E77B-4979-B691-44BF3D1CD61D}">
      <dgm:prSet custT="1"/>
      <dgm:spPr/>
      <dgm:t>
        <a:bodyPr/>
        <a:lstStyle/>
        <a:p>
          <a:r>
            <a:rPr lang="es-ES" sz="2000" dirty="0"/>
            <a:t>La Organización de Naciones Unidas.</a:t>
          </a:r>
          <a:r>
            <a:rPr lang="es-ES" sz="2000" b="1" dirty="0"/>
            <a:t> 1ª Conferencia Mundial </a:t>
          </a:r>
          <a:r>
            <a:rPr lang="es-ES" sz="2000" dirty="0"/>
            <a:t>sobre las mujeres en 1975 (México). Posteriormente en </a:t>
          </a:r>
          <a:r>
            <a:rPr lang="es-ES" sz="2000" b="1" dirty="0"/>
            <a:t>Copenhague</a:t>
          </a:r>
          <a:r>
            <a:rPr lang="es-ES" sz="2000" dirty="0"/>
            <a:t> en 1980 y </a:t>
          </a:r>
          <a:r>
            <a:rPr lang="es-ES" sz="2000" b="1" dirty="0"/>
            <a:t>Nairobi</a:t>
          </a:r>
          <a:r>
            <a:rPr lang="es-ES" sz="2000" dirty="0"/>
            <a:t> en 1985</a:t>
          </a:r>
          <a:endParaRPr lang="en-US" sz="2000" dirty="0"/>
        </a:p>
      </dgm:t>
    </dgm:pt>
    <dgm:pt modelId="{AEF86C3F-4A6A-418F-83F0-5E91C21CB614}" type="parTrans" cxnId="{F03F6F63-177C-4286-B5B9-8E81E3086B94}">
      <dgm:prSet/>
      <dgm:spPr/>
      <dgm:t>
        <a:bodyPr/>
        <a:lstStyle/>
        <a:p>
          <a:endParaRPr lang="en-US"/>
        </a:p>
      </dgm:t>
    </dgm:pt>
    <dgm:pt modelId="{C583EC11-A456-4967-BF0F-8B0E1CF15ACC}" type="sibTrans" cxnId="{F03F6F63-177C-4286-B5B9-8E81E3086B94}">
      <dgm:prSet/>
      <dgm:spPr/>
      <dgm:t>
        <a:bodyPr/>
        <a:lstStyle/>
        <a:p>
          <a:endParaRPr lang="en-US"/>
        </a:p>
      </dgm:t>
    </dgm:pt>
    <dgm:pt modelId="{3954FCA5-FE57-4C64-807F-2ACD8D9FA1D6}">
      <dgm:prSet custT="1"/>
      <dgm:spPr/>
      <dgm:t>
        <a:bodyPr/>
        <a:lstStyle/>
        <a:p>
          <a:r>
            <a:rPr lang="es-ES" sz="2000" dirty="0"/>
            <a:t>La declaración sobre </a:t>
          </a:r>
          <a:r>
            <a:rPr lang="es-ES" sz="2000" b="1" dirty="0"/>
            <a:t>la Eliminación de la violencia contra la Mujer de Naciones Unidas</a:t>
          </a:r>
          <a:r>
            <a:rPr lang="es-ES" sz="2000" dirty="0"/>
            <a:t>, de 1993, se define la violencia contra la mujer como: “ todo acto de violencia basado en la permanencia al sexo femenino que tenga o pueda tener como resultado un daño o sufrimiento físico, sexual o psicológico para la mujer, así como las amenazas de tales actos, coacción o la privación arbitraria de la libertad, tanto si se producen en la vida pública como en la privada”. </a:t>
          </a:r>
          <a:endParaRPr lang="en-US" sz="2000" dirty="0"/>
        </a:p>
      </dgm:t>
    </dgm:pt>
    <dgm:pt modelId="{EB1FC6E8-6E59-4EB0-A1F4-10424098C9B4}" type="parTrans" cxnId="{1400369B-43F8-4FF3-A618-DE96AC4C80BD}">
      <dgm:prSet/>
      <dgm:spPr/>
      <dgm:t>
        <a:bodyPr/>
        <a:lstStyle/>
        <a:p>
          <a:endParaRPr lang="en-US"/>
        </a:p>
      </dgm:t>
    </dgm:pt>
    <dgm:pt modelId="{7BF0949D-0093-450F-99EA-1EFF3801A71D}" type="sibTrans" cxnId="{1400369B-43F8-4FF3-A618-DE96AC4C80BD}">
      <dgm:prSet/>
      <dgm:spPr/>
      <dgm:t>
        <a:bodyPr/>
        <a:lstStyle/>
        <a:p>
          <a:endParaRPr lang="en-US"/>
        </a:p>
      </dgm:t>
    </dgm:pt>
    <dgm:pt modelId="{DF5658E2-436B-466E-B93D-2213478A6E9E}">
      <dgm:prSet custT="1"/>
      <dgm:spPr/>
      <dgm:t>
        <a:bodyPr/>
        <a:lstStyle/>
        <a:p>
          <a:r>
            <a:rPr lang="es-ES" sz="2000" dirty="0"/>
            <a:t>La </a:t>
          </a:r>
          <a:r>
            <a:rPr lang="es-ES" sz="2000" b="1" dirty="0"/>
            <a:t>4ª Conferencia Mundial sobre las mujeres</a:t>
          </a:r>
          <a:r>
            <a:rPr lang="es-ES" sz="2000" dirty="0"/>
            <a:t>, en 1995, en Beijing: en la que se empezó a hablar de la violencia de género como una violación de los </a:t>
          </a:r>
          <a:r>
            <a:rPr lang="es-ES" sz="2000" b="1" dirty="0"/>
            <a:t>derechos humanos</a:t>
          </a:r>
          <a:r>
            <a:rPr lang="es-ES" sz="2000" dirty="0"/>
            <a:t>.</a:t>
          </a:r>
          <a:endParaRPr lang="en-US" sz="2000" dirty="0"/>
        </a:p>
      </dgm:t>
    </dgm:pt>
    <dgm:pt modelId="{2FCE8CA2-D50A-4951-84C7-66F18C7E4C21}" type="parTrans" cxnId="{B53D94D2-4BEB-486E-9FE7-29C3C25D003D}">
      <dgm:prSet/>
      <dgm:spPr/>
      <dgm:t>
        <a:bodyPr/>
        <a:lstStyle/>
        <a:p>
          <a:endParaRPr lang="en-US"/>
        </a:p>
      </dgm:t>
    </dgm:pt>
    <dgm:pt modelId="{4179EF0E-43CC-418B-B761-C9FA7E660693}" type="sibTrans" cxnId="{B53D94D2-4BEB-486E-9FE7-29C3C25D003D}">
      <dgm:prSet/>
      <dgm:spPr/>
      <dgm:t>
        <a:bodyPr/>
        <a:lstStyle/>
        <a:p>
          <a:endParaRPr lang="en-US"/>
        </a:p>
      </dgm:t>
    </dgm:pt>
    <dgm:pt modelId="{5FA9129D-FF21-42B5-9514-2BCFD3784515}">
      <dgm:prSet custT="1"/>
      <dgm:spPr/>
      <dgm:t>
        <a:bodyPr/>
        <a:lstStyle/>
        <a:p>
          <a:r>
            <a:rPr lang="es-ES" sz="2000" dirty="0"/>
            <a:t> Y la </a:t>
          </a:r>
          <a:r>
            <a:rPr lang="es-ES" sz="2000" b="1" dirty="0"/>
            <a:t>Organización Mundial de la Salud </a:t>
          </a:r>
          <a:r>
            <a:rPr lang="es-ES" sz="2000" dirty="0"/>
            <a:t> (1996): por primera vez se habla de la violencia contra las mujeres una prioridad de </a:t>
          </a:r>
          <a:r>
            <a:rPr lang="es-ES" sz="2000" b="1" dirty="0"/>
            <a:t>salud pública. </a:t>
          </a:r>
          <a:endParaRPr lang="en-US" sz="2000" dirty="0"/>
        </a:p>
      </dgm:t>
    </dgm:pt>
    <dgm:pt modelId="{9557A3C1-CDB7-4610-A481-BDA5AC8AA680}" type="parTrans" cxnId="{ECF38385-64EE-451C-ACC7-046AB9A6A3C1}">
      <dgm:prSet/>
      <dgm:spPr/>
      <dgm:t>
        <a:bodyPr/>
        <a:lstStyle/>
        <a:p>
          <a:endParaRPr lang="en-US"/>
        </a:p>
      </dgm:t>
    </dgm:pt>
    <dgm:pt modelId="{88A9CB9B-9970-4722-9003-13F53D4F4049}" type="sibTrans" cxnId="{ECF38385-64EE-451C-ACC7-046AB9A6A3C1}">
      <dgm:prSet/>
      <dgm:spPr/>
      <dgm:t>
        <a:bodyPr/>
        <a:lstStyle/>
        <a:p>
          <a:endParaRPr lang="en-US"/>
        </a:p>
      </dgm:t>
    </dgm:pt>
    <dgm:pt modelId="{694AAD43-45BC-4EE3-A986-29C47A63368A}" type="pres">
      <dgm:prSet presAssocID="{F54EFDD2-9363-4F5B-B7DC-4E5350CB3C22}" presName="linearFlow" presStyleCnt="0">
        <dgm:presLayoutVars>
          <dgm:resizeHandles val="exact"/>
        </dgm:presLayoutVars>
      </dgm:prSet>
      <dgm:spPr/>
    </dgm:pt>
    <dgm:pt modelId="{4B5E48C3-FAC4-4227-A405-C63C17C01394}" type="pres">
      <dgm:prSet presAssocID="{CE1206B8-E77B-4979-B691-44BF3D1CD61D}" presName="node" presStyleLbl="node1" presStyleIdx="0" presStyleCnt="4" custScaleX="1322379" custScaleY="544613">
        <dgm:presLayoutVars>
          <dgm:bulletEnabled val="1"/>
        </dgm:presLayoutVars>
      </dgm:prSet>
      <dgm:spPr/>
    </dgm:pt>
    <dgm:pt modelId="{42A51A78-0717-4053-8F8E-0F44A6F01554}" type="pres">
      <dgm:prSet presAssocID="{C583EC11-A456-4967-BF0F-8B0E1CF15ACC}" presName="sibTrans" presStyleLbl="sibTrans2D1" presStyleIdx="0" presStyleCnt="3"/>
      <dgm:spPr/>
    </dgm:pt>
    <dgm:pt modelId="{380B278A-EBC5-4447-B1DB-CB8AEA447D0C}" type="pres">
      <dgm:prSet presAssocID="{C583EC11-A456-4967-BF0F-8B0E1CF15ACC}" presName="connectorText" presStyleLbl="sibTrans2D1" presStyleIdx="0" presStyleCnt="3"/>
      <dgm:spPr/>
    </dgm:pt>
    <dgm:pt modelId="{1A40C9F2-FA9D-4CDE-ABB8-B842103068C5}" type="pres">
      <dgm:prSet presAssocID="{3954FCA5-FE57-4C64-807F-2ACD8D9FA1D6}" presName="node" presStyleLbl="node1" presStyleIdx="1" presStyleCnt="4" custScaleX="1277836" custScaleY="842044" custLinFactNeighborX="-908" custLinFactNeighborY="-11023">
        <dgm:presLayoutVars>
          <dgm:bulletEnabled val="1"/>
        </dgm:presLayoutVars>
      </dgm:prSet>
      <dgm:spPr/>
    </dgm:pt>
    <dgm:pt modelId="{4D7A7232-932B-4B72-8861-08F8BED740A2}" type="pres">
      <dgm:prSet presAssocID="{7BF0949D-0093-450F-99EA-1EFF3801A71D}" presName="sibTrans" presStyleLbl="sibTrans2D1" presStyleIdx="1" presStyleCnt="3"/>
      <dgm:spPr/>
    </dgm:pt>
    <dgm:pt modelId="{A6E4697D-EF6E-406E-AA30-0F89CCC80701}" type="pres">
      <dgm:prSet presAssocID="{7BF0949D-0093-450F-99EA-1EFF3801A71D}" presName="connectorText" presStyleLbl="sibTrans2D1" presStyleIdx="1" presStyleCnt="3"/>
      <dgm:spPr/>
    </dgm:pt>
    <dgm:pt modelId="{A0E704C0-B3DB-41B8-81EA-4A7B8BAB1FBF}" type="pres">
      <dgm:prSet presAssocID="{DF5658E2-436B-466E-B93D-2213478A6E9E}" presName="node" presStyleLbl="node1" presStyleIdx="2" presStyleCnt="4" custScaleX="1249377" custScaleY="740139">
        <dgm:presLayoutVars>
          <dgm:bulletEnabled val="1"/>
        </dgm:presLayoutVars>
      </dgm:prSet>
      <dgm:spPr/>
    </dgm:pt>
    <dgm:pt modelId="{14282A55-DE96-45E2-ABE7-4E8EC2F03232}" type="pres">
      <dgm:prSet presAssocID="{4179EF0E-43CC-418B-B761-C9FA7E660693}" presName="sibTrans" presStyleLbl="sibTrans2D1" presStyleIdx="2" presStyleCnt="3" custLinFactNeighborY="0"/>
      <dgm:spPr/>
    </dgm:pt>
    <dgm:pt modelId="{845BA600-B4C3-47F7-B1D8-63BA3AB2A932}" type="pres">
      <dgm:prSet presAssocID="{4179EF0E-43CC-418B-B761-C9FA7E660693}" presName="connectorText" presStyleLbl="sibTrans2D1" presStyleIdx="2" presStyleCnt="3"/>
      <dgm:spPr/>
    </dgm:pt>
    <dgm:pt modelId="{5723248F-68E3-4DA2-9A31-B16F5C29B0EF}" type="pres">
      <dgm:prSet presAssocID="{5FA9129D-FF21-42B5-9514-2BCFD3784515}" presName="node" presStyleLbl="node1" presStyleIdx="3" presStyleCnt="4" custScaleX="1307104" custScaleY="382032">
        <dgm:presLayoutVars>
          <dgm:bulletEnabled val="1"/>
        </dgm:presLayoutVars>
      </dgm:prSet>
      <dgm:spPr/>
    </dgm:pt>
  </dgm:ptLst>
  <dgm:cxnLst>
    <dgm:cxn modelId="{ACDBA101-30AE-4A02-BE30-F9F97807A0D5}" type="presOf" srcId="{DF5658E2-436B-466E-B93D-2213478A6E9E}" destId="{A0E704C0-B3DB-41B8-81EA-4A7B8BAB1FBF}" srcOrd="0" destOrd="0" presId="urn:microsoft.com/office/officeart/2005/8/layout/process2"/>
    <dgm:cxn modelId="{905FF20A-553A-4654-B88C-6D1FAE8BD975}" type="presOf" srcId="{7BF0949D-0093-450F-99EA-1EFF3801A71D}" destId="{A6E4697D-EF6E-406E-AA30-0F89CCC80701}" srcOrd="1" destOrd="0" presId="urn:microsoft.com/office/officeart/2005/8/layout/process2"/>
    <dgm:cxn modelId="{E6942535-6727-4F6A-B2B9-621CF2F505A9}" type="presOf" srcId="{4179EF0E-43CC-418B-B761-C9FA7E660693}" destId="{14282A55-DE96-45E2-ABE7-4E8EC2F03232}" srcOrd="0" destOrd="0" presId="urn:microsoft.com/office/officeart/2005/8/layout/process2"/>
    <dgm:cxn modelId="{F4115D43-CCE6-4922-BEE6-FC93744E7FC9}" type="presOf" srcId="{C583EC11-A456-4967-BF0F-8B0E1CF15ACC}" destId="{380B278A-EBC5-4447-B1DB-CB8AEA447D0C}" srcOrd="1" destOrd="0" presId="urn:microsoft.com/office/officeart/2005/8/layout/process2"/>
    <dgm:cxn modelId="{F03F6F63-177C-4286-B5B9-8E81E3086B94}" srcId="{F54EFDD2-9363-4F5B-B7DC-4E5350CB3C22}" destId="{CE1206B8-E77B-4979-B691-44BF3D1CD61D}" srcOrd="0" destOrd="0" parTransId="{AEF86C3F-4A6A-418F-83F0-5E91C21CB614}" sibTransId="{C583EC11-A456-4967-BF0F-8B0E1CF15ACC}"/>
    <dgm:cxn modelId="{1E1B864E-48D1-41F7-BBC1-02E05D17F6E1}" type="presOf" srcId="{3954FCA5-FE57-4C64-807F-2ACD8D9FA1D6}" destId="{1A40C9F2-FA9D-4CDE-ABB8-B842103068C5}" srcOrd="0" destOrd="0" presId="urn:microsoft.com/office/officeart/2005/8/layout/process2"/>
    <dgm:cxn modelId="{27E9A151-13E2-4FCD-AAC4-4ABF833BEF45}" type="presOf" srcId="{7BF0949D-0093-450F-99EA-1EFF3801A71D}" destId="{4D7A7232-932B-4B72-8861-08F8BED740A2}" srcOrd="0" destOrd="0" presId="urn:microsoft.com/office/officeart/2005/8/layout/process2"/>
    <dgm:cxn modelId="{ECF38385-64EE-451C-ACC7-046AB9A6A3C1}" srcId="{F54EFDD2-9363-4F5B-B7DC-4E5350CB3C22}" destId="{5FA9129D-FF21-42B5-9514-2BCFD3784515}" srcOrd="3" destOrd="0" parTransId="{9557A3C1-CDB7-4610-A481-BDA5AC8AA680}" sibTransId="{88A9CB9B-9970-4722-9003-13F53D4F4049}"/>
    <dgm:cxn modelId="{1400369B-43F8-4FF3-A618-DE96AC4C80BD}" srcId="{F54EFDD2-9363-4F5B-B7DC-4E5350CB3C22}" destId="{3954FCA5-FE57-4C64-807F-2ACD8D9FA1D6}" srcOrd="1" destOrd="0" parTransId="{EB1FC6E8-6E59-4EB0-A1F4-10424098C9B4}" sibTransId="{7BF0949D-0093-450F-99EA-1EFF3801A71D}"/>
    <dgm:cxn modelId="{B53D94D2-4BEB-486E-9FE7-29C3C25D003D}" srcId="{F54EFDD2-9363-4F5B-B7DC-4E5350CB3C22}" destId="{DF5658E2-436B-466E-B93D-2213478A6E9E}" srcOrd="2" destOrd="0" parTransId="{2FCE8CA2-D50A-4951-84C7-66F18C7E4C21}" sibTransId="{4179EF0E-43CC-418B-B761-C9FA7E660693}"/>
    <dgm:cxn modelId="{1151A2DC-DC32-4475-8243-4B3782E30AFE}" type="presOf" srcId="{5FA9129D-FF21-42B5-9514-2BCFD3784515}" destId="{5723248F-68E3-4DA2-9A31-B16F5C29B0EF}" srcOrd="0" destOrd="0" presId="urn:microsoft.com/office/officeart/2005/8/layout/process2"/>
    <dgm:cxn modelId="{DC53A2E3-25B8-4DA7-9B2F-4064A991CC28}" type="presOf" srcId="{F54EFDD2-9363-4F5B-B7DC-4E5350CB3C22}" destId="{694AAD43-45BC-4EE3-A986-29C47A63368A}" srcOrd="0" destOrd="0" presId="urn:microsoft.com/office/officeart/2005/8/layout/process2"/>
    <dgm:cxn modelId="{B9EA21EB-4EDB-4045-98D9-DF61184765C5}" type="presOf" srcId="{4179EF0E-43CC-418B-B761-C9FA7E660693}" destId="{845BA600-B4C3-47F7-B1D8-63BA3AB2A932}" srcOrd="1" destOrd="0" presId="urn:microsoft.com/office/officeart/2005/8/layout/process2"/>
    <dgm:cxn modelId="{B3A029EB-DA95-4697-B35C-14EB3A19ED3B}" type="presOf" srcId="{C583EC11-A456-4967-BF0F-8B0E1CF15ACC}" destId="{42A51A78-0717-4053-8F8E-0F44A6F01554}" srcOrd="0" destOrd="0" presId="urn:microsoft.com/office/officeart/2005/8/layout/process2"/>
    <dgm:cxn modelId="{B5B15FF0-F5A3-4293-95B9-61FD7CB72F22}" type="presOf" srcId="{CE1206B8-E77B-4979-B691-44BF3D1CD61D}" destId="{4B5E48C3-FAC4-4227-A405-C63C17C01394}" srcOrd="0" destOrd="0" presId="urn:microsoft.com/office/officeart/2005/8/layout/process2"/>
    <dgm:cxn modelId="{6C398414-BD89-437E-B6D8-28674B03BDBA}" type="presParOf" srcId="{694AAD43-45BC-4EE3-A986-29C47A63368A}" destId="{4B5E48C3-FAC4-4227-A405-C63C17C01394}" srcOrd="0" destOrd="0" presId="urn:microsoft.com/office/officeart/2005/8/layout/process2"/>
    <dgm:cxn modelId="{1D17B9C4-7F23-4E17-ADAF-EC72CB9A7C25}" type="presParOf" srcId="{694AAD43-45BC-4EE3-A986-29C47A63368A}" destId="{42A51A78-0717-4053-8F8E-0F44A6F01554}" srcOrd="1" destOrd="0" presId="urn:microsoft.com/office/officeart/2005/8/layout/process2"/>
    <dgm:cxn modelId="{926B34F8-AEA9-4D48-B39E-0A084D14CFC8}" type="presParOf" srcId="{42A51A78-0717-4053-8F8E-0F44A6F01554}" destId="{380B278A-EBC5-4447-B1DB-CB8AEA447D0C}" srcOrd="0" destOrd="0" presId="urn:microsoft.com/office/officeart/2005/8/layout/process2"/>
    <dgm:cxn modelId="{DE634B94-B0C6-4599-910E-83386B88138C}" type="presParOf" srcId="{694AAD43-45BC-4EE3-A986-29C47A63368A}" destId="{1A40C9F2-FA9D-4CDE-ABB8-B842103068C5}" srcOrd="2" destOrd="0" presId="urn:microsoft.com/office/officeart/2005/8/layout/process2"/>
    <dgm:cxn modelId="{C92A3CF2-7E08-407C-B439-3B8A889773F6}" type="presParOf" srcId="{694AAD43-45BC-4EE3-A986-29C47A63368A}" destId="{4D7A7232-932B-4B72-8861-08F8BED740A2}" srcOrd="3" destOrd="0" presId="urn:microsoft.com/office/officeart/2005/8/layout/process2"/>
    <dgm:cxn modelId="{BD9E8DDA-966B-4345-BA34-44529B98528F}" type="presParOf" srcId="{4D7A7232-932B-4B72-8861-08F8BED740A2}" destId="{A6E4697D-EF6E-406E-AA30-0F89CCC80701}" srcOrd="0" destOrd="0" presId="urn:microsoft.com/office/officeart/2005/8/layout/process2"/>
    <dgm:cxn modelId="{309122AA-DD71-4195-BA09-A717974323EB}" type="presParOf" srcId="{694AAD43-45BC-4EE3-A986-29C47A63368A}" destId="{A0E704C0-B3DB-41B8-81EA-4A7B8BAB1FBF}" srcOrd="4" destOrd="0" presId="urn:microsoft.com/office/officeart/2005/8/layout/process2"/>
    <dgm:cxn modelId="{FBDC7537-0A81-49DB-AE8E-50A11EF22232}" type="presParOf" srcId="{694AAD43-45BC-4EE3-A986-29C47A63368A}" destId="{14282A55-DE96-45E2-ABE7-4E8EC2F03232}" srcOrd="5" destOrd="0" presId="urn:microsoft.com/office/officeart/2005/8/layout/process2"/>
    <dgm:cxn modelId="{5DE2FB9C-DB43-46B1-86E1-1B3B641C35B5}" type="presParOf" srcId="{14282A55-DE96-45E2-ABE7-4E8EC2F03232}" destId="{845BA600-B4C3-47F7-B1D8-63BA3AB2A932}" srcOrd="0" destOrd="0" presId="urn:microsoft.com/office/officeart/2005/8/layout/process2"/>
    <dgm:cxn modelId="{605DDCFB-1BFF-43CA-AFFD-CFA772FECC29}" type="presParOf" srcId="{694AAD43-45BC-4EE3-A986-29C47A63368A}" destId="{5723248F-68E3-4DA2-9A31-B16F5C29B0E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4EFDD2-9363-4F5B-B7DC-4E5350CB3C2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E1206B8-E77B-4979-B691-44BF3D1CD61D}">
      <dgm:prSet custT="1"/>
      <dgm:spPr/>
      <dgm:t>
        <a:bodyPr/>
        <a:lstStyle/>
        <a:p>
          <a:r>
            <a:rPr lang="en-US" sz="2400" dirty="0" err="1"/>
            <a:t>Convenio</a:t>
          </a:r>
          <a:r>
            <a:rPr lang="en-US" sz="2400" dirty="0"/>
            <a:t> </a:t>
          </a:r>
          <a:r>
            <a:rPr lang="en-US" sz="2400" dirty="0" err="1"/>
            <a:t>sobre</a:t>
          </a:r>
          <a:r>
            <a:rPr lang="en-US" sz="2400" dirty="0"/>
            <a:t> la </a:t>
          </a:r>
          <a:r>
            <a:rPr lang="en-US" sz="2400" dirty="0" err="1"/>
            <a:t>prevención</a:t>
          </a:r>
          <a:r>
            <a:rPr lang="en-US" sz="2400" dirty="0"/>
            <a:t> y lucha contra la </a:t>
          </a:r>
          <a:r>
            <a:rPr lang="en-US" sz="2400" dirty="0" err="1"/>
            <a:t>violencia</a:t>
          </a:r>
          <a:r>
            <a:rPr lang="en-US" sz="2400" dirty="0"/>
            <a:t> contra la </a:t>
          </a:r>
          <a:r>
            <a:rPr lang="en-US" sz="2400" dirty="0" err="1"/>
            <a:t>mujer</a:t>
          </a:r>
          <a:r>
            <a:rPr lang="en-US" sz="2400" dirty="0"/>
            <a:t> y la </a:t>
          </a:r>
          <a:r>
            <a:rPr lang="en-US" sz="2400" dirty="0" err="1"/>
            <a:t>violencia</a:t>
          </a:r>
          <a:r>
            <a:rPr lang="en-US" sz="2400" dirty="0"/>
            <a:t> </a:t>
          </a:r>
          <a:r>
            <a:rPr lang="en-US" sz="2400" dirty="0" err="1"/>
            <a:t>doméstica</a:t>
          </a:r>
          <a:r>
            <a:rPr lang="en-US" sz="2400" dirty="0"/>
            <a:t> del </a:t>
          </a:r>
          <a:r>
            <a:rPr lang="en-US" sz="2400" dirty="0" err="1"/>
            <a:t>Consejo</a:t>
          </a:r>
          <a:r>
            <a:rPr lang="en-US" sz="2400" dirty="0"/>
            <a:t> de Europa (</a:t>
          </a:r>
          <a:r>
            <a:rPr lang="en-US" sz="2400" dirty="0" err="1"/>
            <a:t>Convenio</a:t>
          </a:r>
          <a:r>
            <a:rPr lang="en-US" sz="2400" dirty="0"/>
            <a:t> de </a:t>
          </a:r>
          <a:r>
            <a:rPr lang="en-US" sz="2400" dirty="0" err="1"/>
            <a:t>Estambul</a:t>
          </a:r>
          <a:r>
            <a:rPr lang="en-US" sz="2400" dirty="0"/>
            <a:t>) </a:t>
          </a:r>
          <a:r>
            <a:rPr lang="en-US" sz="2400" dirty="0" err="1"/>
            <a:t>el</a:t>
          </a:r>
          <a:r>
            <a:rPr lang="en-US" sz="2400" dirty="0"/>
            <a:t> 11 de mayo de 2011 </a:t>
          </a:r>
          <a:r>
            <a:rPr lang="en-US" sz="2400" dirty="0" err="1"/>
            <a:t>en</a:t>
          </a:r>
          <a:r>
            <a:rPr lang="en-US" sz="2400" dirty="0"/>
            <a:t> </a:t>
          </a:r>
          <a:r>
            <a:rPr lang="en-US" sz="2400" dirty="0" err="1"/>
            <a:t>España</a:t>
          </a:r>
          <a:r>
            <a:rPr lang="en-US" sz="2400" dirty="0"/>
            <a:t> </a:t>
          </a:r>
          <a:r>
            <a:rPr lang="en-US" sz="2400" dirty="0" err="1"/>
            <a:t>ratificado</a:t>
          </a:r>
          <a:r>
            <a:rPr lang="en-US" sz="2400" dirty="0"/>
            <a:t> </a:t>
          </a:r>
          <a:r>
            <a:rPr lang="en-US" sz="2400" dirty="0" err="1"/>
            <a:t>el</a:t>
          </a:r>
          <a:r>
            <a:rPr lang="en-US" sz="2400" dirty="0"/>
            <a:t> 10 de Abril de 2014</a:t>
          </a:r>
        </a:p>
        <a:p>
          <a:endParaRPr lang="en-US" sz="2400" dirty="0"/>
        </a:p>
        <a:p>
          <a:endParaRPr lang="en-US" sz="2400" dirty="0"/>
        </a:p>
        <a:p>
          <a:r>
            <a:rPr lang="en-US" sz="2400" dirty="0" err="1"/>
            <a:t>Directiva</a:t>
          </a:r>
          <a:r>
            <a:rPr lang="en-US" sz="2400" dirty="0"/>
            <a:t>  del </a:t>
          </a:r>
          <a:r>
            <a:rPr lang="en-US" sz="2400" dirty="0" err="1"/>
            <a:t>parlamento</a:t>
          </a:r>
          <a:r>
            <a:rPr lang="en-US" sz="2400" dirty="0"/>
            <a:t> </a:t>
          </a:r>
          <a:r>
            <a:rPr lang="en-US" sz="2400" dirty="0" err="1"/>
            <a:t>Europeo</a:t>
          </a:r>
          <a:r>
            <a:rPr lang="en-US" sz="2400" dirty="0"/>
            <a:t> y del </a:t>
          </a:r>
          <a:r>
            <a:rPr lang="en-US" sz="2400" dirty="0" err="1"/>
            <a:t>Consejo</a:t>
          </a:r>
          <a:r>
            <a:rPr lang="en-US" sz="2400" dirty="0"/>
            <a:t> de 25 de </a:t>
          </a:r>
          <a:r>
            <a:rPr lang="en-US" sz="2400" dirty="0" err="1"/>
            <a:t>octubre</a:t>
          </a:r>
          <a:r>
            <a:rPr lang="en-US" sz="2400" dirty="0"/>
            <a:t> d e 2012 </a:t>
          </a:r>
          <a:r>
            <a:rPr lang="en-US" sz="2400" dirty="0" err="1"/>
            <a:t>en</a:t>
          </a:r>
          <a:r>
            <a:rPr lang="en-US" sz="2400" dirty="0"/>
            <a:t> la que se </a:t>
          </a:r>
          <a:r>
            <a:rPr lang="en-US" sz="2400" dirty="0" err="1"/>
            <a:t>establecen</a:t>
          </a:r>
          <a:r>
            <a:rPr lang="en-US" sz="2400" dirty="0"/>
            <a:t> las </a:t>
          </a:r>
          <a:r>
            <a:rPr lang="en-US" sz="2400" dirty="0" err="1"/>
            <a:t>normas</a:t>
          </a:r>
          <a:r>
            <a:rPr lang="en-US" sz="2400" dirty="0"/>
            <a:t> </a:t>
          </a:r>
          <a:r>
            <a:rPr lang="en-US" sz="2400" dirty="0" err="1"/>
            <a:t>mínimas</a:t>
          </a:r>
          <a:r>
            <a:rPr lang="en-US" sz="2400" dirty="0"/>
            <a:t> </a:t>
          </a:r>
          <a:r>
            <a:rPr lang="en-US" sz="2400" dirty="0" err="1"/>
            <a:t>sobre</a:t>
          </a:r>
          <a:r>
            <a:rPr lang="en-US" sz="2400" dirty="0"/>
            <a:t> </a:t>
          </a:r>
          <a:r>
            <a:rPr lang="en-US" sz="2400" dirty="0" err="1"/>
            <a:t>los</a:t>
          </a:r>
          <a:r>
            <a:rPr lang="en-US" sz="2400" dirty="0"/>
            <a:t> derechos , </a:t>
          </a:r>
          <a:r>
            <a:rPr lang="en-US" sz="2400" dirty="0" err="1"/>
            <a:t>el</a:t>
          </a:r>
          <a:r>
            <a:rPr lang="en-US" sz="2400" dirty="0"/>
            <a:t> </a:t>
          </a:r>
          <a:r>
            <a:rPr lang="en-US" sz="2400" dirty="0" err="1"/>
            <a:t>apoyo</a:t>
          </a:r>
          <a:r>
            <a:rPr lang="en-US" sz="2400" dirty="0"/>
            <a:t> y la </a:t>
          </a:r>
          <a:r>
            <a:rPr lang="en-US" sz="2400" dirty="0" err="1"/>
            <a:t>protección</a:t>
          </a:r>
          <a:r>
            <a:rPr lang="en-US" sz="2400" dirty="0"/>
            <a:t> de las </a:t>
          </a:r>
          <a:r>
            <a:rPr lang="en-US" sz="2400" dirty="0" err="1"/>
            <a:t>víctimas</a:t>
          </a:r>
          <a:r>
            <a:rPr lang="en-US" sz="2400" dirty="0"/>
            <a:t> de </a:t>
          </a:r>
          <a:r>
            <a:rPr lang="en-US" sz="2400" dirty="0" err="1"/>
            <a:t>delito</a:t>
          </a:r>
          <a:r>
            <a:rPr lang="en-US" sz="2400" dirty="0"/>
            <a:t>.</a:t>
          </a:r>
        </a:p>
        <a:p>
          <a:endParaRPr lang="en-US" sz="2400" dirty="0"/>
        </a:p>
      </dgm:t>
    </dgm:pt>
    <dgm:pt modelId="{AEF86C3F-4A6A-418F-83F0-5E91C21CB614}" type="parTrans" cxnId="{F03F6F63-177C-4286-B5B9-8E81E3086B94}">
      <dgm:prSet/>
      <dgm:spPr/>
      <dgm:t>
        <a:bodyPr/>
        <a:lstStyle/>
        <a:p>
          <a:endParaRPr lang="en-US"/>
        </a:p>
      </dgm:t>
    </dgm:pt>
    <dgm:pt modelId="{C583EC11-A456-4967-BF0F-8B0E1CF15ACC}" type="sibTrans" cxnId="{F03F6F63-177C-4286-B5B9-8E81E3086B94}">
      <dgm:prSet/>
      <dgm:spPr/>
      <dgm:t>
        <a:bodyPr/>
        <a:lstStyle/>
        <a:p>
          <a:endParaRPr lang="en-US"/>
        </a:p>
      </dgm:t>
    </dgm:pt>
    <dgm:pt modelId="{694AAD43-45BC-4EE3-A986-29C47A63368A}" type="pres">
      <dgm:prSet presAssocID="{F54EFDD2-9363-4F5B-B7DC-4E5350CB3C22}" presName="linearFlow" presStyleCnt="0">
        <dgm:presLayoutVars>
          <dgm:resizeHandles val="exact"/>
        </dgm:presLayoutVars>
      </dgm:prSet>
      <dgm:spPr/>
    </dgm:pt>
    <dgm:pt modelId="{4B5E48C3-FAC4-4227-A405-C63C17C01394}" type="pres">
      <dgm:prSet presAssocID="{CE1206B8-E77B-4979-B691-44BF3D1CD61D}" presName="node" presStyleLbl="node1" presStyleIdx="0" presStyleCnt="1" custScaleX="1322379" custScaleY="544613">
        <dgm:presLayoutVars>
          <dgm:bulletEnabled val="1"/>
        </dgm:presLayoutVars>
      </dgm:prSet>
      <dgm:spPr/>
    </dgm:pt>
  </dgm:ptLst>
  <dgm:cxnLst>
    <dgm:cxn modelId="{F03F6F63-177C-4286-B5B9-8E81E3086B94}" srcId="{F54EFDD2-9363-4F5B-B7DC-4E5350CB3C22}" destId="{CE1206B8-E77B-4979-B691-44BF3D1CD61D}" srcOrd="0" destOrd="0" parTransId="{AEF86C3F-4A6A-418F-83F0-5E91C21CB614}" sibTransId="{C583EC11-A456-4967-BF0F-8B0E1CF15ACC}"/>
    <dgm:cxn modelId="{DC53A2E3-25B8-4DA7-9B2F-4064A991CC28}" type="presOf" srcId="{F54EFDD2-9363-4F5B-B7DC-4E5350CB3C22}" destId="{694AAD43-45BC-4EE3-A986-29C47A63368A}" srcOrd="0" destOrd="0" presId="urn:microsoft.com/office/officeart/2005/8/layout/process2"/>
    <dgm:cxn modelId="{B5B15FF0-F5A3-4293-95B9-61FD7CB72F22}" type="presOf" srcId="{CE1206B8-E77B-4979-B691-44BF3D1CD61D}" destId="{4B5E48C3-FAC4-4227-A405-C63C17C01394}" srcOrd="0" destOrd="0" presId="urn:microsoft.com/office/officeart/2005/8/layout/process2"/>
    <dgm:cxn modelId="{6C398414-BD89-437E-B6D8-28674B03BDBA}" type="presParOf" srcId="{694AAD43-45BC-4EE3-A986-29C47A63368A}" destId="{4B5E48C3-FAC4-4227-A405-C63C17C01394}" srcOrd="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AF87E5-A4C3-4DA9-B9F7-F1BE1F621D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CD2057D-0E36-4495-B80C-35FF71D69C75}">
      <dgm:prSet/>
      <dgm:spPr/>
      <dgm:t>
        <a:bodyPr/>
        <a:lstStyle/>
        <a:p>
          <a:r>
            <a:rPr lang="es-ES"/>
            <a:t>- No existe formato único, ni mejor ni peor</a:t>
          </a:r>
          <a:endParaRPr lang="en-US"/>
        </a:p>
      </dgm:t>
    </dgm:pt>
    <dgm:pt modelId="{AC6760F4-DDFF-4D8B-A281-7122281BD75D}" type="parTrans" cxnId="{5645112E-B7D3-4C93-9F41-287EED2937C6}">
      <dgm:prSet/>
      <dgm:spPr/>
      <dgm:t>
        <a:bodyPr/>
        <a:lstStyle/>
        <a:p>
          <a:endParaRPr lang="en-US"/>
        </a:p>
      </dgm:t>
    </dgm:pt>
    <dgm:pt modelId="{C67F6286-5C08-4469-9CEE-ABEC1C205037}" type="sibTrans" cxnId="{5645112E-B7D3-4C93-9F41-287EED2937C6}">
      <dgm:prSet/>
      <dgm:spPr/>
      <dgm:t>
        <a:bodyPr/>
        <a:lstStyle/>
        <a:p>
          <a:endParaRPr lang="en-US"/>
        </a:p>
      </dgm:t>
    </dgm:pt>
    <dgm:pt modelId="{12130674-52DC-4568-AD56-AB1A5C52903D}">
      <dgm:prSet/>
      <dgm:spPr/>
      <dgm:t>
        <a:bodyPr/>
        <a:lstStyle/>
        <a:p>
          <a:r>
            <a:rPr lang="es-ES_tradnl"/>
            <a:t>- Datos del procedimiento judicial</a:t>
          </a:r>
          <a:endParaRPr lang="en-US"/>
        </a:p>
      </dgm:t>
    </dgm:pt>
    <dgm:pt modelId="{BA791470-4C0F-47F6-9BB5-AF6C282E1943}" type="parTrans" cxnId="{22580383-0E83-4A5B-92B7-48815D148430}">
      <dgm:prSet/>
      <dgm:spPr/>
      <dgm:t>
        <a:bodyPr/>
        <a:lstStyle/>
        <a:p>
          <a:endParaRPr lang="en-US"/>
        </a:p>
      </dgm:t>
    </dgm:pt>
    <dgm:pt modelId="{421B97F3-98C9-485B-AB8B-A1DDC2769CA2}" type="sibTrans" cxnId="{22580383-0E83-4A5B-92B7-48815D148430}">
      <dgm:prSet/>
      <dgm:spPr/>
      <dgm:t>
        <a:bodyPr/>
        <a:lstStyle/>
        <a:p>
          <a:endParaRPr lang="en-US"/>
        </a:p>
      </dgm:t>
    </dgm:pt>
    <dgm:pt modelId="{D1445FC7-01C9-4EF2-9C7B-18557EF1E370}">
      <dgm:prSet/>
      <dgm:spPr/>
      <dgm:t>
        <a:bodyPr/>
        <a:lstStyle/>
        <a:p>
          <a:r>
            <a:rPr lang="es-ES"/>
            <a:t>- Datos del perito</a:t>
          </a:r>
          <a:endParaRPr lang="en-US"/>
        </a:p>
      </dgm:t>
    </dgm:pt>
    <dgm:pt modelId="{5BEBF8CB-3BF0-4368-89A3-17AAC68BC5C9}" type="parTrans" cxnId="{99B59FFA-56D6-4517-847A-81E7C5AA0848}">
      <dgm:prSet/>
      <dgm:spPr/>
      <dgm:t>
        <a:bodyPr/>
        <a:lstStyle/>
        <a:p>
          <a:endParaRPr lang="en-US"/>
        </a:p>
      </dgm:t>
    </dgm:pt>
    <dgm:pt modelId="{7D544F72-6504-4B7F-8F27-A0322A07B276}" type="sibTrans" cxnId="{99B59FFA-56D6-4517-847A-81E7C5AA0848}">
      <dgm:prSet/>
      <dgm:spPr/>
      <dgm:t>
        <a:bodyPr/>
        <a:lstStyle/>
        <a:p>
          <a:endParaRPr lang="en-US"/>
        </a:p>
      </dgm:t>
    </dgm:pt>
    <dgm:pt modelId="{E1335492-25E2-4F7C-8CF3-EA43FF00CE49}">
      <dgm:prSet/>
      <dgm:spPr/>
      <dgm:t>
        <a:bodyPr/>
        <a:lstStyle/>
        <a:p>
          <a:r>
            <a:rPr lang="es-ES"/>
            <a:t>- Datos de los peritados</a:t>
          </a:r>
          <a:endParaRPr lang="en-US"/>
        </a:p>
      </dgm:t>
    </dgm:pt>
    <dgm:pt modelId="{057BBBE4-E012-46ED-9FAF-4A0C11DD23FC}" type="parTrans" cxnId="{2B99A475-4E7F-4768-A8E7-9DB1950DDCEE}">
      <dgm:prSet/>
      <dgm:spPr/>
      <dgm:t>
        <a:bodyPr/>
        <a:lstStyle/>
        <a:p>
          <a:endParaRPr lang="en-US"/>
        </a:p>
      </dgm:t>
    </dgm:pt>
    <dgm:pt modelId="{97B38429-F480-4452-BCED-877D66CF733D}" type="sibTrans" cxnId="{2B99A475-4E7F-4768-A8E7-9DB1950DDCEE}">
      <dgm:prSet/>
      <dgm:spPr/>
      <dgm:t>
        <a:bodyPr/>
        <a:lstStyle/>
        <a:p>
          <a:endParaRPr lang="en-US"/>
        </a:p>
      </dgm:t>
    </dgm:pt>
    <dgm:pt modelId="{79F5B9E6-9774-4AB2-8F87-6075685DEC32}">
      <dgm:prSet/>
      <dgm:spPr/>
      <dgm:t>
        <a:bodyPr/>
        <a:lstStyle/>
        <a:p>
          <a:r>
            <a:rPr lang="es-ES"/>
            <a:t>- Objeto de la pericial</a:t>
          </a:r>
          <a:endParaRPr lang="en-US"/>
        </a:p>
      </dgm:t>
    </dgm:pt>
    <dgm:pt modelId="{5B92B79C-CA39-4CD9-B5D2-43E607B86354}" type="parTrans" cxnId="{942855EC-0542-4686-8EBE-3DE3D1A07BFC}">
      <dgm:prSet/>
      <dgm:spPr/>
      <dgm:t>
        <a:bodyPr/>
        <a:lstStyle/>
        <a:p>
          <a:endParaRPr lang="en-US"/>
        </a:p>
      </dgm:t>
    </dgm:pt>
    <dgm:pt modelId="{E6D869FA-008A-47CA-B47F-AA65028F258C}" type="sibTrans" cxnId="{942855EC-0542-4686-8EBE-3DE3D1A07BFC}">
      <dgm:prSet/>
      <dgm:spPr/>
      <dgm:t>
        <a:bodyPr/>
        <a:lstStyle/>
        <a:p>
          <a:endParaRPr lang="en-US"/>
        </a:p>
      </dgm:t>
    </dgm:pt>
    <dgm:pt modelId="{BC017059-F958-470C-A94D-185F8774A20F}">
      <dgm:prSet/>
      <dgm:spPr/>
      <dgm:t>
        <a:bodyPr/>
        <a:lstStyle/>
        <a:p>
          <a:r>
            <a:rPr lang="es-ES"/>
            <a:t>- Metodología</a:t>
          </a:r>
          <a:endParaRPr lang="en-US"/>
        </a:p>
      </dgm:t>
    </dgm:pt>
    <dgm:pt modelId="{7E640C59-DD30-45B8-BE82-BFA304E1601A}" type="parTrans" cxnId="{33AF3B04-F8F4-46E8-8F6D-E7A165C506A6}">
      <dgm:prSet/>
      <dgm:spPr/>
      <dgm:t>
        <a:bodyPr/>
        <a:lstStyle/>
        <a:p>
          <a:endParaRPr lang="en-US"/>
        </a:p>
      </dgm:t>
    </dgm:pt>
    <dgm:pt modelId="{F6586691-EEBE-42F2-B8A8-B4644245CD4E}" type="sibTrans" cxnId="{33AF3B04-F8F4-46E8-8F6D-E7A165C506A6}">
      <dgm:prSet/>
      <dgm:spPr/>
      <dgm:t>
        <a:bodyPr/>
        <a:lstStyle/>
        <a:p>
          <a:endParaRPr lang="en-US"/>
        </a:p>
      </dgm:t>
    </dgm:pt>
    <dgm:pt modelId="{CD96D95E-9669-48A4-B300-60EF0043F18E}">
      <dgm:prSet/>
      <dgm:spPr/>
      <dgm:t>
        <a:bodyPr/>
        <a:lstStyle/>
        <a:p>
          <a:r>
            <a:rPr lang="es-ES"/>
            <a:t>- Antecedentes personales y familiares</a:t>
          </a:r>
          <a:endParaRPr lang="en-US"/>
        </a:p>
      </dgm:t>
    </dgm:pt>
    <dgm:pt modelId="{D07134CA-4D0D-4D34-94E6-C8879BD28779}" type="parTrans" cxnId="{B6C745B0-8949-45DA-B4C3-4F21C8A053B8}">
      <dgm:prSet/>
      <dgm:spPr/>
      <dgm:t>
        <a:bodyPr/>
        <a:lstStyle/>
        <a:p>
          <a:endParaRPr lang="en-US"/>
        </a:p>
      </dgm:t>
    </dgm:pt>
    <dgm:pt modelId="{E0D28ED8-D67A-4E23-9864-CB1E5F1AF5E7}" type="sibTrans" cxnId="{B6C745B0-8949-45DA-B4C3-4F21C8A053B8}">
      <dgm:prSet/>
      <dgm:spPr/>
      <dgm:t>
        <a:bodyPr/>
        <a:lstStyle/>
        <a:p>
          <a:endParaRPr lang="en-US"/>
        </a:p>
      </dgm:t>
    </dgm:pt>
    <dgm:pt modelId="{93A762DA-FED1-4A4B-B43D-96F32844D833}">
      <dgm:prSet/>
      <dgm:spPr/>
      <dgm:t>
        <a:bodyPr/>
        <a:lstStyle/>
        <a:p>
          <a:r>
            <a:rPr lang="es-ES_tradnl"/>
            <a:t>- Dinámica de pareja </a:t>
          </a:r>
          <a:endParaRPr lang="en-US"/>
        </a:p>
      </dgm:t>
    </dgm:pt>
    <dgm:pt modelId="{2455E3A2-E88E-47EE-BFE6-70A13A92FE7D}" type="parTrans" cxnId="{E556E7C2-4EF9-4D61-8306-6BEAE3F426FC}">
      <dgm:prSet/>
      <dgm:spPr/>
      <dgm:t>
        <a:bodyPr/>
        <a:lstStyle/>
        <a:p>
          <a:endParaRPr lang="en-US"/>
        </a:p>
      </dgm:t>
    </dgm:pt>
    <dgm:pt modelId="{E61EE0CC-0BC4-4188-A3DC-98592F53AF26}" type="sibTrans" cxnId="{E556E7C2-4EF9-4D61-8306-6BEAE3F426FC}">
      <dgm:prSet/>
      <dgm:spPr/>
      <dgm:t>
        <a:bodyPr/>
        <a:lstStyle/>
        <a:p>
          <a:endParaRPr lang="en-US"/>
        </a:p>
      </dgm:t>
    </dgm:pt>
    <dgm:pt modelId="{B5847612-6849-4C0B-9112-AEB29BA11E5E}">
      <dgm:prSet/>
      <dgm:spPr/>
      <dgm:t>
        <a:bodyPr/>
        <a:lstStyle/>
        <a:p>
          <a:r>
            <a:rPr lang="es-ES_tradnl"/>
            <a:t>- Situación actual</a:t>
          </a:r>
          <a:endParaRPr lang="en-US"/>
        </a:p>
      </dgm:t>
    </dgm:pt>
    <dgm:pt modelId="{64E6CE66-0807-4B69-BD47-FDF47E8C31C1}" type="parTrans" cxnId="{BC717920-E599-41F4-A89B-E69854CE3D70}">
      <dgm:prSet/>
      <dgm:spPr/>
      <dgm:t>
        <a:bodyPr/>
        <a:lstStyle/>
        <a:p>
          <a:endParaRPr lang="en-US"/>
        </a:p>
      </dgm:t>
    </dgm:pt>
    <dgm:pt modelId="{3068F88A-FE38-4E00-B460-A9036B95C26B}" type="sibTrans" cxnId="{BC717920-E599-41F4-A89B-E69854CE3D70}">
      <dgm:prSet/>
      <dgm:spPr/>
      <dgm:t>
        <a:bodyPr/>
        <a:lstStyle/>
        <a:p>
          <a:endParaRPr lang="en-US"/>
        </a:p>
      </dgm:t>
    </dgm:pt>
    <dgm:pt modelId="{26902690-AF60-4EA8-A3EC-BD60BF8AD6A3}">
      <dgm:prSet/>
      <dgm:spPr/>
      <dgm:t>
        <a:bodyPr/>
        <a:lstStyle/>
        <a:p>
          <a:r>
            <a:rPr lang="es-ES"/>
            <a:t>- Exploración psicopatológica</a:t>
          </a:r>
          <a:endParaRPr lang="en-US"/>
        </a:p>
      </dgm:t>
    </dgm:pt>
    <dgm:pt modelId="{41744702-3E9B-4C22-ABE5-F7539052A3F2}" type="parTrans" cxnId="{7EF8CC05-EB6B-4CC6-BA32-6FEEC060B26C}">
      <dgm:prSet/>
      <dgm:spPr/>
      <dgm:t>
        <a:bodyPr/>
        <a:lstStyle/>
        <a:p>
          <a:endParaRPr lang="en-US"/>
        </a:p>
      </dgm:t>
    </dgm:pt>
    <dgm:pt modelId="{AEB29127-CF97-4444-90C8-69DB423CDC84}" type="sibTrans" cxnId="{7EF8CC05-EB6B-4CC6-BA32-6FEEC060B26C}">
      <dgm:prSet/>
      <dgm:spPr/>
      <dgm:t>
        <a:bodyPr/>
        <a:lstStyle/>
        <a:p>
          <a:endParaRPr lang="en-US"/>
        </a:p>
      </dgm:t>
    </dgm:pt>
    <dgm:pt modelId="{AFA1FFC0-D408-438F-BE3E-DC47FE03D21E}">
      <dgm:prSet/>
      <dgm:spPr/>
      <dgm:t>
        <a:bodyPr/>
        <a:lstStyle/>
        <a:p>
          <a:r>
            <a:rPr lang="es-ES"/>
            <a:t>- Resultados de las pruebas aplicadas</a:t>
          </a:r>
          <a:endParaRPr lang="en-US"/>
        </a:p>
      </dgm:t>
    </dgm:pt>
    <dgm:pt modelId="{0D841CE9-53E9-4085-A432-3043B647A3EC}" type="parTrans" cxnId="{288AC496-D542-4070-A4BA-D3B684851616}">
      <dgm:prSet/>
      <dgm:spPr/>
      <dgm:t>
        <a:bodyPr/>
        <a:lstStyle/>
        <a:p>
          <a:endParaRPr lang="en-US"/>
        </a:p>
      </dgm:t>
    </dgm:pt>
    <dgm:pt modelId="{3BAA4B95-6596-4114-AD0A-C06F9BBCADD9}" type="sibTrans" cxnId="{288AC496-D542-4070-A4BA-D3B684851616}">
      <dgm:prSet/>
      <dgm:spPr/>
      <dgm:t>
        <a:bodyPr/>
        <a:lstStyle/>
        <a:p>
          <a:endParaRPr lang="en-US"/>
        </a:p>
      </dgm:t>
    </dgm:pt>
    <dgm:pt modelId="{186498DB-58B1-46C0-9373-FCC24E14078A}">
      <dgm:prSet/>
      <dgm:spPr/>
      <dgm:t>
        <a:bodyPr/>
        <a:lstStyle/>
        <a:p>
          <a:r>
            <a:rPr lang="es-ES"/>
            <a:t>- Consideraciones periciales</a:t>
          </a:r>
          <a:endParaRPr lang="en-US"/>
        </a:p>
      </dgm:t>
    </dgm:pt>
    <dgm:pt modelId="{FBC74807-C39E-4983-A042-6970036AA292}" type="parTrans" cxnId="{1F25640E-1862-40C9-84F5-AE9CA810F4CC}">
      <dgm:prSet/>
      <dgm:spPr/>
      <dgm:t>
        <a:bodyPr/>
        <a:lstStyle/>
        <a:p>
          <a:endParaRPr lang="en-US"/>
        </a:p>
      </dgm:t>
    </dgm:pt>
    <dgm:pt modelId="{E728D3C8-BF45-4475-8612-5A05C4203A30}" type="sibTrans" cxnId="{1F25640E-1862-40C9-84F5-AE9CA810F4CC}">
      <dgm:prSet/>
      <dgm:spPr/>
      <dgm:t>
        <a:bodyPr/>
        <a:lstStyle/>
        <a:p>
          <a:endParaRPr lang="en-US"/>
        </a:p>
      </dgm:t>
    </dgm:pt>
    <dgm:pt modelId="{773AA803-ED21-411A-A6EA-50B448DBACCC}">
      <dgm:prSet/>
      <dgm:spPr/>
      <dgm:t>
        <a:bodyPr/>
        <a:lstStyle/>
        <a:p>
          <a:r>
            <a:rPr lang="es-ES"/>
            <a:t>- Conclusiones</a:t>
          </a:r>
          <a:endParaRPr lang="en-US"/>
        </a:p>
      </dgm:t>
    </dgm:pt>
    <dgm:pt modelId="{78611F7D-5690-428D-BF8F-A129A301F72B}" type="parTrans" cxnId="{3EA0EFED-6E15-45E5-A989-72B85BFE706E}">
      <dgm:prSet/>
      <dgm:spPr/>
      <dgm:t>
        <a:bodyPr/>
        <a:lstStyle/>
        <a:p>
          <a:endParaRPr lang="en-US"/>
        </a:p>
      </dgm:t>
    </dgm:pt>
    <dgm:pt modelId="{E5C12BE4-C16A-4A92-84BB-9FC5A49C997C}" type="sibTrans" cxnId="{3EA0EFED-6E15-45E5-A989-72B85BFE706E}">
      <dgm:prSet/>
      <dgm:spPr/>
      <dgm:t>
        <a:bodyPr/>
        <a:lstStyle/>
        <a:p>
          <a:endParaRPr lang="en-US"/>
        </a:p>
      </dgm:t>
    </dgm:pt>
    <dgm:pt modelId="{0C223726-C538-4959-B060-04B404C37F29}" type="pres">
      <dgm:prSet presAssocID="{D7AF87E5-A4C3-4DA9-B9F7-F1BE1F621D54}" presName="linear" presStyleCnt="0">
        <dgm:presLayoutVars>
          <dgm:animLvl val="lvl"/>
          <dgm:resizeHandles val="exact"/>
        </dgm:presLayoutVars>
      </dgm:prSet>
      <dgm:spPr/>
    </dgm:pt>
    <dgm:pt modelId="{7379360B-4E1A-46C2-AA38-B27A6C54FDE1}" type="pres">
      <dgm:prSet presAssocID="{9CD2057D-0E36-4495-B80C-35FF71D69C75}" presName="parentText" presStyleLbl="node1" presStyleIdx="0" presStyleCnt="13">
        <dgm:presLayoutVars>
          <dgm:chMax val="0"/>
          <dgm:bulletEnabled val="1"/>
        </dgm:presLayoutVars>
      </dgm:prSet>
      <dgm:spPr/>
    </dgm:pt>
    <dgm:pt modelId="{436AFD50-3441-4237-BEA5-63C5483DB3FC}" type="pres">
      <dgm:prSet presAssocID="{C67F6286-5C08-4469-9CEE-ABEC1C205037}" presName="spacer" presStyleCnt="0"/>
      <dgm:spPr/>
    </dgm:pt>
    <dgm:pt modelId="{0EA8E271-56AD-4F2D-897B-98F1421ADBF0}" type="pres">
      <dgm:prSet presAssocID="{12130674-52DC-4568-AD56-AB1A5C52903D}" presName="parentText" presStyleLbl="node1" presStyleIdx="1" presStyleCnt="13">
        <dgm:presLayoutVars>
          <dgm:chMax val="0"/>
          <dgm:bulletEnabled val="1"/>
        </dgm:presLayoutVars>
      </dgm:prSet>
      <dgm:spPr/>
    </dgm:pt>
    <dgm:pt modelId="{51224D73-0A24-4F24-A1DF-4EDE17FF1F95}" type="pres">
      <dgm:prSet presAssocID="{421B97F3-98C9-485B-AB8B-A1DDC2769CA2}" presName="spacer" presStyleCnt="0"/>
      <dgm:spPr/>
    </dgm:pt>
    <dgm:pt modelId="{6DFA3D13-B078-4CB6-A367-80D34280DDB6}" type="pres">
      <dgm:prSet presAssocID="{D1445FC7-01C9-4EF2-9C7B-18557EF1E370}" presName="parentText" presStyleLbl="node1" presStyleIdx="2" presStyleCnt="13">
        <dgm:presLayoutVars>
          <dgm:chMax val="0"/>
          <dgm:bulletEnabled val="1"/>
        </dgm:presLayoutVars>
      </dgm:prSet>
      <dgm:spPr/>
    </dgm:pt>
    <dgm:pt modelId="{C3C95835-F09C-4B7B-8649-1883C70739A9}" type="pres">
      <dgm:prSet presAssocID="{7D544F72-6504-4B7F-8F27-A0322A07B276}" presName="spacer" presStyleCnt="0"/>
      <dgm:spPr/>
    </dgm:pt>
    <dgm:pt modelId="{2EE1699F-82A1-449B-ACDB-BC1A86734DBF}" type="pres">
      <dgm:prSet presAssocID="{E1335492-25E2-4F7C-8CF3-EA43FF00CE49}" presName="parentText" presStyleLbl="node1" presStyleIdx="3" presStyleCnt="13">
        <dgm:presLayoutVars>
          <dgm:chMax val="0"/>
          <dgm:bulletEnabled val="1"/>
        </dgm:presLayoutVars>
      </dgm:prSet>
      <dgm:spPr/>
    </dgm:pt>
    <dgm:pt modelId="{C93B300B-A4F6-4C51-9082-FF060F0F6B06}" type="pres">
      <dgm:prSet presAssocID="{97B38429-F480-4452-BCED-877D66CF733D}" presName="spacer" presStyleCnt="0"/>
      <dgm:spPr/>
    </dgm:pt>
    <dgm:pt modelId="{B0657C6C-6375-4D53-AC25-DE0ED9685765}" type="pres">
      <dgm:prSet presAssocID="{79F5B9E6-9774-4AB2-8F87-6075685DEC32}" presName="parentText" presStyleLbl="node1" presStyleIdx="4" presStyleCnt="13">
        <dgm:presLayoutVars>
          <dgm:chMax val="0"/>
          <dgm:bulletEnabled val="1"/>
        </dgm:presLayoutVars>
      </dgm:prSet>
      <dgm:spPr/>
    </dgm:pt>
    <dgm:pt modelId="{D3A849D3-5157-4073-BE6B-4464148E223D}" type="pres">
      <dgm:prSet presAssocID="{E6D869FA-008A-47CA-B47F-AA65028F258C}" presName="spacer" presStyleCnt="0"/>
      <dgm:spPr/>
    </dgm:pt>
    <dgm:pt modelId="{52F487C4-1D34-47BC-9F89-EF5424E99008}" type="pres">
      <dgm:prSet presAssocID="{BC017059-F958-470C-A94D-185F8774A20F}" presName="parentText" presStyleLbl="node1" presStyleIdx="5" presStyleCnt="13">
        <dgm:presLayoutVars>
          <dgm:chMax val="0"/>
          <dgm:bulletEnabled val="1"/>
        </dgm:presLayoutVars>
      </dgm:prSet>
      <dgm:spPr/>
    </dgm:pt>
    <dgm:pt modelId="{B24FAD46-D2F2-4EB0-A3E8-2DC667393968}" type="pres">
      <dgm:prSet presAssocID="{F6586691-EEBE-42F2-B8A8-B4644245CD4E}" presName="spacer" presStyleCnt="0"/>
      <dgm:spPr/>
    </dgm:pt>
    <dgm:pt modelId="{CAAFB0F2-5909-4E30-B6E7-EDAC8F236B58}" type="pres">
      <dgm:prSet presAssocID="{CD96D95E-9669-48A4-B300-60EF0043F18E}" presName="parentText" presStyleLbl="node1" presStyleIdx="6" presStyleCnt="13">
        <dgm:presLayoutVars>
          <dgm:chMax val="0"/>
          <dgm:bulletEnabled val="1"/>
        </dgm:presLayoutVars>
      </dgm:prSet>
      <dgm:spPr/>
    </dgm:pt>
    <dgm:pt modelId="{C7BC50F5-FE67-4494-92A4-009E4A224C73}" type="pres">
      <dgm:prSet presAssocID="{E0D28ED8-D67A-4E23-9864-CB1E5F1AF5E7}" presName="spacer" presStyleCnt="0"/>
      <dgm:spPr/>
    </dgm:pt>
    <dgm:pt modelId="{0CB34254-7B2D-4867-9A5B-FA3B15D9A9F7}" type="pres">
      <dgm:prSet presAssocID="{93A762DA-FED1-4A4B-B43D-96F32844D833}" presName="parentText" presStyleLbl="node1" presStyleIdx="7" presStyleCnt="13">
        <dgm:presLayoutVars>
          <dgm:chMax val="0"/>
          <dgm:bulletEnabled val="1"/>
        </dgm:presLayoutVars>
      </dgm:prSet>
      <dgm:spPr/>
    </dgm:pt>
    <dgm:pt modelId="{3F3FA613-BFEF-4B47-8901-1DEED12370C8}" type="pres">
      <dgm:prSet presAssocID="{E61EE0CC-0BC4-4188-A3DC-98592F53AF26}" presName="spacer" presStyleCnt="0"/>
      <dgm:spPr/>
    </dgm:pt>
    <dgm:pt modelId="{4FB00D64-3680-495C-9E93-E5789F368985}" type="pres">
      <dgm:prSet presAssocID="{B5847612-6849-4C0B-9112-AEB29BA11E5E}" presName="parentText" presStyleLbl="node1" presStyleIdx="8" presStyleCnt="13">
        <dgm:presLayoutVars>
          <dgm:chMax val="0"/>
          <dgm:bulletEnabled val="1"/>
        </dgm:presLayoutVars>
      </dgm:prSet>
      <dgm:spPr/>
    </dgm:pt>
    <dgm:pt modelId="{00C2F3A8-BCE8-4D78-8BE5-AFD0B199FD91}" type="pres">
      <dgm:prSet presAssocID="{3068F88A-FE38-4E00-B460-A9036B95C26B}" presName="spacer" presStyleCnt="0"/>
      <dgm:spPr/>
    </dgm:pt>
    <dgm:pt modelId="{09202547-0519-4A2A-AE0E-A80177AABAC2}" type="pres">
      <dgm:prSet presAssocID="{26902690-AF60-4EA8-A3EC-BD60BF8AD6A3}" presName="parentText" presStyleLbl="node1" presStyleIdx="9" presStyleCnt="13">
        <dgm:presLayoutVars>
          <dgm:chMax val="0"/>
          <dgm:bulletEnabled val="1"/>
        </dgm:presLayoutVars>
      </dgm:prSet>
      <dgm:spPr/>
    </dgm:pt>
    <dgm:pt modelId="{3402E228-32FA-4E0A-AFAF-C5C0FE5AAD42}" type="pres">
      <dgm:prSet presAssocID="{AEB29127-CF97-4444-90C8-69DB423CDC84}" presName="spacer" presStyleCnt="0"/>
      <dgm:spPr/>
    </dgm:pt>
    <dgm:pt modelId="{C1A2BA72-5394-459F-9B99-3CF1A6981A1D}" type="pres">
      <dgm:prSet presAssocID="{AFA1FFC0-D408-438F-BE3E-DC47FE03D21E}" presName="parentText" presStyleLbl="node1" presStyleIdx="10" presStyleCnt="13">
        <dgm:presLayoutVars>
          <dgm:chMax val="0"/>
          <dgm:bulletEnabled val="1"/>
        </dgm:presLayoutVars>
      </dgm:prSet>
      <dgm:spPr/>
    </dgm:pt>
    <dgm:pt modelId="{FD6B7E2D-20F9-4F04-9247-8CE16956BFD1}" type="pres">
      <dgm:prSet presAssocID="{3BAA4B95-6596-4114-AD0A-C06F9BBCADD9}" presName="spacer" presStyleCnt="0"/>
      <dgm:spPr/>
    </dgm:pt>
    <dgm:pt modelId="{76ADF1CB-2551-4D75-91CA-870DD449C29D}" type="pres">
      <dgm:prSet presAssocID="{186498DB-58B1-46C0-9373-FCC24E14078A}" presName="parentText" presStyleLbl="node1" presStyleIdx="11" presStyleCnt="13">
        <dgm:presLayoutVars>
          <dgm:chMax val="0"/>
          <dgm:bulletEnabled val="1"/>
        </dgm:presLayoutVars>
      </dgm:prSet>
      <dgm:spPr/>
    </dgm:pt>
    <dgm:pt modelId="{FF926126-7865-4EBF-A451-FC42FEACDE37}" type="pres">
      <dgm:prSet presAssocID="{E728D3C8-BF45-4475-8612-5A05C4203A30}" presName="spacer" presStyleCnt="0"/>
      <dgm:spPr/>
    </dgm:pt>
    <dgm:pt modelId="{05C0810D-C6E9-4063-A18A-57CAC4503330}" type="pres">
      <dgm:prSet presAssocID="{773AA803-ED21-411A-A6EA-50B448DBACCC}" presName="parentText" presStyleLbl="node1" presStyleIdx="12" presStyleCnt="13">
        <dgm:presLayoutVars>
          <dgm:chMax val="0"/>
          <dgm:bulletEnabled val="1"/>
        </dgm:presLayoutVars>
      </dgm:prSet>
      <dgm:spPr/>
    </dgm:pt>
  </dgm:ptLst>
  <dgm:cxnLst>
    <dgm:cxn modelId="{33AF3B04-F8F4-46E8-8F6D-E7A165C506A6}" srcId="{D7AF87E5-A4C3-4DA9-B9F7-F1BE1F621D54}" destId="{BC017059-F958-470C-A94D-185F8774A20F}" srcOrd="5" destOrd="0" parTransId="{7E640C59-DD30-45B8-BE82-BFA304E1601A}" sibTransId="{F6586691-EEBE-42F2-B8A8-B4644245CD4E}"/>
    <dgm:cxn modelId="{E0F2BB05-BECF-41DE-8CAC-A64EF2D0A5A1}" type="presOf" srcId="{D1445FC7-01C9-4EF2-9C7B-18557EF1E370}" destId="{6DFA3D13-B078-4CB6-A367-80D34280DDB6}" srcOrd="0" destOrd="0" presId="urn:microsoft.com/office/officeart/2005/8/layout/vList2"/>
    <dgm:cxn modelId="{7EF8CC05-EB6B-4CC6-BA32-6FEEC060B26C}" srcId="{D7AF87E5-A4C3-4DA9-B9F7-F1BE1F621D54}" destId="{26902690-AF60-4EA8-A3EC-BD60BF8AD6A3}" srcOrd="9" destOrd="0" parTransId="{41744702-3E9B-4C22-ABE5-F7539052A3F2}" sibTransId="{AEB29127-CF97-4444-90C8-69DB423CDC84}"/>
    <dgm:cxn modelId="{1F25640E-1862-40C9-84F5-AE9CA810F4CC}" srcId="{D7AF87E5-A4C3-4DA9-B9F7-F1BE1F621D54}" destId="{186498DB-58B1-46C0-9373-FCC24E14078A}" srcOrd="11" destOrd="0" parTransId="{FBC74807-C39E-4983-A042-6970036AA292}" sibTransId="{E728D3C8-BF45-4475-8612-5A05C4203A30}"/>
    <dgm:cxn modelId="{65DD2E13-1C6A-4B58-91EA-DBBBDD5F35DC}" type="presOf" srcId="{79F5B9E6-9774-4AB2-8F87-6075685DEC32}" destId="{B0657C6C-6375-4D53-AC25-DE0ED9685765}" srcOrd="0" destOrd="0" presId="urn:microsoft.com/office/officeart/2005/8/layout/vList2"/>
    <dgm:cxn modelId="{0B29E919-99CA-4210-ADFD-41505E30DFBA}" type="presOf" srcId="{AFA1FFC0-D408-438F-BE3E-DC47FE03D21E}" destId="{C1A2BA72-5394-459F-9B99-3CF1A6981A1D}" srcOrd="0" destOrd="0" presId="urn:microsoft.com/office/officeart/2005/8/layout/vList2"/>
    <dgm:cxn modelId="{99FD7A1C-6319-4BA4-BFDC-EDE647A14247}" type="presOf" srcId="{93A762DA-FED1-4A4B-B43D-96F32844D833}" destId="{0CB34254-7B2D-4867-9A5B-FA3B15D9A9F7}" srcOrd="0" destOrd="0" presId="urn:microsoft.com/office/officeart/2005/8/layout/vList2"/>
    <dgm:cxn modelId="{BC717920-E599-41F4-A89B-E69854CE3D70}" srcId="{D7AF87E5-A4C3-4DA9-B9F7-F1BE1F621D54}" destId="{B5847612-6849-4C0B-9112-AEB29BA11E5E}" srcOrd="8" destOrd="0" parTransId="{64E6CE66-0807-4B69-BD47-FDF47E8C31C1}" sibTransId="{3068F88A-FE38-4E00-B460-A9036B95C26B}"/>
    <dgm:cxn modelId="{FCC91125-867D-4CDF-8743-1EE7B8C321F3}" type="presOf" srcId="{12130674-52DC-4568-AD56-AB1A5C52903D}" destId="{0EA8E271-56AD-4F2D-897B-98F1421ADBF0}" srcOrd="0" destOrd="0" presId="urn:microsoft.com/office/officeart/2005/8/layout/vList2"/>
    <dgm:cxn modelId="{5645112E-B7D3-4C93-9F41-287EED2937C6}" srcId="{D7AF87E5-A4C3-4DA9-B9F7-F1BE1F621D54}" destId="{9CD2057D-0E36-4495-B80C-35FF71D69C75}" srcOrd="0" destOrd="0" parTransId="{AC6760F4-DDFF-4D8B-A281-7122281BD75D}" sibTransId="{C67F6286-5C08-4469-9CEE-ABEC1C205037}"/>
    <dgm:cxn modelId="{88423140-6A2A-400F-AD0A-FB2E33C30455}" type="presOf" srcId="{186498DB-58B1-46C0-9373-FCC24E14078A}" destId="{76ADF1CB-2551-4D75-91CA-870DD449C29D}" srcOrd="0" destOrd="0" presId="urn:microsoft.com/office/officeart/2005/8/layout/vList2"/>
    <dgm:cxn modelId="{525CB444-7724-4A83-9D42-B49503E37D50}" type="presOf" srcId="{D7AF87E5-A4C3-4DA9-B9F7-F1BE1F621D54}" destId="{0C223726-C538-4959-B060-04B404C37F29}" srcOrd="0" destOrd="0" presId="urn:microsoft.com/office/officeart/2005/8/layout/vList2"/>
    <dgm:cxn modelId="{A56E1A49-FE20-4A8B-BA7F-F25EA3239705}" type="presOf" srcId="{26902690-AF60-4EA8-A3EC-BD60BF8AD6A3}" destId="{09202547-0519-4A2A-AE0E-A80177AABAC2}" srcOrd="0" destOrd="0" presId="urn:microsoft.com/office/officeart/2005/8/layout/vList2"/>
    <dgm:cxn modelId="{2B99A475-4E7F-4768-A8E7-9DB1950DDCEE}" srcId="{D7AF87E5-A4C3-4DA9-B9F7-F1BE1F621D54}" destId="{E1335492-25E2-4F7C-8CF3-EA43FF00CE49}" srcOrd="3" destOrd="0" parTransId="{057BBBE4-E012-46ED-9FAF-4A0C11DD23FC}" sibTransId="{97B38429-F480-4452-BCED-877D66CF733D}"/>
    <dgm:cxn modelId="{2376F77B-D015-41A3-86DE-C46AADD4D28B}" type="presOf" srcId="{773AA803-ED21-411A-A6EA-50B448DBACCC}" destId="{05C0810D-C6E9-4063-A18A-57CAC4503330}" srcOrd="0" destOrd="0" presId="urn:microsoft.com/office/officeart/2005/8/layout/vList2"/>
    <dgm:cxn modelId="{22580383-0E83-4A5B-92B7-48815D148430}" srcId="{D7AF87E5-A4C3-4DA9-B9F7-F1BE1F621D54}" destId="{12130674-52DC-4568-AD56-AB1A5C52903D}" srcOrd="1" destOrd="0" parTransId="{BA791470-4C0F-47F6-9BB5-AF6C282E1943}" sibTransId="{421B97F3-98C9-485B-AB8B-A1DDC2769CA2}"/>
    <dgm:cxn modelId="{288AC496-D542-4070-A4BA-D3B684851616}" srcId="{D7AF87E5-A4C3-4DA9-B9F7-F1BE1F621D54}" destId="{AFA1FFC0-D408-438F-BE3E-DC47FE03D21E}" srcOrd="10" destOrd="0" parTransId="{0D841CE9-53E9-4085-A432-3043B647A3EC}" sibTransId="{3BAA4B95-6596-4114-AD0A-C06F9BBCADD9}"/>
    <dgm:cxn modelId="{7657D5AA-82A3-4EE1-8241-44AB2D6F0C3C}" type="presOf" srcId="{CD96D95E-9669-48A4-B300-60EF0043F18E}" destId="{CAAFB0F2-5909-4E30-B6E7-EDAC8F236B58}" srcOrd="0" destOrd="0" presId="urn:microsoft.com/office/officeart/2005/8/layout/vList2"/>
    <dgm:cxn modelId="{B6C745B0-8949-45DA-B4C3-4F21C8A053B8}" srcId="{D7AF87E5-A4C3-4DA9-B9F7-F1BE1F621D54}" destId="{CD96D95E-9669-48A4-B300-60EF0043F18E}" srcOrd="6" destOrd="0" parTransId="{D07134CA-4D0D-4D34-94E6-C8879BD28779}" sibTransId="{E0D28ED8-D67A-4E23-9864-CB1E5F1AF5E7}"/>
    <dgm:cxn modelId="{3BB00FBD-2F95-4337-ADC3-7D2179433FD0}" type="presOf" srcId="{B5847612-6849-4C0B-9112-AEB29BA11E5E}" destId="{4FB00D64-3680-495C-9E93-E5789F368985}" srcOrd="0" destOrd="0" presId="urn:microsoft.com/office/officeart/2005/8/layout/vList2"/>
    <dgm:cxn modelId="{E556E7C2-4EF9-4D61-8306-6BEAE3F426FC}" srcId="{D7AF87E5-A4C3-4DA9-B9F7-F1BE1F621D54}" destId="{93A762DA-FED1-4A4B-B43D-96F32844D833}" srcOrd="7" destOrd="0" parTransId="{2455E3A2-E88E-47EE-BFE6-70A13A92FE7D}" sibTransId="{E61EE0CC-0BC4-4188-A3DC-98592F53AF26}"/>
    <dgm:cxn modelId="{3BEA55EA-02B9-4BA3-8CA3-770CC0D70F3C}" type="presOf" srcId="{9CD2057D-0E36-4495-B80C-35FF71D69C75}" destId="{7379360B-4E1A-46C2-AA38-B27A6C54FDE1}" srcOrd="0" destOrd="0" presId="urn:microsoft.com/office/officeart/2005/8/layout/vList2"/>
    <dgm:cxn modelId="{942855EC-0542-4686-8EBE-3DE3D1A07BFC}" srcId="{D7AF87E5-A4C3-4DA9-B9F7-F1BE1F621D54}" destId="{79F5B9E6-9774-4AB2-8F87-6075685DEC32}" srcOrd="4" destOrd="0" parTransId="{5B92B79C-CA39-4CD9-B5D2-43E607B86354}" sibTransId="{E6D869FA-008A-47CA-B47F-AA65028F258C}"/>
    <dgm:cxn modelId="{3EA0EFED-6E15-45E5-A989-72B85BFE706E}" srcId="{D7AF87E5-A4C3-4DA9-B9F7-F1BE1F621D54}" destId="{773AA803-ED21-411A-A6EA-50B448DBACCC}" srcOrd="12" destOrd="0" parTransId="{78611F7D-5690-428D-BF8F-A129A301F72B}" sibTransId="{E5C12BE4-C16A-4A92-84BB-9FC5A49C997C}"/>
    <dgm:cxn modelId="{F840ACF9-69F3-4297-8F13-7AB9753AE540}" type="presOf" srcId="{BC017059-F958-470C-A94D-185F8774A20F}" destId="{52F487C4-1D34-47BC-9F89-EF5424E99008}" srcOrd="0" destOrd="0" presId="urn:microsoft.com/office/officeart/2005/8/layout/vList2"/>
    <dgm:cxn modelId="{433188FA-565F-4549-9187-1A43CAD5361B}" type="presOf" srcId="{E1335492-25E2-4F7C-8CF3-EA43FF00CE49}" destId="{2EE1699F-82A1-449B-ACDB-BC1A86734DBF}" srcOrd="0" destOrd="0" presId="urn:microsoft.com/office/officeart/2005/8/layout/vList2"/>
    <dgm:cxn modelId="{99B59FFA-56D6-4517-847A-81E7C5AA0848}" srcId="{D7AF87E5-A4C3-4DA9-B9F7-F1BE1F621D54}" destId="{D1445FC7-01C9-4EF2-9C7B-18557EF1E370}" srcOrd="2" destOrd="0" parTransId="{5BEBF8CB-3BF0-4368-89A3-17AAC68BC5C9}" sibTransId="{7D544F72-6504-4B7F-8F27-A0322A07B276}"/>
    <dgm:cxn modelId="{FD11B180-12D4-4F8C-AE94-BC193ECC4753}" type="presParOf" srcId="{0C223726-C538-4959-B060-04B404C37F29}" destId="{7379360B-4E1A-46C2-AA38-B27A6C54FDE1}" srcOrd="0" destOrd="0" presId="urn:microsoft.com/office/officeart/2005/8/layout/vList2"/>
    <dgm:cxn modelId="{35235894-40DD-4C65-B69C-4302C49B5CD6}" type="presParOf" srcId="{0C223726-C538-4959-B060-04B404C37F29}" destId="{436AFD50-3441-4237-BEA5-63C5483DB3FC}" srcOrd="1" destOrd="0" presId="urn:microsoft.com/office/officeart/2005/8/layout/vList2"/>
    <dgm:cxn modelId="{65D2E7E3-262D-4DCC-A5C7-FFFFDB809B51}" type="presParOf" srcId="{0C223726-C538-4959-B060-04B404C37F29}" destId="{0EA8E271-56AD-4F2D-897B-98F1421ADBF0}" srcOrd="2" destOrd="0" presId="urn:microsoft.com/office/officeart/2005/8/layout/vList2"/>
    <dgm:cxn modelId="{81E7FC66-CEF4-495C-9434-8B2736AC6A4B}" type="presParOf" srcId="{0C223726-C538-4959-B060-04B404C37F29}" destId="{51224D73-0A24-4F24-A1DF-4EDE17FF1F95}" srcOrd="3" destOrd="0" presId="urn:microsoft.com/office/officeart/2005/8/layout/vList2"/>
    <dgm:cxn modelId="{35FADFA1-6128-4CA6-8D33-F4AEF8B588B0}" type="presParOf" srcId="{0C223726-C538-4959-B060-04B404C37F29}" destId="{6DFA3D13-B078-4CB6-A367-80D34280DDB6}" srcOrd="4" destOrd="0" presId="urn:microsoft.com/office/officeart/2005/8/layout/vList2"/>
    <dgm:cxn modelId="{6AEC43F6-A1FD-434E-9AC7-19F9BE2E6142}" type="presParOf" srcId="{0C223726-C538-4959-B060-04B404C37F29}" destId="{C3C95835-F09C-4B7B-8649-1883C70739A9}" srcOrd="5" destOrd="0" presId="urn:microsoft.com/office/officeart/2005/8/layout/vList2"/>
    <dgm:cxn modelId="{ADE6D7D7-3D75-424C-AC28-7865916B9C1E}" type="presParOf" srcId="{0C223726-C538-4959-B060-04B404C37F29}" destId="{2EE1699F-82A1-449B-ACDB-BC1A86734DBF}" srcOrd="6" destOrd="0" presId="urn:microsoft.com/office/officeart/2005/8/layout/vList2"/>
    <dgm:cxn modelId="{2BD37405-6EDB-449F-9A66-4B7A207EFB2F}" type="presParOf" srcId="{0C223726-C538-4959-B060-04B404C37F29}" destId="{C93B300B-A4F6-4C51-9082-FF060F0F6B06}" srcOrd="7" destOrd="0" presId="urn:microsoft.com/office/officeart/2005/8/layout/vList2"/>
    <dgm:cxn modelId="{F8C9DFB7-7433-4671-BFE1-250FF141DDAB}" type="presParOf" srcId="{0C223726-C538-4959-B060-04B404C37F29}" destId="{B0657C6C-6375-4D53-AC25-DE0ED9685765}" srcOrd="8" destOrd="0" presId="urn:microsoft.com/office/officeart/2005/8/layout/vList2"/>
    <dgm:cxn modelId="{CDC74075-01BE-45E5-A7F0-6AE034E62B67}" type="presParOf" srcId="{0C223726-C538-4959-B060-04B404C37F29}" destId="{D3A849D3-5157-4073-BE6B-4464148E223D}" srcOrd="9" destOrd="0" presId="urn:microsoft.com/office/officeart/2005/8/layout/vList2"/>
    <dgm:cxn modelId="{BFFD1343-BC83-4D9F-8B06-0099977DF177}" type="presParOf" srcId="{0C223726-C538-4959-B060-04B404C37F29}" destId="{52F487C4-1D34-47BC-9F89-EF5424E99008}" srcOrd="10" destOrd="0" presId="urn:microsoft.com/office/officeart/2005/8/layout/vList2"/>
    <dgm:cxn modelId="{ED877502-EB39-4266-AA06-0DB3B5415EDA}" type="presParOf" srcId="{0C223726-C538-4959-B060-04B404C37F29}" destId="{B24FAD46-D2F2-4EB0-A3E8-2DC667393968}" srcOrd="11" destOrd="0" presId="urn:microsoft.com/office/officeart/2005/8/layout/vList2"/>
    <dgm:cxn modelId="{26BB3AC4-A627-417C-A001-F3B093BFD377}" type="presParOf" srcId="{0C223726-C538-4959-B060-04B404C37F29}" destId="{CAAFB0F2-5909-4E30-B6E7-EDAC8F236B58}" srcOrd="12" destOrd="0" presId="urn:microsoft.com/office/officeart/2005/8/layout/vList2"/>
    <dgm:cxn modelId="{F51022A6-03B6-4E53-8F05-2C555494DE1A}" type="presParOf" srcId="{0C223726-C538-4959-B060-04B404C37F29}" destId="{C7BC50F5-FE67-4494-92A4-009E4A224C73}" srcOrd="13" destOrd="0" presId="urn:microsoft.com/office/officeart/2005/8/layout/vList2"/>
    <dgm:cxn modelId="{A218D9FF-2BF2-408A-BD23-FF44C6B74759}" type="presParOf" srcId="{0C223726-C538-4959-B060-04B404C37F29}" destId="{0CB34254-7B2D-4867-9A5B-FA3B15D9A9F7}" srcOrd="14" destOrd="0" presId="urn:microsoft.com/office/officeart/2005/8/layout/vList2"/>
    <dgm:cxn modelId="{0CD027FE-F5BC-40F8-86D3-B82D20E4621F}" type="presParOf" srcId="{0C223726-C538-4959-B060-04B404C37F29}" destId="{3F3FA613-BFEF-4B47-8901-1DEED12370C8}" srcOrd="15" destOrd="0" presId="urn:microsoft.com/office/officeart/2005/8/layout/vList2"/>
    <dgm:cxn modelId="{73E2FF5E-1087-4EA7-B3E6-C6904C1E110C}" type="presParOf" srcId="{0C223726-C538-4959-B060-04B404C37F29}" destId="{4FB00D64-3680-495C-9E93-E5789F368985}" srcOrd="16" destOrd="0" presId="urn:microsoft.com/office/officeart/2005/8/layout/vList2"/>
    <dgm:cxn modelId="{E72B5E26-ACA1-48BD-A46A-B9F885BBEC41}" type="presParOf" srcId="{0C223726-C538-4959-B060-04B404C37F29}" destId="{00C2F3A8-BCE8-4D78-8BE5-AFD0B199FD91}" srcOrd="17" destOrd="0" presId="urn:microsoft.com/office/officeart/2005/8/layout/vList2"/>
    <dgm:cxn modelId="{7BDDFD1F-A0D7-4BB7-8370-165CD7908D0B}" type="presParOf" srcId="{0C223726-C538-4959-B060-04B404C37F29}" destId="{09202547-0519-4A2A-AE0E-A80177AABAC2}" srcOrd="18" destOrd="0" presId="urn:microsoft.com/office/officeart/2005/8/layout/vList2"/>
    <dgm:cxn modelId="{4D2E851B-F071-4024-B9F5-0F3A16DD064F}" type="presParOf" srcId="{0C223726-C538-4959-B060-04B404C37F29}" destId="{3402E228-32FA-4E0A-AFAF-C5C0FE5AAD42}" srcOrd="19" destOrd="0" presId="urn:microsoft.com/office/officeart/2005/8/layout/vList2"/>
    <dgm:cxn modelId="{C94E9309-A17E-4577-B963-F37E64E60DF6}" type="presParOf" srcId="{0C223726-C538-4959-B060-04B404C37F29}" destId="{C1A2BA72-5394-459F-9B99-3CF1A6981A1D}" srcOrd="20" destOrd="0" presId="urn:microsoft.com/office/officeart/2005/8/layout/vList2"/>
    <dgm:cxn modelId="{46B5F136-D803-4D69-A08A-CBD15920BCB8}" type="presParOf" srcId="{0C223726-C538-4959-B060-04B404C37F29}" destId="{FD6B7E2D-20F9-4F04-9247-8CE16956BFD1}" srcOrd="21" destOrd="0" presId="urn:microsoft.com/office/officeart/2005/8/layout/vList2"/>
    <dgm:cxn modelId="{04DC9B9C-8F11-4905-A8D9-04941BAC2D2E}" type="presParOf" srcId="{0C223726-C538-4959-B060-04B404C37F29}" destId="{76ADF1CB-2551-4D75-91CA-870DD449C29D}" srcOrd="22" destOrd="0" presId="urn:microsoft.com/office/officeart/2005/8/layout/vList2"/>
    <dgm:cxn modelId="{C801AFC0-A781-460E-8F58-8C6D1A72666D}" type="presParOf" srcId="{0C223726-C538-4959-B060-04B404C37F29}" destId="{FF926126-7865-4EBF-A451-FC42FEACDE37}" srcOrd="23" destOrd="0" presId="urn:microsoft.com/office/officeart/2005/8/layout/vList2"/>
    <dgm:cxn modelId="{2EC3904A-69D3-4024-B347-F91968749B83}" type="presParOf" srcId="{0C223726-C538-4959-B060-04B404C37F29}" destId="{05C0810D-C6E9-4063-A18A-57CAC4503330}"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0F65A3-DD98-411B-BA25-A8EE819B767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2FEB00F-23D2-49D7-AD69-87A57C030F3C}">
      <dgm:prSet custT="1"/>
      <dgm:spPr/>
      <dgm:t>
        <a:bodyPr/>
        <a:lstStyle/>
        <a:p>
          <a:r>
            <a:rPr lang="es-ES_tradnl" sz="1500" dirty="0"/>
            <a:t>- </a:t>
          </a:r>
          <a:r>
            <a:rPr lang="es-ES_tradnl" sz="2000" dirty="0"/>
            <a:t>Formación en perspectiva de género</a:t>
          </a:r>
          <a:endParaRPr lang="en-US" sz="2000" dirty="0"/>
        </a:p>
      </dgm:t>
    </dgm:pt>
    <dgm:pt modelId="{20DAD0E6-4637-4196-BD7D-64BBD1948011}" type="parTrans" cxnId="{5518E96C-33B6-4CE8-8078-C69185F18EAD}">
      <dgm:prSet/>
      <dgm:spPr/>
      <dgm:t>
        <a:bodyPr/>
        <a:lstStyle/>
        <a:p>
          <a:endParaRPr lang="en-US"/>
        </a:p>
      </dgm:t>
    </dgm:pt>
    <dgm:pt modelId="{F845C67B-47EC-413F-90C2-DD7B7A64D850}" type="sibTrans" cxnId="{5518E96C-33B6-4CE8-8078-C69185F18EAD}">
      <dgm:prSet/>
      <dgm:spPr/>
      <dgm:t>
        <a:bodyPr/>
        <a:lstStyle/>
        <a:p>
          <a:endParaRPr lang="en-US"/>
        </a:p>
      </dgm:t>
    </dgm:pt>
    <dgm:pt modelId="{EF632ED8-65B5-496C-A46F-8A13A74A0CA7}">
      <dgm:prSet custT="1"/>
      <dgm:spPr/>
      <dgm:t>
        <a:bodyPr/>
        <a:lstStyle/>
        <a:p>
          <a:r>
            <a:rPr lang="es-ES_tradnl" sz="1500" dirty="0"/>
            <a:t>-</a:t>
          </a:r>
          <a:r>
            <a:rPr lang="es-ES_tradnl" sz="2000" dirty="0"/>
            <a:t> Respecto al expediente judicial (flexibilidad en las hipótesis de partida)</a:t>
          </a:r>
          <a:endParaRPr lang="en-US" sz="2000" dirty="0"/>
        </a:p>
      </dgm:t>
    </dgm:pt>
    <dgm:pt modelId="{F28615EF-A5A8-497B-A0A0-F359748283A2}" type="parTrans" cxnId="{07052415-4B3E-41E7-80AD-CE71F9FAB8F4}">
      <dgm:prSet/>
      <dgm:spPr/>
      <dgm:t>
        <a:bodyPr/>
        <a:lstStyle/>
        <a:p>
          <a:endParaRPr lang="en-US"/>
        </a:p>
      </dgm:t>
    </dgm:pt>
    <dgm:pt modelId="{FD666DFC-007A-4326-96EC-6387FD44DB0E}" type="sibTrans" cxnId="{07052415-4B3E-41E7-80AD-CE71F9FAB8F4}">
      <dgm:prSet/>
      <dgm:spPr/>
      <dgm:t>
        <a:bodyPr/>
        <a:lstStyle/>
        <a:p>
          <a:endParaRPr lang="en-US"/>
        </a:p>
      </dgm:t>
    </dgm:pt>
    <dgm:pt modelId="{601A19B3-CFE7-4B4A-9508-9797C4A8D92A}">
      <dgm:prSet custT="1"/>
      <dgm:spPr/>
      <dgm:t>
        <a:bodyPr/>
        <a:lstStyle/>
        <a:p>
          <a:r>
            <a:rPr lang="es-ES_tradnl" sz="700" dirty="0"/>
            <a:t>- </a:t>
          </a:r>
          <a:r>
            <a:rPr lang="es-ES_tradnl" sz="2000" dirty="0"/>
            <a:t>Respecto a juicios de valor (no realizar juicios de valor, evitar gestos y muestras de malestar).</a:t>
          </a:r>
          <a:endParaRPr lang="en-US" sz="2000" dirty="0"/>
        </a:p>
      </dgm:t>
    </dgm:pt>
    <dgm:pt modelId="{BE382E0B-FBAF-459F-ACA8-708403BADFC1}" type="parTrans" cxnId="{C787C585-EEB4-40CD-817A-1C7416FCFB71}">
      <dgm:prSet/>
      <dgm:spPr/>
      <dgm:t>
        <a:bodyPr/>
        <a:lstStyle/>
        <a:p>
          <a:endParaRPr lang="en-US"/>
        </a:p>
      </dgm:t>
    </dgm:pt>
    <dgm:pt modelId="{BF779E3B-2F59-4320-8072-CE317977778A}" type="sibTrans" cxnId="{C787C585-EEB4-40CD-817A-1C7416FCFB71}">
      <dgm:prSet/>
      <dgm:spPr/>
      <dgm:t>
        <a:bodyPr/>
        <a:lstStyle/>
        <a:p>
          <a:endParaRPr lang="en-US"/>
        </a:p>
      </dgm:t>
    </dgm:pt>
    <dgm:pt modelId="{471E672D-DC0E-43BD-87DC-754E2201AE20}">
      <dgm:prSet custT="1"/>
      <dgm:spPr/>
      <dgm:t>
        <a:bodyPr/>
        <a:lstStyle/>
        <a:p>
          <a:r>
            <a:rPr lang="es-ES_tradnl" sz="700" dirty="0"/>
            <a:t>- </a:t>
          </a:r>
          <a:r>
            <a:rPr lang="es-ES_tradnl" sz="2000" dirty="0"/>
            <a:t>Respecto a objeto de la pericial (obtener toda la información necesaria para poder contestar, vaciado de expediente, entrevista, informes de otros profesionales, </a:t>
          </a:r>
          <a:r>
            <a:rPr lang="es-ES_tradnl" sz="2000" dirty="0" err="1"/>
            <a:t>etc</a:t>
          </a:r>
          <a:r>
            <a:rPr lang="es-ES_tradnl" sz="2000" dirty="0"/>
            <a:t>)</a:t>
          </a:r>
          <a:endParaRPr lang="en-US" sz="2000" dirty="0"/>
        </a:p>
      </dgm:t>
    </dgm:pt>
    <dgm:pt modelId="{E7D48B4D-20D7-4553-9C6B-088B864EBED1}" type="parTrans" cxnId="{EDC2FFA8-6DC0-4DB1-BE9C-651F5F31E353}">
      <dgm:prSet/>
      <dgm:spPr/>
      <dgm:t>
        <a:bodyPr/>
        <a:lstStyle/>
        <a:p>
          <a:endParaRPr lang="en-US"/>
        </a:p>
      </dgm:t>
    </dgm:pt>
    <dgm:pt modelId="{07BBAF0C-57D4-4BC3-8001-31D21A71DD98}" type="sibTrans" cxnId="{EDC2FFA8-6DC0-4DB1-BE9C-651F5F31E353}">
      <dgm:prSet/>
      <dgm:spPr/>
      <dgm:t>
        <a:bodyPr/>
        <a:lstStyle/>
        <a:p>
          <a:endParaRPr lang="en-US"/>
        </a:p>
      </dgm:t>
    </dgm:pt>
    <dgm:pt modelId="{805315A2-9A05-46DA-BE32-650CAB516A9C}">
      <dgm:prSet custT="1"/>
      <dgm:spPr/>
      <dgm:t>
        <a:bodyPr/>
        <a:lstStyle/>
        <a:p>
          <a:r>
            <a:rPr lang="es-ES_tradnl" sz="1700" dirty="0"/>
            <a:t>- </a:t>
          </a:r>
          <a:r>
            <a:rPr lang="es-ES_tradnl" sz="2000" dirty="0"/>
            <a:t>Respecto a posibles intervenciones durante el peritaje (en ocasiones necesidad de intervención de contención).</a:t>
          </a:r>
          <a:endParaRPr lang="en-US" sz="2000" dirty="0"/>
        </a:p>
      </dgm:t>
    </dgm:pt>
    <dgm:pt modelId="{CB412134-A68A-4A45-9F77-E20A34F26A59}" type="parTrans" cxnId="{410AEE9E-9366-44D2-A593-DA9AEC4686B6}">
      <dgm:prSet/>
      <dgm:spPr/>
      <dgm:t>
        <a:bodyPr/>
        <a:lstStyle/>
        <a:p>
          <a:endParaRPr lang="en-US"/>
        </a:p>
      </dgm:t>
    </dgm:pt>
    <dgm:pt modelId="{2E474561-9C02-493F-80D0-E511C1768BB7}" type="sibTrans" cxnId="{410AEE9E-9366-44D2-A593-DA9AEC4686B6}">
      <dgm:prSet/>
      <dgm:spPr/>
      <dgm:t>
        <a:bodyPr/>
        <a:lstStyle/>
        <a:p>
          <a:endParaRPr lang="en-US"/>
        </a:p>
      </dgm:t>
    </dgm:pt>
    <dgm:pt modelId="{59FE412E-EC68-4985-8D59-9B2276D03477}">
      <dgm:prSet custT="1"/>
      <dgm:spPr/>
      <dgm:t>
        <a:bodyPr/>
        <a:lstStyle/>
        <a:p>
          <a:r>
            <a:rPr lang="es-ES_tradnl" sz="500" dirty="0"/>
            <a:t>- </a:t>
          </a:r>
          <a:r>
            <a:rPr lang="es-ES_tradnl" sz="2000" dirty="0"/>
            <a:t>Respecto a revictimización INTENTAR EVITAR (por todos los medios la revictimización y especialmente con menores). </a:t>
          </a:r>
          <a:endParaRPr lang="en-US" sz="2000" dirty="0"/>
        </a:p>
      </dgm:t>
    </dgm:pt>
    <dgm:pt modelId="{F34290B7-9D0F-4736-BF58-44FAC0741A57}" type="parTrans" cxnId="{E179868E-8D3D-44AA-A40C-4A4E017D9AA3}">
      <dgm:prSet/>
      <dgm:spPr/>
      <dgm:t>
        <a:bodyPr/>
        <a:lstStyle/>
        <a:p>
          <a:endParaRPr lang="en-US"/>
        </a:p>
      </dgm:t>
    </dgm:pt>
    <dgm:pt modelId="{5CD5BC64-041F-4D12-9263-A0C5071483BE}" type="sibTrans" cxnId="{E179868E-8D3D-44AA-A40C-4A4E017D9AA3}">
      <dgm:prSet/>
      <dgm:spPr/>
      <dgm:t>
        <a:bodyPr/>
        <a:lstStyle/>
        <a:p>
          <a:endParaRPr lang="en-US"/>
        </a:p>
      </dgm:t>
    </dgm:pt>
    <dgm:pt modelId="{6F2C3FB8-6A09-4FCA-A3F7-67B44B953096}">
      <dgm:prSet custT="1"/>
      <dgm:spPr/>
      <dgm:t>
        <a:bodyPr/>
        <a:lstStyle/>
        <a:p>
          <a:r>
            <a:rPr lang="es-ES_tradnl" sz="500" dirty="0"/>
            <a:t>- </a:t>
          </a:r>
          <a:r>
            <a:rPr lang="es-ES_tradnl" sz="2000" dirty="0"/>
            <a:t>Respecto a la rigidez y estructuración (evitar entrevistas estructuradas)</a:t>
          </a:r>
          <a:endParaRPr lang="en-US" sz="2000" dirty="0"/>
        </a:p>
      </dgm:t>
    </dgm:pt>
    <dgm:pt modelId="{5467BB5A-6DA3-4C25-A04F-1C613678BC8D}" type="parTrans" cxnId="{5AD9ADE1-338C-4D9A-BE00-BDB8E910EE0C}">
      <dgm:prSet/>
      <dgm:spPr/>
      <dgm:t>
        <a:bodyPr/>
        <a:lstStyle/>
        <a:p>
          <a:endParaRPr lang="en-US"/>
        </a:p>
      </dgm:t>
    </dgm:pt>
    <dgm:pt modelId="{581B1D7A-79B2-4D04-914A-71458D0FBB1A}" type="sibTrans" cxnId="{5AD9ADE1-338C-4D9A-BE00-BDB8E910EE0C}">
      <dgm:prSet/>
      <dgm:spPr/>
      <dgm:t>
        <a:bodyPr/>
        <a:lstStyle/>
        <a:p>
          <a:endParaRPr lang="en-US"/>
        </a:p>
      </dgm:t>
    </dgm:pt>
    <dgm:pt modelId="{5779FA71-7AD0-4740-B3A6-17F33804326E}">
      <dgm:prSet custT="1"/>
      <dgm:spPr/>
      <dgm:t>
        <a:bodyPr/>
        <a:lstStyle/>
        <a:p>
          <a:r>
            <a:rPr lang="es-ES_tradnl" sz="500" dirty="0"/>
            <a:t>- </a:t>
          </a:r>
          <a:r>
            <a:rPr lang="es-ES_tradnl" sz="2000" dirty="0"/>
            <a:t>Contrastación /Confrontación (únicamente al final de la entrevista, explorar todas las inconsistencias).</a:t>
          </a:r>
          <a:endParaRPr lang="en-US" sz="2000" dirty="0"/>
        </a:p>
      </dgm:t>
    </dgm:pt>
    <dgm:pt modelId="{78F20F44-21B0-4DE8-8ACE-ACB409BFEC6A}" type="parTrans" cxnId="{9527740C-D17F-4639-AA17-800F1E7487B9}">
      <dgm:prSet/>
      <dgm:spPr/>
      <dgm:t>
        <a:bodyPr/>
        <a:lstStyle/>
        <a:p>
          <a:endParaRPr lang="en-US"/>
        </a:p>
      </dgm:t>
    </dgm:pt>
    <dgm:pt modelId="{19859940-938C-45CD-AFC4-E52D7E2F6452}" type="sibTrans" cxnId="{9527740C-D17F-4639-AA17-800F1E7487B9}">
      <dgm:prSet/>
      <dgm:spPr/>
      <dgm:t>
        <a:bodyPr/>
        <a:lstStyle/>
        <a:p>
          <a:endParaRPr lang="en-US"/>
        </a:p>
      </dgm:t>
    </dgm:pt>
    <dgm:pt modelId="{1DCBD604-4613-4E46-A76C-CF7D8C5A1B9C}" type="pres">
      <dgm:prSet presAssocID="{AA0F65A3-DD98-411B-BA25-A8EE819B767E}" presName="linear" presStyleCnt="0">
        <dgm:presLayoutVars>
          <dgm:animLvl val="lvl"/>
          <dgm:resizeHandles val="exact"/>
        </dgm:presLayoutVars>
      </dgm:prSet>
      <dgm:spPr/>
    </dgm:pt>
    <dgm:pt modelId="{CF636A3B-099D-4F0A-A973-1703CDAC8805}" type="pres">
      <dgm:prSet presAssocID="{32FEB00F-23D2-49D7-AD69-87A57C030F3C}" presName="parentText" presStyleLbl="node1" presStyleIdx="0" presStyleCnt="8">
        <dgm:presLayoutVars>
          <dgm:chMax val="0"/>
          <dgm:bulletEnabled val="1"/>
        </dgm:presLayoutVars>
      </dgm:prSet>
      <dgm:spPr/>
    </dgm:pt>
    <dgm:pt modelId="{48F6DAB6-CA7E-492F-BF13-BDF6D67BF1F6}" type="pres">
      <dgm:prSet presAssocID="{F845C67B-47EC-413F-90C2-DD7B7A64D850}" presName="spacer" presStyleCnt="0"/>
      <dgm:spPr/>
    </dgm:pt>
    <dgm:pt modelId="{6E0E7DA7-5A23-49CB-A947-C6622A26EBEB}" type="pres">
      <dgm:prSet presAssocID="{EF632ED8-65B5-496C-A46F-8A13A74A0CA7}" presName="parentText" presStyleLbl="node1" presStyleIdx="1" presStyleCnt="8">
        <dgm:presLayoutVars>
          <dgm:chMax val="0"/>
          <dgm:bulletEnabled val="1"/>
        </dgm:presLayoutVars>
      </dgm:prSet>
      <dgm:spPr/>
    </dgm:pt>
    <dgm:pt modelId="{D91A79BB-FB55-4E71-8A03-64852721CBB6}" type="pres">
      <dgm:prSet presAssocID="{FD666DFC-007A-4326-96EC-6387FD44DB0E}" presName="spacer" presStyleCnt="0"/>
      <dgm:spPr/>
    </dgm:pt>
    <dgm:pt modelId="{60794392-BD09-4CD2-8AE3-725A67F860D0}" type="pres">
      <dgm:prSet presAssocID="{601A19B3-CFE7-4B4A-9508-9797C4A8D92A}" presName="parentText" presStyleLbl="node1" presStyleIdx="2" presStyleCnt="8">
        <dgm:presLayoutVars>
          <dgm:chMax val="0"/>
          <dgm:bulletEnabled val="1"/>
        </dgm:presLayoutVars>
      </dgm:prSet>
      <dgm:spPr/>
    </dgm:pt>
    <dgm:pt modelId="{D37CB76B-0238-4CA2-B865-062BC51D4D4E}" type="pres">
      <dgm:prSet presAssocID="{BF779E3B-2F59-4320-8072-CE317977778A}" presName="spacer" presStyleCnt="0"/>
      <dgm:spPr/>
    </dgm:pt>
    <dgm:pt modelId="{EC64DF0E-52C9-4C6E-993F-9B2C4E90C1B7}" type="pres">
      <dgm:prSet presAssocID="{471E672D-DC0E-43BD-87DC-754E2201AE20}" presName="parentText" presStyleLbl="node1" presStyleIdx="3" presStyleCnt="8">
        <dgm:presLayoutVars>
          <dgm:chMax val="0"/>
          <dgm:bulletEnabled val="1"/>
        </dgm:presLayoutVars>
      </dgm:prSet>
      <dgm:spPr/>
    </dgm:pt>
    <dgm:pt modelId="{9BCE4078-98E5-4764-A1C0-F2520F7A7624}" type="pres">
      <dgm:prSet presAssocID="{07BBAF0C-57D4-4BC3-8001-31D21A71DD98}" presName="spacer" presStyleCnt="0"/>
      <dgm:spPr/>
    </dgm:pt>
    <dgm:pt modelId="{C787D831-B565-4040-96F6-E9BC9EA76977}" type="pres">
      <dgm:prSet presAssocID="{805315A2-9A05-46DA-BE32-650CAB516A9C}" presName="parentText" presStyleLbl="node1" presStyleIdx="4" presStyleCnt="8">
        <dgm:presLayoutVars>
          <dgm:chMax val="0"/>
          <dgm:bulletEnabled val="1"/>
        </dgm:presLayoutVars>
      </dgm:prSet>
      <dgm:spPr/>
    </dgm:pt>
    <dgm:pt modelId="{8299B65D-FE90-4C8D-A695-1560CF1062EA}" type="pres">
      <dgm:prSet presAssocID="{2E474561-9C02-493F-80D0-E511C1768BB7}" presName="spacer" presStyleCnt="0"/>
      <dgm:spPr/>
    </dgm:pt>
    <dgm:pt modelId="{7C14B205-C7AC-44CF-94D2-5452074D501C}" type="pres">
      <dgm:prSet presAssocID="{59FE412E-EC68-4985-8D59-9B2276D03477}" presName="parentText" presStyleLbl="node1" presStyleIdx="5" presStyleCnt="8">
        <dgm:presLayoutVars>
          <dgm:chMax val="0"/>
          <dgm:bulletEnabled val="1"/>
        </dgm:presLayoutVars>
      </dgm:prSet>
      <dgm:spPr/>
    </dgm:pt>
    <dgm:pt modelId="{87DFF38B-5C6E-4F71-B1D7-49F1E78D9852}" type="pres">
      <dgm:prSet presAssocID="{5CD5BC64-041F-4D12-9263-A0C5071483BE}" presName="spacer" presStyleCnt="0"/>
      <dgm:spPr/>
    </dgm:pt>
    <dgm:pt modelId="{49DC71F7-1DF9-48C0-A5B2-47097D7568CA}" type="pres">
      <dgm:prSet presAssocID="{6F2C3FB8-6A09-4FCA-A3F7-67B44B953096}" presName="parentText" presStyleLbl="node1" presStyleIdx="6" presStyleCnt="8" custLinFactNeighborX="-106">
        <dgm:presLayoutVars>
          <dgm:chMax val="0"/>
          <dgm:bulletEnabled val="1"/>
        </dgm:presLayoutVars>
      </dgm:prSet>
      <dgm:spPr/>
    </dgm:pt>
    <dgm:pt modelId="{93BBA665-29E1-49AA-B6B5-F8FC1AF611C0}" type="pres">
      <dgm:prSet presAssocID="{581B1D7A-79B2-4D04-914A-71458D0FBB1A}" presName="spacer" presStyleCnt="0"/>
      <dgm:spPr/>
    </dgm:pt>
    <dgm:pt modelId="{31DF795A-35A7-461B-82EF-A77F964FBBBC}" type="pres">
      <dgm:prSet presAssocID="{5779FA71-7AD0-4740-B3A6-17F33804326E}" presName="parentText" presStyleLbl="node1" presStyleIdx="7" presStyleCnt="8">
        <dgm:presLayoutVars>
          <dgm:chMax val="0"/>
          <dgm:bulletEnabled val="1"/>
        </dgm:presLayoutVars>
      </dgm:prSet>
      <dgm:spPr/>
    </dgm:pt>
  </dgm:ptLst>
  <dgm:cxnLst>
    <dgm:cxn modelId="{9527740C-D17F-4639-AA17-800F1E7487B9}" srcId="{AA0F65A3-DD98-411B-BA25-A8EE819B767E}" destId="{5779FA71-7AD0-4740-B3A6-17F33804326E}" srcOrd="7" destOrd="0" parTransId="{78F20F44-21B0-4DE8-8ACE-ACB409BFEC6A}" sibTransId="{19859940-938C-45CD-AFC4-E52D7E2F6452}"/>
    <dgm:cxn modelId="{07052415-4B3E-41E7-80AD-CE71F9FAB8F4}" srcId="{AA0F65A3-DD98-411B-BA25-A8EE819B767E}" destId="{EF632ED8-65B5-496C-A46F-8A13A74A0CA7}" srcOrd="1" destOrd="0" parTransId="{F28615EF-A5A8-497B-A0A0-F359748283A2}" sibTransId="{FD666DFC-007A-4326-96EC-6387FD44DB0E}"/>
    <dgm:cxn modelId="{4D49BE2F-F2EE-4DA5-9381-33ACF84CBEF1}" type="presOf" srcId="{5779FA71-7AD0-4740-B3A6-17F33804326E}" destId="{31DF795A-35A7-461B-82EF-A77F964FBBBC}" srcOrd="0" destOrd="0" presId="urn:microsoft.com/office/officeart/2005/8/layout/vList2"/>
    <dgm:cxn modelId="{99C10B3F-EF15-4EE4-A363-723537C67650}" type="presOf" srcId="{601A19B3-CFE7-4B4A-9508-9797C4A8D92A}" destId="{60794392-BD09-4CD2-8AE3-725A67F860D0}" srcOrd="0" destOrd="0" presId="urn:microsoft.com/office/officeart/2005/8/layout/vList2"/>
    <dgm:cxn modelId="{5518E96C-33B6-4CE8-8078-C69185F18EAD}" srcId="{AA0F65A3-DD98-411B-BA25-A8EE819B767E}" destId="{32FEB00F-23D2-49D7-AD69-87A57C030F3C}" srcOrd="0" destOrd="0" parTransId="{20DAD0E6-4637-4196-BD7D-64BBD1948011}" sibTransId="{F845C67B-47EC-413F-90C2-DD7B7A64D850}"/>
    <dgm:cxn modelId="{D02AF154-FE28-4B63-BFAA-21A11FB17001}" type="presOf" srcId="{AA0F65A3-DD98-411B-BA25-A8EE819B767E}" destId="{1DCBD604-4613-4E46-A76C-CF7D8C5A1B9C}" srcOrd="0" destOrd="0" presId="urn:microsoft.com/office/officeart/2005/8/layout/vList2"/>
    <dgm:cxn modelId="{30428359-E912-4A90-8709-E6D262BFF9B6}" type="presOf" srcId="{471E672D-DC0E-43BD-87DC-754E2201AE20}" destId="{EC64DF0E-52C9-4C6E-993F-9B2C4E90C1B7}" srcOrd="0" destOrd="0" presId="urn:microsoft.com/office/officeart/2005/8/layout/vList2"/>
    <dgm:cxn modelId="{C787C585-EEB4-40CD-817A-1C7416FCFB71}" srcId="{AA0F65A3-DD98-411B-BA25-A8EE819B767E}" destId="{601A19B3-CFE7-4B4A-9508-9797C4A8D92A}" srcOrd="2" destOrd="0" parTransId="{BE382E0B-FBAF-459F-ACA8-708403BADFC1}" sibTransId="{BF779E3B-2F59-4320-8072-CE317977778A}"/>
    <dgm:cxn modelId="{E179868E-8D3D-44AA-A40C-4A4E017D9AA3}" srcId="{AA0F65A3-DD98-411B-BA25-A8EE819B767E}" destId="{59FE412E-EC68-4985-8D59-9B2276D03477}" srcOrd="5" destOrd="0" parTransId="{F34290B7-9D0F-4736-BF58-44FAC0741A57}" sibTransId="{5CD5BC64-041F-4D12-9263-A0C5071483BE}"/>
    <dgm:cxn modelId="{410AEE9E-9366-44D2-A593-DA9AEC4686B6}" srcId="{AA0F65A3-DD98-411B-BA25-A8EE819B767E}" destId="{805315A2-9A05-46DA-BE32-650CAB516A9C}" srcOrd="4" destOrd="0" parTransId="{CB412134-A68A-4A45-9F77-E20A34F26A59}" sibTransId="{2E474561-9C02-493F-80D0-E511C1768BB7}"/>
    <dgm:cxn modelId="{37DA5BA7-B342-49D4-829F-E2671F1AD2BE}" type="presOf" srcId="{EF632ED8-65B5-496C-A46F-8A13A74A0CA7}" destId="{6E0E7DA7-5A23-49CB-A947-C6622A26EBEB}" srcOrd="0" destOrd="0" presId="urn:microsoft.com/office/officeart/2005/8/layout/vList2"/>
    <dgm:cxn modelId="{EDC2FFA8-6DC0-4DB1-BE9C-651F5F31E353}" srcId="{AA0F65A3-DD98-411B-BA25-A8EE819B767E}" destId="{471E672D-DC0E-43BD-87DC-754E2201AE20}" srcOrd="3" destOrd="0" parTransId="{E7D48B4D-20D7-4553-9C6B-088B864EBED1}" sibTransId="{07BBAF0C-57D4-4BC3-8001-31D21A71DD98}"/>
    <dgm:cxn modelId="{C36C47BB-5310-4983-A2A4-5F974A883B5F}" type="presOf" srcId="{32FEB00F-23D2-49D7-AD69-87A57C030F3C}" destId="{CF636A3B-099D-4F0A-A973-1703CDAC8805}" srcOrd="0" destOrd="0" presId="urn:microsoft.com/office/officeart/2005/8/layout/vList2"/>
    <dgm:cxn modelId="{42FCC2CA-E38E-4494-A7B4-F09EC4D3B0F8}" type="presOf" srcId="{805315A2-9A05-46DA-BE32-650CAB516A9C}" destId="{C787D831-B565-4040-96F6-E9BC9EA76977}" srcOrd="0" destOrd="0" presId="urn:microsoft.com/office/officeart/2005/8/layout/vList2"/>
    <dgm:cxn modelId="{5AD9ADE1-338C-4D9A-BE00-BDB8E910EE0C}" srcId="{AA0F65A3-DD98-411B-BA25-A8EE819B767E}" destId="{6F2C3FB8-6A09-4FCA-A3F7-67B44B953096}" srcOrd="6" destOrd="0" parTransId="{5467BB5A-6DA3-4C25-A04F-1C613678BC8D}" sibTransId="{581B1D7A-79B2-4D04-914A-71458D0FBB1A}"/>
    <dgm:cxn modelId="{1ABABAE7-5DB4-4249-80CD-79039529A8BA}" type="presOf" srcId="{59FE412E-EC68-4985-8D59-9B2276D03477}" destId="{7C14B205-C7AC-44CF-94D2-5452074D501C}" srcOrd="0" destOrd="0" presId="urn:microsoft.com/office/officeart/2005/8/layout/vList2"/>
    <dgm:cxn modelId="{884D37F8-B4B0-4ED0-94E7-FCD47DC125F6}" type="presOf" srcId="{6F2C3FB8-6A09-4FCA-A3F7-67B44B953096}" destId="{49DC71F7-1DF9-48C0-A5B2-47097D7568CA}" srcOrd="0" destOrd="0" presId="urn:microsoft.com/office/officeart/2005/8/layout/vList2"/>
    <dgm:cxn modelId="{549DC01B-693A-4281-BB64-663FD30D334F}" type="presParOf" srcId="{1DCBD604-4613-4E46-A76C-CF7D8C5A1B9C}" destId="{CF636A3B-099D-4F0A-A973-1703CDAC8805}" srcOrd="0" destOrd="0" presId="urn:microsoft.com/office/officeart/2005/8/layout/vList2"/>
    <dgm:cxn modelId="{A47CADDB-DAA9-490B-848A-407E02D78CEF}" type="presParOf" srcId="{1DCBD604-4613-4E46-A76C-CF7D8C5A1B9C}" destId="{48F6DAB6-CA7E-492F-BF13-BDF6D67BF1F6}" srcOrd="1" destOrd="0" presId="urn:microsoft.com/office/officeart/2005/8/layout/vList2"/>
    <dgm:cxn modelId="{07B90C8B-0083-4C03-A956-E458DA144477}" type="presParOf" srcId="{1DCBD604-4613-4E46-A76C-CF7D8C5A1B9C}" destId="{6E0E7DA7-5A23-49CB-A947-C6622A26EBEB}" srcOrd="2" destOrd="0" presId="urn:microsoft.com/office/officeart/2005/8/layout/vList2"/>
    <dgm:cxn modelId="{4EFC950C-A641-4449-ADBE-37908AD69FA4}" type="presParOf" srcId="{1DCBD604-4613-4E46-A76C-CF7D8C5A1B9C}" destId="{D91A79BB-FB55-4E71-8A03-64852721CBB6}" srcOrd="3" destOrd="0" presId="urn:microsoft.com/office/officeart/2005/8/layout/vList2"/>
    <dgm:cxn modelId="{E59D9C0A-D054-4D3C-84A0-F4401AA0221C}" type="presParOf" srcId="{1DCBD604-4613-4E46-A76C-CF7D8C5A1B9C}" destId="{60794392-BD09-4CD2-8AE3-725A67F860D0}" srcOrd="4" destOrd="0" presId="urn:microsoft.com/office/officeart/2005/8/layout/vList2"/>
    <dgm:cxn modelId="{10734964-FB41-41C3-89F8-9F3B860DF806}" type="presParOf" srcId="{1DCBD604-4613-4E46-A76C-CF7D8C5A1B9C}" destId="{D37CB76B-0238-4CA2-B865-062BC51D4D4E}" srcOrd="5" destOrd="0" presId="urn:microsoft.com/office/officeart/2005/8/layout/vList2"/>
    <dgm:cxn modelId="{8017DF51-74CB-49DB-AAB1-7D6780EB98D8}" type="presParOf" srcId="{1DCBD604-4613-4E46-A76C-CF7D8C5A1B9C}" destId="{EC64DF0E-52C9-4C6E-993F-9B2C4E90C1B7}" srcOrd="6" destOrd="0" presId="urn:microsoft.com/office/officeart/2005/8/layout/vList2"/>
    <dgm:cxn modelId="{920C516B-6B35-44C7-A420-FCF20CC7A381}" type="presParOf" srcId="{1DCBD604-4613-4E46-A76C-CF7D8C5A1B9C}" destId="{9BCE4078-98E5-4764-A1C0-F2520F7A7624}" srcOrd="7" destOrd="0" presId="urn:microsoft.com/office/officeart/2005/8/layout/vList2"/>
    <dgm:cxn modelId="{B7483DC4-1CA1-4AE0-AF8F-DA516FE72A15}" type="presParOf" srcId="{1DCBD604-4613-4E46-A76C-CF7D8C5A1B9C}" destId="{C787D831-B565-4040-96F6-E9BC9EA76977}" srcOrd="8" destOrd="0" presId="urn:microsoft.com/office/officeart/2005/8/layout/vList2"/>
    <dgm:cxn modelId="{38EC2F8B-6C81-469E-9422-AA2ABF03B1CC}" type="presParOf" srcId="{1DCBD604-4613-4E46-A76C-CF7D8C5A1B9C}" destId="{8299B65D-FE90-4C8D-A695-1560CF1062EA}" srcOrd="9" destOrd="0" presId="urn:microsoft.com/office/officeart/2005/8/layout/vList2"/>
    <dgm:cxn modelId="{AF2E8B6D-5C41-4C8F-BB18-C27B59992141}" type="presParOf" srcId="{1DCBD604-4613-4E46-A76C-CF7D8C5A1B9C}" destId="{7C14B205-C7AC-44CF-94D2-5452074D501C}" srcOrd="10" destOrd="0" presId="urn:microsoft.com/office/officeart/2005/8/layout/vList2"/>
    <dgm:cxn modelId="{BB36E5C2-50F3-4ADF-AC16-313B6A93A518}" type="presParOf" srcId="{1DCBD604-4613-4E46-A76C-CF7D8C5A1B9C}" destId="{87DFF38B-5C6E-4F71-B1D7-49F1E78D9852}" srcOrd="11" destOrd="0" presId="urn:microsoft.com/office/officeart/2005/8/layout/vList2"/>
    <dgm:cxn modelId="{00C71FB1-5D9D-41AB-98FC-69F0D7EC8703}" type="presParOf" srcId="{1DCBD604-4613-4E46-A76C-CF7D8C5A1B9C}" destId="{49DC71F7-1DF9-48C0-A5B2-47097D7568CA}" srcOrd="12" destOrd="0" presId="urn:microsoft.com/office/officeart/2005/8/layout/vList2"/>
    <dgm:cxn modelId="{B9340A0C-8998-4594-ABFF-B77B4D0062D7}" type="presParOf" srcId="{1DCBD604-4613-4E46-A76C-CF7D8C5A1B9C}" destId="{93BBA665-29E1-49AA-B6B5-F8FC1AF611C0}" srcOrd="13" destOrd="0" presId="urn:microsoft.com/office/officeart/2005/8/layout/vList2"/>
    <dgm:cxn modelId="{69970116-E25E-46A1-8CCA-EB989B5D67A3}" type="presParOf" srcId="{1DCBD604-4613-4E46-A76C-CF7D8C5A1B9C}" destId="{31DF795A-35A7-461B-82EF-A77F964FBBB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0F65A3-DD98-411B-BA25-A8EE819B767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2FEB00F-23D2-49D7-AD69-87A57C030F3C}">
      <dgm:prSet custT="1"/>
      <dgm:spPr/>
      <dgm:t>
        <a:bodyPr/>
        <a:lstStyle/>
        <a:p>
          <a:r>
            <a:rPr lang="es-ES_tradnl" sz="2000" dirty="0"/>
            <a:t>- Aspectos críticos que tienen que ver con el funcionamiento del servicio: listas de espera, retrasos , ausencia de personal, falta de intervención grupal. Ausencia de protocolos. Diferentes respuestas y funcionamiento según las provincias</a:t>
          </a:r>
          <a:endParaRPr lang="en-US" sz="2000" dirty="0"/>
        </a:p>
      </dgm:t>
    </dgm:pt>
    <dgm:pt modelId="{20DAD0E6-4637-4196-BD7D-64BBD1948011}" type="parTrans" cxnId="{5518E96C-33B6-4CE8-8078-C69185F18EAD}">
      <dgm:prSet/>
      <dgm:spPr/>
      <dgm:t>
        <a:bodyPr/>
        <a:lstStyle/>
        <a:p>
          <a:endParaRPr lang="en-US"/>
        </a:p>
      </dgm:t>
    </dgm:pt>
    <dgm:pt modelId="{F845C67B-47EC-413F-90C2-DD7B7A64D850}" type="sibTrans" cxnId="{5518E96C-33B6-4CE8-8078-C69185F18EAD}">
      <dgm:prSet/>
      <dgm:spPr/>
      <dgm:t>
        <a:bodyPr/>
        <a:lstStyle/>
        <a:p>
          <a:endParaRPr lang="en-US"/>
        </a:p>
      </dgm:t>
    </dgm:pt>
    <dgm:pt modelId="{EF632ED8-65B5-496C-A46F-8A13A74A0CA7}">
      <dgm:prSet custT="1"/>
      <dgm:spPr/>
      <dgm:t>
        <a:bodyPr/>
        <a:lstStyle/>
        <a:p>
          <a:r>
            <a:rPr lang="es-ES_tradnl" sz="1500" dirty="0"/>
            <a:t>-</a:t>
          </a:r>
          <a:r>
            <a:rPr lang="es-ES_tradnl" sz="2000" dirty="0"/>
            <a:t> Aspectos críticos que tienen que ver con la elaboración del informe pericial: Descripción </a:t>
          </a:r>
          <a:r>
            <a:rPr lang="es-ES_tradnl" sz="2000" dirty="0" err="1"/>
            <a:t>clar</a:t>
          </a:r>
          <a:r>
            <a:rPr lang="es-ES_tradnl" sz="2000" dirty="0"/>
            <a:t> y precisa. Validez de los instrumentos empleados. Contar con formación y cono. cimientos suficientes. Perito experto en la materia. Falta de supervisión de casos</a:t>
          </a:r>
          <a:endParaRPr lang="en-US" sz="2000" dirty="0"/>
        </a:p>
      </dgm:t>
    </dgm:pt>
    <dgm:pt modelId="{F28615EF-A5A8-497B-A0A0-F359748283A2}" type="parTrans" cxnId="{07052415-4B3E-41E7-80AD-CE71F9FAB8F4}">
      <dgm:prSet/>
      <dgm:spPr/>
      <dgm:t>
        <a:bodyPr/>
        <a:lstStyle/>
        <a:p>
          <a:endParaRPr lang="en-US"/>
        </a:p>
      </dgm:t>
    </dgm:pt>
    <dgm:pt modelId="{FD666DFC-007A-4326-96EC-6387FD44DB0E}" type="sibTrans" cxnId="{07052415-4B3E-41E7-80AD-CE71F9FAB8F4}">
      <dgm:prSet/>
      <dgm:spPr/>
      <dgm:t>
        <a:bodyPr/>
        <a:lstStyle/>
        <a:p>
          <a:endParaRPr lang="en-US"/>
        </a:p>
      </dgm:t>
    </dgm:pt>
    <dgm:pt modelId="{601A19B3-CFE7-4B4A-9508-9797C4A8D92A}">
      <dgm:prSet custT="1"/>
      <dgm:spPr/>
      <dgm:t>
        <a:bodyPr/>
        <a:lstStyle/>
        <a:p>
          <a:r>
            <a:rPr lang="es-ES_tradnl" sz="700" dirty="0"/>
            <a:t>- </a:t>
          </a:r>
          <a:r>
            <a:rPr lang="es-ES_tradnl" sz="2000" dirty="0"/>
            <a:t>Aspectos críticos que tienen que ver con la presencia del informe o defensa en sala: Acreditación y reconocimiento profesional como experto. </a:t>
          </a:r>
          <a:r>
            <a:rPr lang="es-ES_tradnl" sz="2000" dirty="0" err="1"/>
            <a:t>Claridez</a:t>
          </a:r>
          <a:r>
            <a:rPr lang="es-ES_tradnl" sz="2000" dirty="0"/>
            <a:t> y exactitud. Conocimientos en oratoria y ratificación.</a:t>
          </a:r>
          <a:endParaRPr lang="en-US" sz="2000" dirty="0"/>
        </a:p>
      </dgm:t>
    </dgm:pt>
    <dgm:pt modelId="{BE382E0B-FBAF-459F-ACA8-708403BADFC1}" type="parTrans" cxnId="{C787C585-EEB4-40CD-817A-1C7416FCFB71}">
      <dgm:prSet/>
      <dgm:spPr/>
      <dgm:t>
        <a:bodyPr/>
        <a:lstStyle/>
        <a:p>
          <a:endParaRPr lang="en-US"/>
        </a:p>
      </dgm:t>
    </dgm:pt>
    <dgm:pt modelId="{BF779E3B-2F59-4320-8072-CE317977778A}" type="sibTrans" cxnId="{C787C585-EEB4-40CD-817A-1C7416FCFB71}">
      <dgm:prSet/>
      <dgm:spPr/>
      <dgm:t>
        <a:bodyPr/>
        <a:lstStyle/>
        <a:p>
          <a:endParaRPr lang="en-US"/>
        </a:p>
      </dgm:t>
    </dgm:pt>
    <dgm:pt modelId="{471E672D-DC0E-43BD-87DC-754E2201AE20}">
      <dgm:prSet custT="1"/>
      <dgm:spPr/>
      <dgm:t>
        <a:bodyPr/>
        <a:lstStyle/>
        <a:p>
          <a:r>
            <a:rPr lang="es-ES_tradnl" sz="700" dirty="0"/>
            <a:t>-</a:t>
          </a:r>
          <a:r>
            <a:rPr lang="es-ES_tradnl" sz="2000" dirty="0"/>
            <a:t>Aspectos críticos externos: falta de reconocimiento y de especialidad; desconocimiento de nuestras competencias; la imagen pública</a:t>
          </a:r>
          <a:endParaRPr lang="en-US" sz="2000" dirty="0"/>
        </a:p>
      </dgm:t>
    </dgm:pt>
    <dgm:pt modelId="{E7D48B4D-20D7-4553-9C6B-088B864EBED1}" type="parTrans" cxnId="{EDC2FFA8-6DC0-4DB1-BE9C-651F5F31E353}">
      <dgm:prSet/>
      <dgm:spPr/>
      <dgm:t>
        <a:bodyPr/>
        <a:lstStyle/>
        <a:p>
          <a:endParaRPr lang="en-US"/>
        </a:p>
      </dgm:t>
    </dgm:pt>
    <dgm:pt modelId="{07BBAF0C-57D4-4BC3-8001-31D21A71DD98}" type="sibTrans" cxnId="{EDC2FFA8-6DC0-4DB1-BE9C-651F5F31E353}">
      <dgm:prSet/>
      <dgm:spPr/>
      <dgm:t>
        <a:bodyPr/>
        <a:lstStyle/>
        <a:p>
          <a:endParaRPr lang="en-US"/>
        </a:p>
      </dgm:t>
    </dgm:pt>
    <dgm:pt modelId="{1DCBD604-4613-4E46-A76C-CF7D8C5A1B9C}" type="pres">
      <dgm:prSet presAssocID="{AA0F65A3-DD98-411B-BA25-A8EE819B767E}" presName="linear" presStyleCnt="0">
        <dgm:presLayoutVars>
          <dgm:animLvl val="lvl"/>
          <dgm:resizeHandles val="exact"/>
        </dgm:presLayoutVars>
      </dgm:prSet>
      <dgm:spPr/>
    </dgm:pt>
    <dgm:pt modelId="{CF636A3B-099D-4F0A-A973-1703CDAC8805}" type="pres">
      <dgm:prSet presAssocID="{32FEB00F-23D2-49D7-AD69-87A57C030F3C}" presName="parentText" presStyleLbl="node1" presStyleIdx="0" presStyleCnt="4">
        <dgm:presLayoutVars>
          <dgm:chMax val="0"/>
          <dgm:bulletEnabled val="1"/>
        </dgm:presLayoutVars>
      </dgm:prSet>
      <dgm:spPr/>
    </dgm:pt>
    <dgm:pt modelId="{48F6DAB6-CA7E-492F-BF13-BDF6D67BF1F6}" type="pres">
      <dgm:prSet presAssocID="{F845C67B-47EC-413F-90C2-DD7B7A64D850}" presName="spacer" presStyleCnt="0"/>
      <dgm:spPr/>
    </dgm:pt>
    <dgm:pt modelId="{6E0E7DA7-5A23-49CB-A947-C6622A26EBEB}" type="pres">
      <dgm:prSet presAssocID="{EF632ED8-65B5-496C-A46F-8A13A74A0CA7}" presName="parentText" presStyleLbl="node1" presStyleIdx="1" presStyleCnt="4">
        <dgm:presLayoutVars>
          <dgm:chMax val="0"/>
          <dgm:bulletEnabled val="1"/>
        </dgm:presLayoutVars>
      </dgm:prSet>
      <dgm:spPr/>
    </dgm:pt>
    <dgm:pt modelId="{D91A79BB-FB55-4E71-8A03-64852721CBB6}" type="pres">
      <dgm:prSet presAssocID="{FD666DFC-007A-4326-96EC-6387FD44DB0E}" presName="spacer" presStyleCnt="0"/>
      <dgm:spPr/>
    </dgm:pt>
    <dgm:pt modelId="{60794392-BD09-4CD2-8AE3-725A67F860D0}" type="pres">
      <dgm:prSet presAssocID="{601A19B3-CFE7-4B4A-9508-9797C4A8D92A}" presName="parentText" presStyleLbl="node1" presStyleIdx="2" presStyleCnt="4" custLinFactNeighborX="-2076" custLinFactNeighborY="-22434">
        <dgm:presLayoutVars>
          <dgm:chMax val="0"/>
          <dgm:bulletEnabled val="1"/>
        </dgm:presLayoutVars>
      </dgm:prSet>
      <dgm:spPr/>
    </dgm:pt>
    <dgm:pt modelId="{D37CB76B-0238-4CA2-B865-062BC51D4D4E}" type="pres">
      <dgm:prSet presAssocID="{BF779E3B-2F59-4320-8072-CE317977778A}" presName="spacer" presStyleCnt="0"/>
      <dgm:spPr/>
    </dgm:pt>
    <dgm:pt modelId="{EC64DF0E-52C9-4C6E-993F-9B2C4E90C1B7}" type="pres">
      <dgm:prSet presAssocID="{471E672D-DC0E-43BD-87DC-754E2201AE20}" presName="parentText" presStyleLbl="node1" presStyleIdx="3" presStyleCnt="4">
        <dgm:presLayoutVars>
          <dgm:chMax val="0"/>
          <dgm:bulletEnabled val="1"/>
        </dgm:presLayoutVars>
      </dgm:prSet>
      <dgm:spPr/>
    </dgm:pt>
  </dgm:ptLst>
  <dgm:cxnLst>
    <dgm:cxn modelId="{07052415-4B3E-41E7-80AD-CE71F9FAB8F4}" srcId="{AA0F65A3-DD98-411B-BA25-A8EE819B767E}" destId="{EF632ED8-65B5-496C-A46F-8A13A74A0CA7}" srcOrd="1" destOrd="0" parTransId="{F28615EF-A5A8-497B-A0A0-F359748283A2}" sibTransId="{FD666DFC-007A-4326-96EC-6387FD44DB0E}"/>
    <dgm:cxn modelId="{99C10B3F-EF15-4EE4-A363-723537C67650}" type="presOf" srcId="{601A19B3-CFE7-4B4A-9508-9797C4A8D92A}" destId="{60794392-BD09-4CD2-8AE3-725A67F860D0}" srcOrd="0" destOrd="0" presId="urn:microsoft.com/office/officeart/2005/8/layout/vList2"/>
    <dgm:cxn modelId="{5518E96C-33B6-4CE8-8078-C69185F18EAD}" srcId="{AA0F65A3-DD98-411B-BA25-A8EE819B767E}" destId="{32FEB00F-23D2-49D7-AD69-87A57C030F3C}" srcOrd="0" destOrd="0" parTransId="{20DAD0E6-4637-4196-BD7D-64BBD1948011}" sibTransId="{F845C67B-47EC-413F-90C2-DD7B7A64D850}"/>
    <dgm:cxn modelId="{D02AF154-FE28-4B63-BFAA-21A11FB17001}" type="presOf" srcId="{AA0F65A3-DD98-411B-BA25-A8EE819B767E}" destId="{1DCBD604-4613-4E46-A76C-CF7D8C5A1B9C}" srcOrd="0" destOrd="0" presId="urn:microsoft.com/office/officeart/2005/8/layout/vList2"/>
    <dgm:cxn modelId="{30428359-E912-4A90-8709-E6D262BFF9B6}" type="presOf" srcId="{471E672D-DC0E-43BD-87DC-754E2201AE20}" destId="{EC64DF0E-52C9-4C6E-993F-9B2C4E90C1B7}" srcOrd="0" destOrd="0" presId="urn:microsoft.com/office/officeart/2005/8/layout/vList2"/>
    <dgm:cxn modelId="{C787C585-EEB4-40CD-817A-1C7416FCFB71}" srcId="{AA0F65A3-DD98-411B-BA25-A8EE819B767E}" destId="{601A19B3-CFE7-4B4A-9508-9797C4A8D92A}" srcOrd="2" destOrd="0" parTransId="{BE382E0B-FBAF-459F-ACA8-708403BADFC1}" sibTransId="{BF779E3B-2F59-4320-8072-CE317977778A}"/>
    <dgm:cxn modelId="{37DA5BA7-B342-49D4-829F-E2671F1AD2BE}" type="presOf" srcId="{EF632ED8-65B5-496C-A46F-8A13A74A0CA7}" destId="{6E0E7DA7-5A23-49CB-A947-C6622A26EBEB}" srcOrd="0" destOrd="0" presId="urn:microsoft.com/office/officeart/2005/8/layout/vList2"/>
    <dgm:cxn modelId="{EDC2FFA8-6DC0-4DB1-BE9C-651F5F31E353}" srcId="{AA0F65A3-DD98-411B-BA25-A8EE819B767E}" destId="{471E672D-DC0E-43BD-87DC-754E2201AE20}" srcOrd="3" destOrd="0" parTransId="{E7D48B4D-20D7-4553-9C6B-088B864EBED1}" sibTransId="{07BBAF0C-57D4-4BC3-8001-31D21A71DD98}"/>
    <dgm:cxn modelId="{C36C47BB-5310-4983-A2A4-5F974A883B5F}" type="presOf" srcId="{32FEB00F-23D2-49D7-AD69-87A57C030F3C}" destId="{CF636A3B-099D-4F0A-A973-1703CDAC8805}" srcOrd="0" destOrd="0" presId="urn:microsoft.com/office/officeart/2005/8/layout/vList2"/>
    <dgm:cxn modelId="{549DC01B-693A-4281-BB64-663FD30D334F}" type="presParOf" srcId="{1DCBD604-4613-4E46-A76C-CF7D8C5A1B9C}" destId="{CF636A3B-099D-4F0A-A973-1703CDAC8805}" srcOrd="0" destOrd="0" presId="urn:microsoft.com/office/officeart/2005/8/layout/vList2"/>
    <dgm:cxn modelId="{A47CADDB-DAA9-490B-848A-407E02D78CEF}" type="presParOf" srcId="{1DCBD604-4613-4E46-A76C-CF7D8C5A1B9C}" destId="{48F6DAB6-CA7E-492F-BF13-BDF6D67BF1F6}" srcOrd="1" destOrd="0" presId="urn:microsoft.com/office/officeart/2005/8/layout/vList2"/>
    <dgm:cxn modelId="{07B90C8B-0083-4C03-A956-E458DA144477}" type="presParOf" srcId="{1DCBD604-4613-4E46-A76C-CF7D8C5A1B9C}" destId="{6E0E7DA7-5A23-49CB-A947-C6622A26EBEB}" srcOrd="2" destOrd="0" presId="urn:microsoft.com/office/officeart/2005/8/layout/vList2"/>
    <dgm:cxn modelId="{4EFC950C-A641-4449-ADBE-37908AD69FA4}" type="presParOf" srcId="{1DCBD604-4613-4E46-A76C-CF7D8C5A1B9C}" destId="{D91A79BB-FB55-4E71-8A03-64852721CBB6}" srcOrd="3" destOrd="0" presId="urn:microsoft.com/office/officeart/2005/8/layout/vList2"/>
    <dgm:cxn modelId="{E59D9C0A-D054-4D3C-84A0-F4401AA0221C}" type="presParOf" srcId="{1DCBD604-4613-4E46-A76C-CF7D8C5A1B9C}" destId="{60794392-BD09-4CD2-8AE3-725A67F860D0}" srcOrd="4" destOrd="0" presId="urn:microsoft.com/office/officeart/2005/8/layout/vList2"/>
    <dgm:cxn modelId="{10734964-FB41-41C3-89F8-9F3B860DF806}" type="presParOf" srcId="{1DCBD604-4613-4E46-A76C-CF7D8C5A1B9C}" destId="{D37CB76B-0238-4CA2-B865-062BC51D4D4E}" srcOrd="5" destOrd="0" presId="urn:microsoft.com/office/officeart/2005/8/layout/vList2"/>
    <dgm:cxn modelId="{8017DF51-74CB-49DB-AAB1-7D6780EB98D8}" type="presParOf" srcId="{1DCBD604-4613-4E46-A76C-CF7D8C5A1B9C}" destId="{EC64DF0E-52C9-4C6E-993F-9B2C4E90C1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9B67F4-EF75-4654-87D2-F6230BBE0A08}"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CCA02C97-51A7-4311-9124-814EF094AF32}">
      <dgm:prSet/>
      <dgm:spPr/>
      <dgm:t>
        <a:bodyPr/>
        <a:lstStyle/>
        <a:p>
          <a:r>
            <a:rPr lang="es-ES" b="1" u="sng" dirty="0"/>
            <a:t>Malos tratos físicos</a:t>
          </a:r>
          <a:endParaRPr lang="en-US" dirty="0"/>
        </a:p>
      </dgm:t>
    </dgm:pt>
    <dgm:pt modelId="{8F19FFD5-B8BD-45DB-BF18-68804A8C97E2}" type="parTrans" cxnId="{675182B0-E10D-4A8D-A192-37A118511000}">
      <dgm:prSet/>
      <dgm:spPr/>
      <dgm:t>
        <a:bodyPr/>
        <a:lstStyle/>
        <a:p>
          <a:endParaRPr lang="en-US"/>
        </a:p>
      </dgm:t>
    </dgm:pt>
    <dgm:pt modelId="{9AF5A78A-56DC-49C8-90F9-3F166D5DB6A3}" type="sibTrans" cxnId="{675182B0-E10D-4A8D-A192-37A118511000}">
      <dgm:prSet/>
      <dgm:spPr/>
      <dgm:t>
        <a:bodyPr/>
        <a:lstStyle/>
        <a:p>
          <a:endParaRPr lang="en-US"/>
        </a:p>
      </dgm:t>
    </dgm:pt>
    <dgm:pt modelId="{370E6BA2-BD9D-4AD1-B8DB-07D46D4983DE}">
      <dgm:prSet/>
      <dgm:spPr/>
      <dgm:t>
        <a:bodyPr/>
        <a:lstStyle/>
        <a:p>
          <a:r>
            <a:rPr lang="es-ES" b="1" u="sng" dirty="0"/>
            <a:t>Malos tratos psicológicos</a:t>
          </a:r>
          <a:endParaRPr lang="en-US" dirty="0"/>
        </a:p>
      </dgm:t>
    </dgm:pt>
    <dgm:pt modelId="{2A69AC34-510B-493A-84DE-7257638F18A5}" type="parTrans" cxnId="{88512C04-39C4-48A2-B05D-1F4530D0A290}">
      <dgm:prSet/>
      <dgm:spPr/>
      <dgm:t>
        <a:bodyPr/>
        <a:lstStyle/>
        <a:p>
          <a:endParaRPr lang="en-US"/>
        </a:p>
      </dgm:t>
    </dgm:pt>
    <dgm:pt modelId="{33C0F4E5-F4AC-4A1F-9A2C-4EF4F005EC69}" type="sibTrans" cxnId="{88512C04-39C4-48A2-B05D-1F4530D0A290}">
      <dgm:prSet/>
      <dgm:spPr/>
      <dgm:t>
        <a:bodyPr/>
        <a:lstStyle/>
        <a:p>
          <a:endParaRPr lang="en-US"/>
        </a:p>
      </dgm:t>
    </dgm:pt>
    <dgm:pt modelId="{D1C00680-334B-4016-A7FC-5F4488244C1A}">
      <dgm:prSet custT="1"/>
      <dgm:spPr/>
      <dgm:t>
        <a:bodyPr/>
        <a:lstStyle/>
        <a:p>
          <a:r>
            <a:rPr lang="es-ES" sz="1800" b="1" u="sng" dirty="0"/>
            <a:t>Malos tratos sexuales</a:t>
          </a:r>
          <a:endParaRPr lang="en-US" sz="1800" dirty="0"/>
        </a:p>
      </dgm:t>
    </dgm:pt>
    <dgm:pt modelId="{6743CB86-96F1-4095-9B1D-8E52A5683EA6}" type="parTrans" cxnId="{438519B8-7E56-4CCB-8AA0-75366C6BFA7F}">
      <dgm:prSet/>
      <dgm:spPr/>
      <dgm:t>
        <a:bodyPr/>
        <a:lstStyle/>
        <a:p>
          <a:endParaRPr lang="en-US"/>
        </a:p>
      </dgm:t>
    </dgm:pt>
    <dgm:pt modelId="{2C597FFE-0BB3-4CF6-B14A-3E52000F1936}" type="sibTrans" cxnId="{438519B8-7E56-4CCB-8AA0-75366C6BFA7F}">
      <dgm:prSet/>
      <dgm:spPr/>
      <dgm:t>
        <a:bodyPr/>
        <a:lstStyle/>
        <a:p>
          <a:endParaRPr lang="en-US"/>
        </a:p>
      </dgm:t>
    </dgm:pt>
    <dgm:pt modelId="{BED4AD92-50D0-41F4-B0AF-D56DE913169D}">
      <dgm:prSet/>
      <dgm:spPr/>
      <dgm:t>
        <a:bodyPr/>
        <a:lstStyle/>
        <a:p>
          <a:r>
            <a:rPr lang="es-ES" b="1" u="sng"/>
            <a:t>Otras formas de maltrato</a:t>
          </a:r>
          <a:r>
            <a:rPr lang="es-ES"/>
            <a:t>:</a:t>
          </a:r>
          <a:endParaRPr lang="en-US"/>
        </a:p>
      </dgm:t>
    </dgm:pt>
    <dgm:pt modelId="{5E197021-5DDC-4CCC-878A-ABEDAFDDF6BE}" type="parTrans" cxnId="{CCF85EE4-F9F8-4E98-9F9B-41EE02ECA050}">
      <dgm:prSet/>
      <dgm:spPr/>
      <dgm:t>
        <a:bodyPr/>
        <a:lstStyle/>
        <a:p>
          <a:endParaRPr lang="en-US"/>
        </a:p>
      </dgm:t>
    </dgm:pt>
    <dgm:pt modelId="{75B65CF1-197E-4FEA-BB17-E7484168C6F2}" type="sibTrans" cxnId="{CCF85EE4-F9F8-4E98-9F9B-41EE02ECA050}">
      <dgm:prSet/>
      <dgm:spPr/>
      <dgm:t>
        <a:bodyPr/>
        <a:lstStyle/>
        <a:p>
          <a:endParaRPr lang="en-US"/>
        </a:p>
      </dgm:t>
    </dgm:pt>
    <dgm:pt modelId="{D09D3201-F511-4602-8153-51994343F95A}">
      <dgm:prSet/>
      <dgm:spPr/>
      <dgm:t>
        <a:bodyPr/>
        <a:lstStyle/>
        <a:p>
          <a:r>
            <a:rPr lang="es-ES" dirty="0"/>
            <a:t>- Económico</a:t>
          </a:r>
          <a:endParaRPr lang="en-US" dirty="0"/>
        </a:p>
      </dgm:t>
    </dgm:pt>
    <dgm:pt modelId="{A85D4FBF-19E4-44D1-9037-C94317BC2E39}" type="parTrans" cxnId="{EFDD089F-6742-4998-B835-50C6DCA4D992}">
      <dgm:prSet/>
      <dgm:spPr/>
      <dgm:t>
        <a:bodyPr/>
        <a:lstStyle/>
        <a:p>
          <a:endParaRPr lang="en-US"/>
        </a:p>
      </dgm:t>
    </dgm:pt>
    <dgm:pt modelId="{5DD4B573-55C4-44CA-A9A4-7EEBA1EC59D0}" type="sibTrans" cxnId="{EFDD089F-6742-4998-B835-50C6DCA4D992}">
      <dgm:prSet/>
      <dgm:spPr/>
      <dgm:t>
        <a:bodyPr/>
        <a:lstStyle/>
        <a:p>
          <a:endParaRPr lang="en-US"/>
        </a:p>
      </dgm:t>
    </dgm:pt>
    <dgm:pt modelId="{F5E9A543-E8F5-4C9A-A87E-F0C5F947617D}">
      <dgm:prSet custT="1"/>
      <dgm:spPr/>
      <dgm:t>
        <a:bodyPr/>
        <a:lstStyle/>
        <a:p>
          <a:r>
            <a:rPr lang="es-ES" sz="1400" dirty="0"/>
            <a:t>- Social</a:t>
          </a:r>
          <a:endParaRPr lang="en-US" sz="1400" dirty="0"/>
        </a:p>
      </dgm:t>
    </dgm:pt>
    <dgm:pt modelId="{728842D6-82A0-4AB9-B33F-2261EFA5FB45}" type="parTrans" cxnId="{3E311E18-4FD9-4D91-8FF2-3F47A510ED4E}">
      <dgm:prSet/>
      <dgm:spPr/>
      <dgm:t>
        <a:bodyPr/>
        <a:lstStyle/>
        <a:p>
          <a:endParaRPr lang="en-US"/>
        </a:p>
      </dgm:t>
    </dgm:pt>
    <dgm:pt modelId="{2D39B441-6A8C-4A52-BF4C-6E8ECD5DC7DD}" type="sibTrans" cxnId="{3E311E18-4FD9-4D91-8FF2-3F47A510ED4E}">
      <dgm:prSet/>
      <dgm:spPr/>
      <dgm:t>
        <a:bodyPr/>
        <a:lstStyle/>
        <a:p>
          <a:endParaRPr lang="en-US"/>
        </a:p>
      </dgm:t>
    </dgm:pt>
    <dgm:pt modelId="{170F2B9A-9CBE-48A9-9A1E-AD3B296C9B32}">
      <dgm:prSet custT="1"/>
      <dgm:spPr/>
      <dgm:t>
        <a:bodyPr/>
        <a:lstStyle/>
        <a:p>
          <a:r>
            <a:rPr lang="es-ES" sz="1400" dirty="0"/>
            <a:t>- Religioso</a:t>
          </a:r>
          <a:endParaRPr lang="en-US" sz="1400" dirty="0"/>
        </a:p>
      </dgm:t>
    </dgm:pt>
    <dgm:pt modelId="{B43443CB-85AC-44B8-B1C7-20F7A3118E21}" type="parTrans" cxnId="{1ABE5A4B-BDB3-4681-95FF-35225D35B015}">
      <dgm:prSet/>
      <dgm:spPr/>
      <dgm:t>
        <a:bodyPr/>
        <a:lstStyle/>
        <a:p>
          <a:endParaRPr lang="en-US"/>
        </a:p>
      </dgm:t>
    </dgm:pt>
    <dgm:pt modelId="{AC88A5B9-114B-4906-9370-1032539F4A40}" type="sibTrans" cxnId="{1ABE5A4B-BDB3-4681-95FF-35225D35B015}">
      <dgm:prSet/>
      <dgm:spPr/>
      <dgm:t>
        <a:bodyPr/>
        <a:lstStyle/>
        <a:p>
          <a:endParaRPr lang="en-US"/>
        </a:p>
      </dgm:t>
    </dgm:pt>
    <dgm:pt modelId="{A523E414-EF44-421B-8A28-41E13D0F1C32}">
      <dgm:prSet custT="1"/>
      <dgm:spPr/>
      <dgm:t>
        <a:bodyPr/>
        <a:lstStyle/>
        <a:p>
          <a:r>
            <a:rPr lang="es-ES" sz="1400" dirty="0"/>
            <a:t>- Instrumental</a:t>
          </a:r>
          <a:endParaRPr lang="en-US" sz="1400" dirty="0"/>
        </a:p>
      </dgm:t>
    </dgm:pt>
    <dgm:pt modelId="{FB56B258-C614-400B-A11B-A164F568C2F2}" type="parTrans" cxnId="{67145001-AF9C-4238-988F-67E76CC882C4}">
      <dgm:prSet/>
      <dgm:spPr/>
      <dgm:t>
        <a:bodyPr/>
        <a:lstStyle/>
        <a:p>
          <a:endParaRPr lang="en-US"/>
        </a:p>
      </dgm:t>
    </dgm:pt>
    <dgm:pt modelId="{E9387CA1-9048-42EA-B8BD-EE264D617109}" type="sibTrans" cxnId="{67145001-AF9C-4238-988F-67E76CC882C4}">
      <dgm:prSet/>
      <dgm:spPr/>
      <dgm:t>
        <a:bodyPr/>
        <a:lstStyle/>
        <a:p>
          <a:endParaRPr lang="en-US"/>
        </a:p>
      </dgm:t>
    </dgm:pt>
    <dgm:pt modelId="{8A378FE0-61D2-4348-9493-CE9DE6207CC4}">
      <dgm:prSet custT="1"/>
      <dgm:spPr/>
      <dgm:t>
        <a:bodyPr/>
        <a:lstStyle/>
        <a:p>
          <a:r>
            <a:rPr lang="es-ES" sz="1400" dirty="0"/>
            <a:t>- Ambiental</a:t>
          </a:r>
          <a:endParaRPr lang="en-US" sz="1400" dirty="0"/>
        </a:p>
      </dgm:t>
    </dgm:pt>
    <dgm:pt modelId="{1FAAAB74-30B7-464F-97E1-AEF8DEA750A0}" type="parTrans" cxnId="{8E583B4F-5995-46F2-B787-F3B9C855644F}">
      <dgm:prSet/>
      <dgm:spPr/>
      <dgm:t>
        <a:bodyPr/>
        <a:lstStyle/>
        <a:p>
          <a:endParaRPr lang="en-US"/>
        </a:p>
      </dgm:t>
    </dgm:pt>
    <dgm:pt modelId="{3D5D4343-1FE5-4007-B6A9-D8F66C83E1A9}" type="sibTrans" cxnId="{8E583B4F-5995-46F2-B787-F3B9C855644F}">
      <dgm:prSet/>
      <dgm:spPr/>
      <dgm:t>
        <a:bodyPr/>
        <a:lstStyle/>
        <a:p>
          <a:endParaRPr lang="en-US"/>
        </a:p>
      </dgm:t>
    </dgm:pt>
    <dgm:pt modelId="{725D5980-4E86-4434-9410-6DEDF2D40366}">
      <dgm:prSet custT="1"/>
      <dgm:spPr/>
      <dgm:t>
        <a:bodyPr/>
        <a:lstStyle/>
        <a:p>
          <a:r>
            <a:rPr lang="es-ES" sz="1400" b="1" u="sng" dirty="0"/>
            <a:t>Otras formas de maltrato</a:t>
          </a:r>
          <a:r>
            <a:rPr lang="es-ES" sz="1400" dirty="0"/>
            <a:t>:</a:t>
          </a:r>
          <a:endParaRPr lang="en-US" sz="1400" dirty="0"/>
        </a:p>
      </dgm:t>
    </dgm:pt>
    <dgm:pt modelId="{F4E03725-CDCF-47A4-BF17-8DDB87480EDD}" type="parTrans" cxnId="{01693676-F597-439C-A6E4-2AEE2E48B4CA}">
      <dgm:prSet/>
      <dgm:spPr/>
      <dgm:t>
        <a:bodyPr/>
        <a:lstStyle/>
        <a:p>
          <a:endParaRPr lang="en-US"/>
        </a:p>
      </dgm:t>
    </dgm:pt>
    <dgm:pt modelId="{3E5550D2-1640-4374-94B4-EBDF6EBBF586}" type="sibTrans" cxnId="{01693676-F597-439C-A6E4-2AEE2E48B4CA}">
      <dgm:prSet/>
      <dgm:spPr/>
      <dgm:t>
        <a:bodyPr/>
        <a:lstStyle/>
        <a:p>
          <a:endParaRPr lang="en-US"/>
        </a:p>
      </dgm:t>
    </dgm:pt>
    <dgm:pt modelId="{9A237F1D-8C7B-4672-8BD0-AB688BF94DC4}">
      <dgm:prSet custT="1"/>
      <dgm:spPr/>
      <dgm:t>
        <a:bodyPr/>
        <a:lstStyle/>
        <a:p>
          <a:r>
            <a:rPr lang="es-ES" sz="1400" dirty="0"/>
            <a:t>- Maltrato institucional; Maltrato vicario; maltrato estructural; maltrato vicario</a:t>
          </a:r>
          <a:endParaRPr lang="en-US" sz="1400" dirty="0"/>
        </a:p>
      </dgm:t>
    </dgm:pt>
    <dgm:pt modelId="{C412FD29-22F4-4A3F-8E51-AF22DBD5C0F8}" type="parTrans" cxnId="{7813F4BB-3985-4721-95D3-950BAD422BA8}">
      <dgm:prSet/>
      <dgm:spPr/>
      <dgm:t>
        <a:bodyPr/>
        <a:lstStyle/>
        <a:p>
          <a:endParaRPr lang="en-US"/>
        </a:p>
      </dgm:t>
    </dgm:pt>
    <dgm:pt modelId="{C4801FB7-E077-4783-8FBC-697870BC57E1}" type="sibTrans" cxnId="{7813F4BB-3985-4721-95D3-950BAD422BA8}">
      <dgm:prSet/>
      <dgm:spPr/>
      <dgm:t>
        <a:bodyPr/>
        <a:lstStyle/>
        <a:p>
          <a:endParaRPr lang="en-US"/>
        </a:p>
      </dgm:t>
    </dgm:pt>
    <dgm:pt modelId="{FF24C00F-A796-47CD-A376-C88066EAC4E8}">
      <dgm:prSet custT="1"/>
      <dgm:spPr/>
      <dgm:t>
        <a:bodyPr/>
        <a:lstStyle/>
        <a:p>
          <a:r>
            <a:rPr lang="en-US" sz="1400" dirty="0" err="1"/>
            <a:t>Tecnológico</a:t>
          </a:r>
          <a:endParaRPr lang="en-US" sz="1400" dirty="0"/>
        </a:p>
      </dgm:t>
    </dgm:pt>
    <dgm:pt modelId="{0B569E63-A9B7-48BF-B49B-BA4D3AF67C6C}" type="parTrans" cxnId="{0125B211-1883-42DC-AFBE-034B996B5465}">
      <dgm:prSet/>
      <dgm:spPr/>
    </dgm:pt>
    <dgm:pt modelId="{9B9581D6-8904-4CF7-9808-56BA292953C2}" type="sibTrans" cxnId="{0125B211-1883-42DC-AFBE-034B996B5465}">
      <dgm:prSet/>
      <dgm:spPr/>
    </dgm:pt>
    <dgm:pt modelId="{9C03E263-3605-479D-A79B-7811D4CD9895}" type="pres">
      <dgm:prSet presAssocID="{3F9B67F4-EF75-4654-87D2-F6230BBE0A08}" presName="cycle" presStyleCnt="0">
        <dgm:presLayoutVars>
          <dgm:dir/>
          <dgm:resizeHandles val="exact"/>
        </dgm:presLayoutVars>
      </dgm:prSet>
      <dgm:spPr/>
    </dgm:pt>
    <dgm:pt modelId="{AC7D06C3-19C7-45B6-A13D-719A52D7462D}" type="pres">
      <dgm:prSet presAssocID="{CCA02C97-51A7-4311-9124-814EF094AF32}" presName="node" presStyleLbl="node1" presStyleIdx="0" presStyleCnt="5" custScaleX="102661" custScaleY="87057">
        <dgm:presLayoutVars>
          <dgm:bulletEnabled val="1"/>
        </dgm:presLayoutVars>
      </dgm:prSet>
      <dgm:spPr/>
    </dgm:pt>
    <dgm:pt modelId="{269EDAB2-3094-49F5-9A57-D30E65725558}" type="pres">
      <dgm:prSet presAssocID="{CCA02C97-51A7-4311-9124-814EF094AF32}" presName="spNode" presStyleCnt="0"/>
      <dgm:spPr/>
    </dgm:pt>
    <dgm:pt modelId="{94627A85-7917-4877-9C06-58E7218D22DB}" type="pres">
      <dgm:prSet presAssocID="{9AF5A78A-56DC-49C8-90F9-3F166D5DB6A3}" presName="sibTrans" presStyleLbl="sibTrans1D1" presStyleIdx="0" presStyleCnt="5"/>
      <dgm:spPr/>
    </dgm:pt>
    <dgm:pt modelId="{9F3E8FEB-A28C-4E16-B1E0-0CDEBF85BB07}" type="pres">
      <dgm:prSet presAssocID="{370E6BA2-BD9D-4AD1-B8DB-07D46D4983DE}" presName="node" presStyleLbl="node1" presStyleIdx="1" presStyleCnt="5" custScaleX="138230" custScaleY="124614">
        <dgm:presLayoutVars>
          <dgm:bulletEnabled val="1"/>
        </dgm:presLayoutVars>
      </dgm:prSet>
      <dgm:spPr/>
    </dgm:pt>
    <dgm:pt modelId="{7F1A097F-5B42-4B4C-85FA-D10467A10CDB}" type="pres">
      <dgm:prSet presAssocID="{370E6BA2-BD9D-4AD1-B8DB-07D46D4983DE}" presName="spNode" presStyleCnt="0"/>
      <dgm:spPr/>
    </dgm:pt>
    <dgm:pt modelId="{86E841C5-06BB-4D65-B530-1CA88172197F}" type="pres">
      <dgm:prSet presAssocID="{33C0F4E5-F4AC-4A1F-9A2C-4EF4F005EC69}" presName="sibTrans" presStyleLbl="sibTrans1D1" presStyleIdx="1" presStyleCnt="5"/>
      <dgm:spPr/>
    </dgm:pt>
    <dgm:pt modelId="{66FF97DA-EA91-4814-9A68-F98E3435EB7D}" type="pres">
      <dgm:prSet presAssocID="{D1C00680-334B-4016-A7FC-5F4488244C1A}" presName="node" presStyleLbl="node1" presStyleIdx="2" presStyleCnt="5" custScaleX="117220" custScaleY="80493">
        <dgm:presLayoutVars>
          <dgm:bulletEnabled val="1"/>
        </dgm:presLayoutVars>
      </dgm:prSet>
      <dgm:spPr/>
    </dgm:pt>
    <dgm:pt modelId="{D06B6A69-FBD2-486F-A12F-B5DA4F84691E}" type="pres">
      <dgm:prSet presAssocID="{D1C00680-334B-4016-A7FC-5F4488244C1A}" presName="spNode" presStyleCnt="0"/>
      <dgm:spPr/>
    </dgm:pt>
    <dgm:pt modelId="{64CE086E-A8B0-4A81-B40F-8D56646D08DD}" type="pres">
      <dgm:prSet presAssocID="{2C597FFE-0BB3-4CF6-B14A-3E52000F1936}" presName="sibTrans" presStyleLbl="sibTrans1D1" presStyleIdx="2" presStyleCnt="5"/>
      <dgm:spPr/>
    </dgm:pt>
    <dgm:pt modelId="{F45FC5C1-537B-45D8-BB83-423FC5AB10FD}" type="pres">
      <dgm:prSet presAssocID="{BED4AD92-50D0-41F4-B0AF-D56DE913169D}" presName="node" presStyleLbl="node1" presStyleIdx="3" presStyleCnt="5" custScaleX="174343" custScaleY="121113">
        <dgm:presLayoutVars>
          <dgm:bulletEnabled val="1"/>
        </dgm:presLayoutVars>
      </dgm:prSet>
      <dgm:spPr/>
    </dgm:pt>
    <dgm:pt modelId="{D51A56A9-7354-4642-96F9-72BA6E620488}" type="pres">
      <dgm:prSet presAssocID="{BED4AD92-50D0-41F4-B0AF-D56DE913169D}" presName="spNode" presStyleCnt="0"/>
      <dgm:spPr/>
    </dgm:pt>
    <dgm:pt modelId="{7E81F29E-57E4-45B6-9B70-0EF04BA98A7F}" type="pres">
      <dgm:prSet presAssocID="{75B65CF1-197E-4FEA-BB17-E7484168C6F2}" presName="sibTrans" presStyleLbl="sibTrans1D1" presStyleIdx="3" presStyleCnt="5"/>
      <dgm:spPr/>
    </dgm:pt>
    <dgm:pt modelId="{07AEA88D-1BB6-43D0-87C0-47883DB4B3DA}" type="pres">
      <dgm:prSet presAssocID="{F5E9A543-E8F5-4C9A-A87E-F0C5F947617D}" presName="node" presStyleLbl="node1" presStyleIdx="4" presStyleCnt="5" custScaleX="151229" custScaleY="260631">
        <dgm:presLayoutVars>
          <dgm:bulletEnabled val="1"/>
        </dgm:presLayoutVars>
      </dgm:prSet>
      <dgm:spPr/>
    </dgm:pt>
    <dgm:pt modelId="{232E8664-FD91-4FFF-BA12-C77BBF0EDD83}" type="pres">
      <dgm:prSet presAssocID="{F5E9A543-E8F5-4C9A-A87E-F0C5F947617D}" presName="spNode" presStyleCnt="0"/>
      <dgm:spPr/>
    </dgm:pt>
    <dgm:pt modelId="{1278C62A-A232-4666-B55B-410ACFFD246F}" type="pres">
      <dgm:prSet presAssocID="{2D39B441-6A8C-4A52-BF4C-6E8ECD5DC7DD}" presName="sibTrans" presStyleLbl="sibTrans1D1" presStyleIdx="4" presStyleCnt="5"/>
      <dgm:spPr/>
    </dgm:pt>
  </dgm:ptLst>
  <dgm:cxnLst>
    <dgm:cxn modelId="{67145001-AF9C-4238-988F-67E76CC882C4}" srcId="{F5E9A543-E8F5-4C9A-A87E-F0C5F947617D}" destId="{A523E414-EF44-421B-8A28-41E13D0F1C32}" srcOrd="1" destOrd="0" parTransId="{FB56B258-C614-400B-A11B-A164F568C2F2}" sibTransId="{E9387CA1-9048-42EA-B8BD-EE264D617109}"/>
    <dgm:cxn modelId="{CF687602-0AEB-4F41-B871-50BAD1B58661}" type="presOf" srcId="{2C597FFE-0BB3-4CF6-B14A-3E52000F1936}" destId="{64CE086E-A8B0-4A81-B40F-8D56646D08DD}" srcOrd="0" destOrd="0" presId="urn:microsoft.com/office/officeart/2005/8/layout/cycle5"/>
    <dgm:cxn modelId="{88512C04-39C4-48A2-B05D-1F4530D0A290}" srcId="{3F9B67F4-EF75-4654-87D2-F6230BBE0A08}" destId="{370E6BA2-BD9D-4AD1-B8DB-07D46D4983DE}" srcOrd="1" destOrd="0" parTransId="{2A69AC34-510B-493A-84DE-7257638F18A5}" sibTransId="{33C0F4E5-F4AC-4A1F-9A2C-4EF4F005EC69}"/>
    <dgm:cxn modelId="{02E71108-AACC-4B98-975C-F5DACBA39837}" type="presOf" srcId="{170F2B9A-9CBE-48A9-9A1E-AD3B296C9B32}" destId="{07AEA88D-1BB6-43D0-87C0-47883DB4B3DA}" srcOrd="0" destOrd="1" presId="urn:microsoft.com/office/officeart/2005/8/layout/cycle5"/>
    <dgm:cxn modelId="{B927830D-03FF-46DB-88E7-9B1A585BA79B}" type="presOf" srcId="{9AF5A78A-56DC-49C8-90F9-3F166D5DB6A3}" destId="{94627A85-7917-4877-9C06-58E7218D22DB}" srcOrd="0" destOrd="0" presId="urn:microsoft.com/office/officeart/2005/8/layout/cycle5"/>
    <dgm:cxn modelId="{0125B211-1883-42DC-AFBE-034B996B5465}" srcId="{F5E9A543-E8F5-4C9A-A87E-F0C5F947617D}" destId="{FF24C00F-A796-47CD-A376-C88066EAC4E8}" srcOrd="3" destOrd="0" parTransId="{0B569E63-A9B7-48BF-B49B-BA4D3AF67C6C}" sibTransId="{9B9581D6-8904-4CF7-9808-56BA292953C2}"/>
    <dgm:cxn modelId="{3E311E18-4FD9-4D91-8FF2-3F47A510ED4E}" srcId="{3F9B67F4-EF75-4654-87D2-F6230BBE0A08}" destId="{F5E9A543-E8F5-4C9A-A87E-F0C5F947617D}" srcOrd="4" destOrd="0" parTransId="{728842D6-82A0-4AB9-B33F-2261EFA5FB45}" sibTransId="{2D39B441-6A8C-4A52-BF4C-6E8ECD5DC7DD}"/>
    <dgm:cxn modelId="{5905C118-0EED-4FE7-AC88-CD64110C1AD7}" type="presOf" srcId="{75B65CF1-197E-4FEA-BB17-E7484168C6F2}" destId="{7E81F29E-57E4-45B6-9B70-0EF04BA98A7F}" srcOrd="0" destOrd="0" presId="urn:microsoft.com/office/officeart/2005/8/layout/cycle5"/>
    <dgm:cxn modelId="{C78A433E-2F43-475D-9CFD-0ECF0A80C527}" type="presOf" srcId="{FF24C00F-A796-47CD-A376-C88066EAC4E8}" destId="{07AEA88D-1BB6-43D0-87C0-47883DB4B3DA}" srcOrd="0" destOrd="4" presId="urn:microsoft.com/office/officeart/2005/8/layout/cycle5"/>
    <dgm:cxn modelId="{908DAA67-4023-426E-9213-1176CD66D2BE}" type="presOf" srcId="{F5E9A543-E8F5-4C9A-A87E-F0C5F947617D}" destId="{07AEA88D-1BB6-43D0-87C0-47883DB4B3DA}" srcOrd="0" destOrd="0" presId="urn:microsoft.com/office/officeart/2005/8/layout/cycle5"/>
    <dgm:cxn modelId="{6DD5DE67-ECA4-43CB-8934-D93A3BBF3BBC}" type="presOf" srcId="{BED4AD92-50D0-41F4-B0AF-D56DE913169D}" destId="{F45FC5C1-537B-45D8-BB83-423FC5AB10FD}" srcOrd="0" destOrd="0" presId="urn:microsoft.com/office/officeart/2005/8/layout/cycle5"/>
    <dgm:cxn modelId="{943A4448-29DA-4497-8DFD-028C67450A49}" type="presOf" srcId="{370E6BA2-BD9D-4AD1-B8DB-07D46D4983DE}" destId="{9F3E8FEB-A28C-4E16-B1E0-0CDEBF85BB07}" srcOrd="0" destOrd="0" presId="urn:microsoft.com/office/officeart/2005/8/layout/cycle5"/>
    <dgm:cxn modelId="{BE5AF14A-7F26-481D-BCE4-0BC2F2DB0B03}" type="presOf" srcId="{2D39B441-6A8C-4A52-BF4C-6E8ECD5DC7DD}" destId="{1278C62A-A232-4666-B55B-410ACFFD246F}" srcOrd="0" destOrd="0" presId="urn:microsoft.com/office/officeart/2005/8/layout/cycle5"/>
    <dgm:cxn modelId="{1ABE5A4B-BDB3-4681-95FF-35225D35B015}" srcId="{F5E9A543-E8F5-4C9A-A87E-F0C5F947617D}" destId="{170F2B9A-9CBE-48A9-9A1E-AD3B296C9B32}" srcOrd="0" destOrd="0" parTransId="{B43443CB-85AC-44B8-B1C7-20F7A3118E21}" sibTransId="{AC88A5B9-114B-4906-9370-1032539F4A40}"/>
    <dgm:cxn modelId="{7691676C-3ADF-4AC1-8B41-FE6A024602BE}" type="presOf" srcId="{A523E414-EF44-421B-8A28-41E13D0F1C32}" destId="{07AEA88D-1BB6-43D0-87C0-47883DB4B3DA}" srcOrd="0" destOrd="2" presId="urn:microsoft.com/office/officeart/2005/8/layout/cycle5"/>
    <dgm:cxn modelId="{8E583B4F-5995-46F2-B787-F3B9C855644F}" srcId="{F5E9A543-E8F5-4C9A-A87E-F0C5F947617D}" destId="{8A378FE0-61D2-4348-9493-CE9DE6207CC4}" srcOrd="2" destOrd="0" parTransId="{1FAAAB74-30B7-464F-97E1-AEF8DEA750A0}" sibTransId="{3D5D4343-1FE5-4007-B6A9-D8F66C83E1A9}"/>
    <dgm:cxn modelId="{6138ED6F-D57C-494D-B536-DCFFFF4F9236}" type="presOf" srcId="{9A237F1D-8C7B-4672-8BD0-AB688BF94DC4}" destId="{07AEA88D-1BB6-43D0-87C0-47883DB4B3DA}" srcOrd="0" destOrd="6" presId="urn:microsoft.com/office/officeart/2005/8/layout/cycle5"/>
    <dgm:cxn modelId="{A3FADA75-CCD7-4BD6-B856-983A05E08EE7}" type="presOf" srcId="{33C0F4E5-F4AC-4A1F-9A2C-4EF4F005EC69}" destId="{86E841C5-06BB-4D65-B530-1CA88172197F}" srcOrd="0" destOrd="0" presId="urn:microsoft.com/office/officeart/2005/8/layout/cycle5"/>
    <dgm:cxn modelId="{01693676-F597-439C-A6E4-2AEE2E48B4CA}" srcId="{F5E9A543-E8F5-4C9A-A87E-F0C5F947617D}" destId="{725D5980-4E86-4434-9410-6DEDF2D40366}" srcOrd="4" destOrd="0" parTransId="{F4E03725-CDCF-47A4-BF17-8DDB87480EDD}" sibTransId="{3E5550D2-1640-4374-94B4-EBDF6EBBF586}"/>
    <dgm:cxn modelId="{C050C87E-F718-4B94-9667-B42653886FFB}" type="presOf" srcId="{CCA02C97-51A7-4311-9124-814EF094AF32}" destId="{AC7D06C3-19C7-45B6-A13D-719A52D7462D}" srcOrd="0" destOrd="0" presId="urn:microsoft.com/office/officeart/2005/8/layout/cycle5"/>
    <dgm:cxn modelId="{CFC7669A-04B0-4FAA-9FD8-C1295C7EB99A}" type="presOf" srcId="{3F9B67F4-EF75-4654-87D2-F6230BBE0A08}" destId="{9C03E263-3605-479D-A79B-7811D4CD9895}" srcOrd="0" destOrd="0" presId="urn:microsoft.com/office/officeart/2005/8/layout/cycle5"/>
    <dgm:cxn modelId="{EFDD089F-6742-4998-B835-50C6DCA4D992}" srcId="{BED4AD92-50D0-41F4-B0AF-D56DE913169D}" destId="{D09D3201-F511-4602-8153-51994343F95A}" srcOrd="0" destOrd="0" parTransId="{A85D4FBF-19E4-44D1-9037-C94317BC2E39}" sibTransId="{5DD4B573-55C4-44CA-A9A4-7EEBA1EC59D0}"/>
    <dgm:cxn modelId="{B83DD2AF-925D-4418-8EC5-129116FF2F90}" type="presOf" srcId="{8A378FE0-61D2-4348-9493-CE9DE6207CC4}" destId="{07AEA88D-1BB6-43D0-87C0-47883DB4B3DA}" srcOrd="0" destOrd="3" presId="urn:microsoft.com/office/officeart/2005/8/layout/cycle5"/>
    <dgm:cxn modelId="{675182B0-E10D-4A8D-A192-37A118511000}" srcId="{3F9B67F4-EF75-4654-87D2-F6230BBE0A08}" destId="{CCA02C97-51A7-4311-9124-814EF094AF32}" srcOrd="0" destOrd="0" parTransId="{8F19FFD5-B8BD-45DB-BF18-68804A8C97E2}" sibTransId="{9AF5A78A-56DC-49C8-90F9-3F166D5DB6A3}"/>
    <dgm:cxn modelId="{438519B8-7E56-4CCB-8AA0-75366C6BFA7F}" srcId="{3F9B67F4-EF75-4654-87D2-F6230BBE0A08}" destId="{D1C00680-334B-4016-A7FC-5F4488244C1A}" srcOrd="2" destOrd="0" parTransId="{6743CB86-96F1-4095-9B1D-8E52A5683EA6}" sibTransId="{2C597FFE-0BB3-4CF6-B14A-3E52000F1936}"/>
    <dgm:cxn modelId="{7813F4BB-3985-4721-95D3-950BAD422BA8}" srcId="{F5E9A543-E8F5-4C9A-A87E-F0C5F947617D}" destId="{9A237F1D-8C7B-4672-8BD0-AB688BF94DC4}" srcOrd="5" destOrd="0" parTransId="{C412FD29-22F4-4A3F-8E51-AF22DBD5C0F8}" sibTransId="{C4801FB7-E077-4783-8FBC-697870BC57E1}"/>
    <dgm:cxn modelId="{01A0B9D5-C8B8-4CBF-9D62-FF6078366F82}" type="presOf" srcId="{D1C00680-334B-4016-A7FC-5F4488244C1A}" destId="{66FF97DA-EA91-4814-9A68-F98E3435EB7D}" srcOrd="0" destOrd="0" presId="urn:microsoft.com/office/officeart/2005/8/layout/cycle5"/>
    <dgm:cxn modelId="{CCF85EE4-F9F8-4E98-9F9B-41EE02ECA050}" srcId="{3F9B67F4-EF75-4654-87D2-F6230BBE0A08}" destId="{BED4AD92-50D0-41F4-B0AF-D56DE913169D}" srcOrd="3" destOrd="0" parTransId="{5E197021-5DDC-4CCC-878A-ABEDAFDDF6BE}" sibTransId="{75B65CF1-197E-4FEA-BB17-E7484168C6F2}"/>
    <dgm:cxn modelId="{A49FA1F1-354F-46BE-9A8C-3AD7A3203AB7}" type="presOf" srcId="{D09D3201-F511-4602-8153-51994343F95A}" destId="{F45FC5C1-537B-45D8-BB83-423FC5AB10FD}" srcOrd="0" destOrd="1" presId="urn:microsoft.com/office/officeart/2005/8/layout/cycle5"/>
    <dgm:cxn modelId="{718A34F3-364E-4733-8D5F-C6C756442F69}" type="presOf" srcId="{725D5980-4E86-4434-9410-6DEDF2D40366}" destId="{07AEA88D-1BB6-43D0-87C0-47883DB4B3DA}" srcOrd="0" destOrd="5" presId="urn:microsoft.com/office/officeart/2005/8/layout/cycle5"/>
    <dgm:cxn modelId="{D7AAF269-F11F-4B96-9B75-EDAAEDAFCBCF}" type="presParOf" srcId="{9C03E263-3605-479D-A79B-7811D4CD9895}" destId="{AC7D06C3-19C7-45B6-A13D-719A52D7462D}" srcOrd="0" destOrd="0" presId="urn:microsoft.com/office/officeart/2005/8/layout/cycle5"/>
    <dgm:cxn modelId="{BED38FFB-9A8C-46AD-B292-7C5F29ACC0EB}" type="presParOf" srcId="{9C03E263-3605-479D-A79B-7811D4CD9895}" destId="{269EDAB2-3094-49F5-9A57-D30E65725558}" srcOrd="1" destOrd="0" presId="urn:microsoft.com/office/officeart/2005/8/layout/cycle5"/>
    <dgm:cxn modelId="{DAD47FC3-073D-4F80-B8BD-AFF6CF175659}" type="presParOf" srcId="{9C03E263-3605-479D-A79B-7811D4CD9895}" destId="{94627A85-7917-4877-9C06-58E7218D22DB}" srcOrd="2" destOrd="0" presId="urn:microsoft.com/office/officeart/2005/8/layout/cycle5"/>
    <dgm:cxn modelId="{8646C7C0-80F2-4A38-9BEB-A193A74BD1DF}" type="presParOf" srcId="{9C03E263-3605-479D-A79B-7811D4CD9895}" destId="{9F3E8FEB-A28C-4E16-B1E0-0CDEBF85BB07}" srcOrd="3" destOrd="0" presId="urn:microsoft.com/office/officeart/2005/8/layout/cycle5"/>
    <dgm:cxn modelId="{BC8F8880-4154-4059-82C1-23759F07F2B0}" type="presParOf" srcId="{9C03E263-3605-479D-A79B-7811D4CD9895}" destId="{7F1A097F-5B42-4B4C-85FA-D10467A10CDB}" srcOrd="4" destOrd="0" presId="urn:microsoft.com/office/officeart/2005/8/layout/cycle5"/>
    <dgm:cxn modelId="{664DA6FF-71CC-482A-9D90-AD73C19EF748}" type="presParOf" srcId="{9C03E263-3605-479D-A79B-7811D4CD9895}" destId="{86E841C5-06BB-4D65-B530-1CA88172197F}" srcOrd="5" destOrd="0" presId="urn:microsoft.com/office/officeart/2005/8/layout/cycle5"/>
    <dgm:cxn modelId="{2E277F01-E2F1-46A1-868A-A4C4C5A9B64F}" type="presParOf" srcId="{9C03E263-3605-479D-A79B-7811D4CD9895}" destId="{66FF97DA-EA91-4814-9A68-F98E3435EB7D}" srcOrd="6" destOrd="0" presId="urn:microsoft.com/office/officeart/2005/8/layout/cycle5"/>
    <dgm:cxn modelId="{34057E13-0E0C-4B1C-84E6-7AC2934B0E49}" type="presParOf" srcId="{9C03E263-3605-479D-A79B-7811D4CD9895}" destId="{D06B6A69-FBD2-486F-A12F-B5DA4F84691E}" srcOrd="7" destOrd="0" presId="urn:microsoft.com/office/officeart/2005/8/layout/cycle5"/>
    <dgm:cxn modelId="{3322A525-D4DC-46EF-8629-1FE56FF4A5D2}" type="presParOf" srcId="{9C03E263-3605-479D-A79B-7811D4CD9895}" destId="{64CE086E-A8B0-4A81-B40F-8D56646D08DD}" srcOrd="8" destOrd="0" presId="urn:microsoft.com/office/officeart/2005/8/layout/cycle5"/>
    <dgm:cxn modelId="{C07F7127-9B3F-4DBB-80CB-F63AD664C553}" type="presParOf" srcId="{9C03E263-3605-479D-A79B-7811D4CD9895}" destId="{F45FC5C1-537B-45D8-BB83-423FC5AB10FD}" srcOrd="9" destOrd="0" presId="urn:microsoft.com/office/officeart/2005/8/layout/cycle5"/>
    <dgm:cxn modelId="{CBFFB42E-5B19-47A2-B688-8A8AE650DC26}" type="presParOf" srcId="{9C03E263-3605-479D-A79B-7811D4CD9895}" destId="{D51A56A9-7354-4642-96F9-72BA6E620488}" srcOrd="10" destOrd="0" presId="urn:microsoft.com/office/officeart/2005/8/layout/cycle5"/>
    <dgm:cxn modelId="{2663628E-874D-4FD0-8D86-ECE5F5C637F9}" type="presParOf" srcId="{9C03E263-3605-479D-A79B-7811D4CD9895}" destId="{7E81F29E-57E4-45B6-9B70-0EF04BA98A7F}" srcOrd="11" destOrd="0" presId="urn:microsoft.com/office/officeart/2005/8/layout/cycle5"/>
    <dgm:cxn modelId="{D9E4E490-F3CB-451C-8D0B-607EF486F818}" type="presParOf" srcId="{9C03E263-3605-479D-A79B-7811D4CD9895}" destId="{07AEA88D-1BB6-43D0-87C0-47883DB4B3DA}" srcOrd="12" destOrd="0" presId="urn:microsoft.com/office/officeart/2005/8/layout/cycle5"/>
    <dgm:cxn modelId="{440EC48E-1C80-4E77-936E-D3E374C2C141}" type="presParOf" srcId="{9C03E263-3605-479D-A79B-7811D4CD9895}" destId="{232E8664-FD91-4FFF-BA12-C77BBF0EDD83}" srcOrd="13" destOrd="0" presId="urn:microsoft.com/office/officeart/2005/8/layout/cycle5"/>
    <dgm:cxn modelId="{0EA0AC0E-28E8-4ABC-B03F-F2A6EDBA1310}" type="presParOf" srcId="{9C03E263-3605-479D-A79B-7811D4CD9895}" destId="{1278C62A-A232-4666-B55B-410ACFFD246F}"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055653-54A4-4F35-A5CF-1CD8781746A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CC265B9-0FE6-40AF-9A06-71F9C3A4B9B7}">
      <dgm:prSet/>
      <dgm:spPr/>
      <dgm:t>
        <a:bodyPr/>
        <a:lstStyle/>
        <a:p>
          <a:r>
            <a:rPr lang="es-ES"/>
            <a:t>El maltrato le ejerce un hombre con el que mantiene vínculo afectivo, amoroso</a:t>
          </a:r>
          <a:endParaRPr lang="en-US"/>
        </a:p>
      </dgm:t>
    </dgm:pt>
    <dgm:pt modelId="{0D8E18E7-EB0C-4146-B906-1C98A3989020}" type="parTrans" cxnId="{87F13B8F-D93E-43AE-9726-9B1CD07B9915}">
      <dgm:prSet/>
      <dgm:spPr/>
      <dgm:t>
        <a:bodyPr/>
        <a:lstStyle/>
        <a:p>
          <a:endParaRPr lang="en-US"/>
        </a:p>
      </dgm:t>
    </dgm:pt>
    <dgm:pt modelId="{A99DD6BC-A549-4F06-94BB-42FD2423D3B3}" type="sibTrans" cxnId="{87F13B8F-D93E-43AE-9726-9B1CD07B9915}">
      <dgm:prSet/>
      <dgm:spPr/>
      <dgm:t>
        <a:bodyPr/>
        <a:lstStyle/>
        <a:p>
          <a:endParaRPr lang="en-US"/>
        </a:p>
      </dgm:t>
    </dgm:pt>
    <dgm:pt modelId="{A0E6B6EF-5361-4845-8F3E-1A8EF795B1A4}">
      <dgm:prSet/>
      <dgm:spPr/>
      <dgm:t>
        <a:bodyPr/>
        <a:lstStyle/>
        <a:p>
          <a:r>
            <a:rPr lang="es-ES"/>
            <a:t>Con el que se comparte la vida, el proyecto de vida</a:t>
          </a:r>
          <a:endParaRPr lang="en-US"/>
        </a:p>
      </dgm:t>
    </dgm:pt>
    <dgm:pt modelId="{F5624A02-3490-43E7-A45B-81F8D7809E5B}" type="parTrans" cxnId="{B6813E76-1FCC-44F5-B9AA-C0F9DA208073}">
      <dgm:prSet/>
      <dgm:spPr/>
      <dgm:t>
        <a:bodyPr/>
        <a:lstStyle/>
        <a:p>
          <a:endParaRPr lang="en-US"/>
        </a:p>
      </dgm:t>
    </dgm:pt>
    <dgm:pt modelId="{E6DCD687-21A1-4428-B59A-75A1E85652AD}" type="sibTrans" cxnId="{B6813E76-1FCC-44F5-B9AA-C0F9DA208073}">
      <dgm:prSet/>
      <dgm:spPr/>
      <dgm:t>
        <a:bodyPr/>
        <a:lstStyle/>
        <a:p>
          <a:endParaRPr lang="en-US"/>
        </a:p>
      </dgm:t>
    </dgm:pt>
    <dgm:pt modelId="{A343A1BE-DB0E-423D-A0B6-2B2287BE0918}">
      <dgm:prSet/>
      <dgm:spPr/>
      <dgm:t>
        <a:bodyPr/>
        <a:lstStyle/>
        <a:p>
          <a:r>
            <a:rPr lang="es-ES"/>
            <a:t>Padre de sus hijos e hijas</a:t>
          </a:r>
          <a:endParaRPr lang="en-US"/>
        </a:p>
      </dgm:t>
    </dgm:pt>
    <dgm:pt modelId="{1B30B72E-0383-4079-A797-0356491AF3B8}" type="parTrans" cxnId="{58DE763D-BDDD-417C-BF05-57C681508AD2}">
      <dgm:prSet/>
      <dgm:spPr/>
      <dgm:t>
        <a:bodyPr/>
        <a:lstStyle/>
        <a:p>
          <a:endParaRPr lang="en-US"/>
        </a:p>
      </dgm:t>
    </dgm:pt>
    <dgm:pt modelId="{88116E42-A949-43B9-B5AB-D8E36ABA7112}" type="sibTrans" cxnId="{58DE763D-BDDD-417C-BF05-57C681508AD2}">
      <dgm:prSet/>
      <dgm:spPr/>
      <dgm:t>
        <a:bodyPr/>
        <a:lstStyle/>
        <a:p>
          <a:endParaRPr lang="en-US"/>
        </a:p>
      </dgm:t>
    </dgm:pt>
    <dgm:pt modelId="{8C16F122-6DA8-40EC-864E-D985424D34D5}">
      <dgm:prSet/>
      <dgm:spPr/>
      <dgm:t>
        <a:bodyPr/>
        <a:lstStyle/>
        <a:p>
          <a:r>
            <a:rPr lang="es-ES"/>
            <a:t>Sentimientos ambivalentes</a:t>
          </a:r>
          <a:endParaRPr lang="en-US"/>
        </a:p>
      </dgm:t>
    </dgm:pt>
    <dgm:pt modelId="{65B67C7E-9536-433F-98FC-036358CF164E}" type="parTrans" cxnId="{CFA098A0-125F-43A1-B7D7-C3F032226F9A}">
      <dgm:prSet/>
      <dgm:spPr/>
      <dgm:t>
        <a:bodyPr/>
        <a:lstStyle/>
        <a:p>
          <a:endParaRPr lang="en-US"/>
        </a:p>
      </dgm:t>
    </dgm:pt>
    <dgm:pt modelId="{6A4B6FFC-B4EF-4475-8C15-375204FFD0CD}" type="sibTrans" cxnId="{CFA098A0-125F-43A1-B7D7-C3F032226F9A}">
      <dgm:prSet/>
      <dgm:spPr/>
      <dgm:t>
        <a:bodyPr/>
        <a:lstStyle/>
        <a:p>
          <a:endParaRPr lang="en-US"/>
        </a:p>
      </dgm:t>
    </dgm:pt>
    <dgm:pt modelId="{8489C6AC-7052-441A-B4C3-2ECEF751155A}">
      <dgm:prSet/>
      <dgm:spPr/>
      <dgm:t>
        <a:bodyPr/>
        <a:lstStyle/>
        <a:p>
          <a:r>
            <a:rPr lang="es-ES" dirty="0"/>
            <a:t>Hombres seductores y atractivos socialmente</a:t>
          </a:r>
          <a:endParaRPr lang="en-US" dirty="0"/>
        </a:p>
      </dgm:t>
    </dgm:pt>
    <dgm:pt modelId="{5CD868DC-8E33-4966-A1B4-F306BC79F331}" type="parTrans" cxnId="{1ADAD015-6980-46C9-9337-417BC5EEABE3}">
      <dgm:prSet/>
      <dgm:spPr/>
      <dgm:t>
        <a:bodyPr/>
        <a:lstStyle/>
        <a:p>
          <a:endParaRPr lang="en-US"/>
        </a:p>
      </dgm:t>
    </dgm:pt>
    <dgm:pt modelId="{E385BF81-97A6-4D14-9302-C23DA4E391C4}" type="sibTrans" cxnId="{1ADAD015-6980-46C9-9337-417BC5EEABE3}">
      <dgm:prSet/>
      <dgm:spPr/>
      <dgm:t>
        <a:bodyPr/>
        <a:lstStyle/>
        <a:p>
          <a:endParaRPr lang="en-US"/>
        </a:p>
      </dgm:t>
    </dgm:pt>
    <dgm:pt modelId="{B04F3E23-90E4-4CAA-8F6A-7F0175BDF0FB}">
      <dgm:prSet/>
      <dgm:spPr/>
      <dgm:t>
        <a:bodyPr/>
        <a:lstStyle/>
        <a:p>
          <a:r>
            <a:rPr lang="es-ES"/>
            <a:t>El maltrato se oculta (tanto el hombre como la mujer)</a:t>
          </a:r>
          <a:endParaRPr lang="en-US"/>
        </a:p>
      </dgm:t>
    </dgm:pt>
    <dgm:pt modelId="{36213B37-91F0-4C6F-BBD6-BF17FD0DCB57}" type="parTrans" cxnId="{0B81B21D-A4D0-4A2C-A36E-6C4C7A6910EF}">
      <dgm:prSet/>
      <dgm:spPr/>
      <dgm:t>
        <a:bodyPr/>
        <a:lstStyle/>
        <a:p>
          <a:endParaRPr lang="en-US"/>
        </a:p>
      </dgm:t>
    </dgm:pt>
    <dgm:pt modelId="{C70B74C6-5FE6-42EE-96BC-A957024E738A}" type="sibTrans" cxnId="{0B81B21D-A4D0-4A2C-A36E-6C4C7A6910EF}">
      <dgm:prSet/>
      <dgm:spPr/>
      <dgm:t>
        <a:bodyPr/>
        <a:lstStyle/>
        <a:p>
          <a:endParaRPr lang="en-US"/>
        </a:p>
      </dgm:t>
    </dgm:pt>
    <dgm:pt modelId="{9D5D8073-153B-479A-B76C-CFE3E05B5664}">
      <dgm:prSet/>
      <dgm:spPr/>
      <dgm:t>
        <a:bodyPr/>
        <a:lstStyle/>
        <a:p>
          <a:r>
            <a:rPr lang="es-ES"/>
            <a:t>Mecanismos de defensa/supervivencia:</a:t>
          </a:r>
          <a:endParaRPr lang="en-US"/>
        </a:p>
      </dgm:t>
    </dgm:pt>
    <dgm:pt modelId="{B11A606A-F97E-4DC7-A651-B17CD9BB787A}" type="parTrans" cxnId="{C3795E8F-4B07-49AE-BC24-428E90AB72C6}">
      <dgm:prSet/>
      <dgm:spPr/>
      <dgm:t>
        <a:bodyPr/>
        <a:lstStyle/>
        <a:p>
          <a:endParaRPr lang="en-US"/>
        </a:p>
      </dgm:t>
    </dgm:pt>
    <dgm:pt modelId="{8C0ACDB3-B4A3-47F4-991D-0AC3DDAB4179}" type="sibTrans" cxnId="{C3795E8F-4B07-49AE-BC24-428E90AB72C6}">
      <dgm:prSet/>
      <dgm:spPr/>
      <dgm:t>
        <a:bodyPr/>
        <a:lstStyle/>
        <a:p>
          <a:endParaRPr lang="en-US"/>
        </a:p>
      </dgm:t>
    </dgm:pt>
    <dgm:pt modelId="{E06F57B3-E396-4A9A-BD5E-B688C7A0183B}">
      <dgm:prSet/>
      <dgm:spPr/>
      <dgm:t>
        <a:bodyPr/>
        <a:lstStyle/>
        <a:p>
          <a:r>
            <a:rPr lang="es-ES"/>
            <a:t>- Miedo: amenazas, represalias…</a:t>
          </a:r>
          <a:endParaRPr lang="en-US"/>
        </a:p>
      </dgm:t>
    </dgm:pt>
    <dgm:pt modelId="{9F5CB86C-6C33-499A-ABF2-F9D26122F8E6}" type="parTrans" cxnId="{19A018E3-5CE1-4116-86D4-CC73B4919BC1}">
      <dgm:prSet/>
      <dgm:spPr/>
      <dgm:t>
        <a:bodyPr/>
        <a:lstStyle/>
        <a:p>
          <a:endParaRPr lang="en-US"/>
        </a:p>
      </dgm:t>
    </dgm:pt>
    <dgm:pt modelId="{D9F39A63-0E1B-48B8-9456-BA308C937C28}" type="sibTrans" cxnId="{19A018E3-5CE1-4116-86D4-CC73B4919BC1}">
      <dgm:prSet/>
      <dgm:spPr/>
      <dgm:t>
        <a:bodyPr/>
        <a:lstStyle/>
        <a:p>
          <a:endParaRPr lang="en-US"/>
        </a:p>
      </dgm:t>
    </dgm:pt>
    <dgm:pt modelId="{346B2AB9-C115-4672-A5A7-CED236235A1D}">
      <dgm:prSet/>
      <dgm:spPr/>
      <dgm:t>
        <a:bodyPr/>
        <a:lstStyle/>
        <a:p>
          <a:r>
            <a:rPr lang="es-ES"/>
            <a:t>- Vergüenza: fracaso proyecto, no dejarle…</a:t>
          </a:r>
          <a:endParaRPr lang="en-US"/>
        </a:p>
      </dgm:t>
    </dgm:pt>
    <dgm:pt modelId="{98A01BD5-A377-4DB2-869D-C8B0FD790C55}" type="parTrans" cxnId="{4C056469-7FE7-46EB-A3C8-DD19A812E2A1}">
      <dgm:prSet/>
      <dgm:spPr/>
      <dgm:t>
        <a:bodyPr/>
        <a:lstStyle/>
        <a:p>
          <a:endParaRPr lang="en-US"/>
        </a:p>
      </dgm:t>
    </dgm:pt>
    <dgm:pt modelId="{B68B15EC-E9AD-4C85-9D05-58D530D03491}" type="sibTrans" cxnId="{4C056469-7FE7-46EB-A3C8-DD19A812E2A1}">
      <dgm:prSet/>
      <dgm:spPr/>
      <dgm:t>
        <a:bodyPr/>
        <a:lstStyle/>
        <a:p>
          <a:endParaRPr lang="en-US"/>
        </a:p>
      </dgm:t>
    </dgm:pt>
    <dgm:pt modelId="{EADD755D-C192-49D0-A71B-847709D9CCFE}">
      <dgm:prSet/>
      <dgm:spPr/>
      <dgm:t>
        <a:bodyPr/>
        <a:lstStyle/>
        <a:p>
          <a:r>
            <a:rPr lang="es-ES"/>
            <a:t>- Distorsión/ minimización: quitar importancia, “no se va a repetir”…</a:t>
          </a:r>
          <a:endParaRPr lang="en-US"/>
        </a:p>
      </dgm:t>
    </dgm:pt>
    <dgm:pt modelId="{BC2B3756-2262-48A3-B9B1-DFD6AE030401}" type="parTrans" cxnId="{F737F7B6-D659-42E8-9B64-E53A7F2EB1A5}">
      <dgm:prSet/>
      <dgm:spPr/>
      <dgm:t>
        <a:bodyPr/>
        <a:lstStyle/>
        <a:p>
          <a:endParaRPr lang="en-US"/>
        </a:p>
      </dgm:t>
    </dgm:pt>
    <dgm:pt modelId="{8264E5A5-53BB-4E73-990E-4D99FD25CE96}" type="sibTrans" cxnId="{F737F7B6-D659-42E8-9B64-E53A7F2EB1A5}">
      <dgm:prSet/>
      <dgm:spPr/>
      <dgm:t>
        <a:bodyPr/>
        <a:lstStyle/>
        <a:p>
          <a:endParaRPr lang="en-US"/>
        </a:p>
      </dgm:t>
    </dgm:pt>
    <dgm:pt modelId="{3892A38E-C002-4CD7-A03A-F7D207B5A0FA}">
      <dgm:prSet/>
      <dgm:spPr/>
      <dgm:t>
        <a:bodyPr/>
        <a:lstStyle/>
        <a:p>
          <a:r>
            <a:rPr lang="es-ES" dirty="0"/>
            <a:t>- Negación: niega necesitar ayuda…</a:t>
          </a:r>
          <a:endParaRPr lang="en-US" dirty="0"/>
        </a:p>
      </dgm:t>
    </dgm:pt>
    <dgm:pt modelId="{3CB6D99C-17D2-491A-8C6C-CBEBDE1D7317}" type="parTrans" cxnId="{030B286A-6AE2-491F-8A9A-F6A6D94DB090}">
      <dgm:prSet/>
      <dgm:spPr/>
      <dgm:t>
        <a:bodyPr/>
        <a:lstStyle/>
        <a:p>
          <a:endParaRPr lang="en-US"/>
        </a:p>
      </dgm:t>
    </dgm:pt>
    <dgm:pt modelId="{D9A88DDB-BE1D-4CB9-9D66-F40F5CA449D3}" type="sibTrans" cxnId="{030B286A-6AE2-491F-8A9A-F6A6D94DB090}">
      <dgm:prSet/>
      <dgm:spPr/>
      <dgm:t>
        <a:bodyPr/>
        <a:lstStyle/>
        <a:p>
          <a:endParaRPr lang="en-US"/>
        </a:p>
      </dgm:t>
    </dgm:pt>
    <dgm:pt modelId="{0DC9A4B2-20B5-4C0A-99DD-B4A029B26F95}">
      <dgm:prSet/>
      <dgm:spPr/>
      <dgm:t>
        <a:bodyPr/>
        <a:lstStyle/>
        <a:p>
          <a:r>
            <a:rPr lang="es-ES"/>
            <a:t>- Resistencia: justifica, disculpa…</a:t>
          </a:r>
          <a:endParaRPr lang="en-US"/>
        </a:p>
      </dgm:t>
    </dgm:pt>
    <dgm:pt modelId="{C0A745E7-9AAA-47A8-832E-5917D5AE44D9}" type="parTrans" cxnId="{AEE0A416-0192-47D1-8C4C-68811D56E2E3}">
      <dgm:prSet/>
      <dgm:spPr/>
      <dgm:t>
        <a:bodyPr/>
        <a:lstStyle/>
        <a:p>
          <a:endParaRPr lang="en-US"/>
        </a:p>
      </dgm:t>
    </dgm:pt>
    <dgm:pt modelId="{EBF6379D-E982-405E-B19D-1F9237BCB52A}" type="sibTrans" cxnId="{AEE0A416-0192-47D1-8C4C-68811D56E2E3}">
      <dgm:prSet/>
      <dgm:spPr/>
      <dgm:t>
        <a:bodyPr/>
        <a:lstStyle/>
        <a:p>
          <a:endParaRPr lang="en-US"/>
        </a:p>
      </dgm:t>
    </dgm:pt>
    <dgm:pt modelId="{B7D17796-28A1-4472-AB87-7B8257DEA186}">
      <dgm:prSet/>
      <dgm:spPr/>
      <dgm:t>
        <a:bodyPr/>
        <a:lstStyle/>
        <a:p>
          <a:r>
            <a:rPr lang="es-ES"/>
            <a:t>- Culpabilización: responsabilizarse</a:t>
          </a:r>
          <a:endParaRPr lang="en-US"/>
        </a:p>
      </dgm:t>
    </dgm:pt>
    <dgm:pt modelId="{6EDF8E97-7917-4E17-A616-51CFE6545058}" type="parTrans" cxnId="{C62CC10F-7A41-4622-A125-A6F605394D5D}">
      <dgm:prSet/>
      <dgm:spPr/>
      <dgm:t>
        <a:bodyPr/>
        <a:lstStyle/>
        <a:p>
          <a:endParaRPr lang="en-US"/>
        </a:p>
      </dgm:t>
    </dgm:pt>
    <dgm:pt modelId="{E73F1953-AC86-4BA7-8861-F008FD11B17F}" type="sibTrans" cxnId="{C62CC10F-7A41-4622-A125-A6F605394D5D}">
      <dgm:prSet/>
      <dgm:spPr/>
      <dgm:t>
        <a:bodyPr/>
        <a:lstStyle/>
        <a:p>
          <a:endParaRPr lang="en-US"/>
        </a:p>
      </dgm:t>
    </dgm:pt>
    <dgm:pt modelId="{0FB88B17-B200-4146-A2D2-ED5384257B6F}" type="pres">
      <dgm:prSet presAssocID="{56055653-54A4-4F35-A5CF-1CD8781746A1}" presName="linear" presStyleCnt="0">
        <dgm:presLayoutVars>
          <dgm:animLvl val="lvl"/>
          <dgm:resizeHandles val="exact"/>
        </dgm:presLayoutVars>
      </dgm:prSet>
      <dgm:spPr/>
    </dgm:pt>
    <dgm:pt modelId="{B6A4F49B-D0F0-4458-B081-5A717452BEAE}" type="pres">
      <dgm:prSet presAssocID="{5CC265B9-0FE6-40AF-9A06-71F9C3A4B9B7}" presName="parentText" presStyleLbl="node1" presStyleIdx="0" presStyleCnt="8">
        <dgm:presLayoutVars>
          <dgm:chMax val="0"/>
          <dgm:bulletEnabled val="1"/>
        </dgm:presLayoutVars>
      </dgm:prSet>
      <dgm:spPr/>
    </dgm:pt>
    <dgm:pt modelId="{6728CD1D-D565-4191-B768-DBC2EC3365C2}" type="pres">
      <dgm:prSet presAssocID="{A99DD6BC-A549-4F06-94BB-42FD2423D3B3}" presName="spacer" presStyleCnt="0"/>
      <dgm:spPr/>
    </dgm:pt>
    <dgm:pt modelId="{206FB443-F57B-450B-AEA3-AD013EA1911E}" type="pres">
      <dgm:prSet presAssocID="{A0E6B6EF-5361-4845-8F3E-1A8EF795B1A4}" presName="parentText" presStyleLbl="node1" presStyleIdx="1" presStyleCnt="8">
        <dgm:presLayoutVars>
          <dgm:chMax val="0"/>
          <dgm:bulletEnabled val="1"/>
        </dgm:presLayoutVars>
      </dgm:prSet>
      <dgm:spPr/>
    </dgm:pt>
    <dgm:pt modelId="{334D97A4-6FA0-4576-A6F0-720AA893DDED}" type="pres">
      <dgm:prSet presAssocID="{E6DCD687-21A1-4428-B59A-75A1E85652AD}" presName="spacer" presStyleCnt="0"/>
      <dgm:spPr/>
    </dgm:pt>
    <dgm:pt modelId="{8CC88AD7-8D1C-439C-B5CF-E45956A03037}" type="pres">
      <dgm:prSet presAssocID="{A343A1BE-DB0E-423D-A0B6-2B2287BE0918}" presName="parentText" presStyleLbl="node1" presStyleIdx="2" presStyleCnt="8">
        <dgm:presLayoutVars>
          <dgm:chMax val="0"/>
          <dgm:bulletEnabled val="1"/>
        </dgm:presLayoutVars>
      </dgm:prSet>
      <dgm:spPr/>
    </dgm:pt>
    <dgm:pt modelId="{45D6DE40-B85C-4143-96FE-EF5426138581}" type="pres">
      <dgm:prSet presAssocID="{88116E42-A949-43B9-B5AB-D8E36ABA7112}" presName="spacer" presStyleCnt="0"/>
      <dgm:spPr/>
    </dgm:pt>
    <dgm:pt modelId="{5B7B9F0C-D751-4925-B107-4A9905D245C9}" type="pres">
      <dgm:prSet presAssocID="{8C16F122-6DA8-40EC-864E-D985424D34D5}" presName="parentText" presStyleLbl="node1" presStyleIdx="3" presStyleCnt="8">
        <dgm:presLayoutVars>
          <dgm:chMax val="0"/>
          <dgm:bulletEnabled val="1"/>
        </dgm:presLayoutVars>
      </dgm:prSet>
      <dgm:spPr/>
    </dgm:pt>
    <dgm:pt modelId="{F6306E2F-F463-4AC9-BE50-BE3D2D70D3B0}" type="pres">
      <dgm:prSet presAssocID="{6A4B6FFC-B4EF-4475-8C15-375204FFD0CD}" presName="spacer" presStyleCnt="0"/>
      <dgm:spPr/>
    </dgm:pt>
    <dgm:pt modelId="{1946222C-B777-45E4-A2B9-D5D94AC61D24}" type="pres">
      <dgm:prSet presAssocID="{8489C6AC-7052-441A-B4C3-2ECEF751155A}" presName="parentText" presStyleLbl="node1" presStyleIdx="4" presStyleCnt="8">
        <dgm:presLayoutVars>
          <dgm:chMax val="0"/>
          <dgm:bulletEnabled val="1"/>
        </dgm:presLayoutVars>
      </dgm:prSet>
      <dgm:spPr/>
    </dgm:pt>
    <dgm:pt modelId="{C83DFB16-EC47-4C7B-863F-E12817223BD2}" type="pres">
      <dgm:prSet presAssocID="{E385BF81-97A6-4D14-9302-C23DA4E391C4}" presName="spacer" presStyleCnt="0"/>
      <dgm:spPr/>
    </dgm:pt>
    <dgm:pt modelId="{E1B447CC-C983-4F16-9B28-334EA010287B}" type="pres">
      <dgm:prSet presAssocID="{B04F3E23-90E4-4CAA-8F6A-7F0175BDF0FB}" presName="parentText" presStyleLbl="node1" presStyleIdx="5" presStyleCnt="8">
        <dgm:presLayoutVars>
          <dgm:chMax val="0"/>
          <dgm:bulletEnabled val="1"/>
        </dgm:presLayoutVars>
      </dgm:prSet>
      <dgm:spPr/>
    </dgm:pt>
    <dgm:pt modelId="{F4F9FAC7-532F-408D-BBB6-39EC91731BF8}" type="pres">
      <dgm:prSet presAssocID="{C70B74C6-5FE6-42EE-96BC-A957024E738A}" presName="spacer" presStyleCnt="0"/>
      <dgm:spPr/>
    </dgm:pt>
    <dgm:pt modelId="{EF2CA0A0-A6C2-4CEC-B375-1D8099B15F9B}" type="pres">
      <dgm:prSet presAssocID="{9D5D8073-153B-479A-B76C-CFE3E05B5664}" presName="parentText" presStyleLbl="node1" presStyleIdx="6" presStyleCnt="8">
        <dgm:presLayoutVars>
          <dgm:chMax val="0"/>
          <dgm:bulletEnabled val="1"/>
        </dgm:presLayoutVars>
      </dgm:prSet>
      <dgm:spPr/>
    </dgm:pt>
    <dgm:pt modelId="{DF63C91C-2DE3-4339-A558-EAF4F2AE0256}" type="pres">
      <dgm:prSet presAssocID="{8C0ACDB3-B4A3-47F4-991D-0AC3DDAB4179}" presName="spacer" presStyleCnt="0"/>
      <dgm:spPr/>
    </dgm:pt>
    <dgm:pt modelId="{30F86649-9DE8-432E-AF16-AEF34FF892E8}" type="pres">
      <dgm:prSet presAssocID="{E06F57B3-E396-4A9A-BD5E-B688C7A0183B}" presName="parentText" presStyleLbl="node1" presStyleIdx="7" presStyleCnt="8">
        <dgm:presLayoutVars>
          <dgm:chMax val="0"/>
          <dgm:bulletEnabled val="1"/>
        </dgm:presLayoutVars>
      </dgm:prSet>
      <dgm:spPr/>
    </dgm:pt>
    <dgm:pt modelId="{AD4B4437-C673-485C-B8BA-0795EF1EF4A6}" type="pres">
      <dgm:prSet presAssocID="{E06F57B3-E396-4A9A-BD5E-B688C7A0183B}" presName="childText" presStyleLbl="revTx" presStyleIdx="0" presStyleCnt="1">
        <dgm:presLayoutVars>
          <dgm:bulletEnabled val="1"/>
        </dgm:presLayoutVars>
      </dgm:prSet>
      <dgm:spPr/>
    </dgm:pt>
  </dgm:ptLst>
  <dgm:cxnLst>
    <dgm:cxn modelId="{09EC8809-5D20-4423-A7B9-F267AD83990A}" type="presOf" srcId="{5CC265B9-0FE6-40AF-9A06-71F9C3A4B9B7}" destId="{B6A4F49B-D0F0-4458-B081-5A717452BEAE}" srcOrd="0" destOrd="0" presId="urn:microsoft.com/office/officeart/2005/8/layout/vList2"/>
    <dgm:cxn modelId="{C62CC10F-7A41-4622-A125-A6F605394D5D}" srcId="{E06F57B3-E396-4A9A-BD5E-B688C7A0183B}" destId="{B7D17796-28A1-4472-AB87-7B8257DEA186}" srcOrd="4" destOrd="0" parTransId="{6EDF8E97-7917-4E17-A616-51CFE6545058}" sibTransId="{E73F1953-AC86-4BA7-8861-F008FD11B17F}"/>
    <dgm:cxn modelId="{1ADAD015-6980-46C9-9337-417BC5EEABE3}" srcId="{56055653-54A4-4F35-A5CF-1CD8781746A1}" destId="{8489C6AC-7052-441A-B4C3-2ECEF751155A}" srcOrd="4" destOrd="0" parTransId="{5CD868DC-8E33-4966-A1B4-F306BC79F331}" sibTransId="{E385BF81-97A6-4D14-9302-C23DA4E391C4}"/>
    <dgm:cxn modelId="{AEE0A416-0192-47D1-8C4C-68811D56E2E3}" srcId="{E06F57B3-E396-4A9A-BD5E-B688C7A0183B}" destId="{0DC9A4B2-20B5-4C0A-99DD-B4A029B26F95}" srcOrd="3" destOrd="0" parTransId="{C0A745E7-9AAA-47A8-832E-5917D5AE44D9}" sibTransId="{EBF6379D-E982-405E-B19D-1F9237BCB52A}"/>
    <dgm:cxn modelId="{D82E1A1A-467A-4C36-85A2-EA5E6E78DEEE}" type="presOf" srcId="{E06F57B3-E396-4A9A-BD5E-B688C7A0183B}" destId="{30F86649-9DE8-432E-AF16-AEF34FF892E8}" srcOrd="0" destOrd="0" presId="urn:microsoft.com/office/officeart/2005/8/layout/vList2"/>
    <dgm:cxn modelId="{3442451A-A22E-4E42-90C0-201AC558B307}" type="presOf" srcId="{A343A1BE-DB0E-423D-A0B6-2B2287BE0918}" destId="{8CC88AD7-8D1C-439C-B5CF-E45956A03037}" srcOrd="0" destOrd="0" presId="urn:microsoft.com/office/officeart/2005/8/layout/vList2"/>
    <dgm:cxn modelId="{E4CEC01C-9528-4E91-978A-078BFD31CF96}" type="presOf" srcId="{3892A38E-C002-4CD7-A03A-F7D207B5A0FA}" destId="{AD4B4437-C673-485C-B8BA-0795EF1EF4A6}" srcOrd="0" destOrd="2" presId="urn:microsoft.com/office/officeart/2005/8/layout/vList2"/>
    <dgm:cxn modelId="{0B81B21D-A4D0-4A2C-A36E-6C4C7A6910EF}" srcId="{56055653-54A4-4F35-A5CF-1CD8781746A1}" destId="{B04F3E23-90E4-4CAA-8F6A-7F0175BDF0FB}" srcOrd="5" destOrd="0" parTransId="{36213B37-91F0-4C6F-BBD6-BF17FD0DCB57}" sibTransId="{C70B74C6-5FE6-42EE-96BC-A957024E738A}"/>
    <dgm:cxn modelId="{68B60D29-A837-4DB2-8297-057B901DBFDF}" type="presOf" srcId="{EADD755D-C192-49D0-A71B-847709D9CCFE}" destId="{AD4B4437-C673-485C-B8BA-0795EF1EF4A6}" srcOrd="0" destOrd="1" presId="urn:microsoft.com/office/officeart/2005/8/layout/vList2"/>
    <dgm:cxn modelId="{AE10AC2B-5B75-4DE7-B6A5-8512C1E112E4}" type="presOf" srcId="{8489C6AC-7052-441A-B4C3-2ECEF751155A}" destId="{1946222C-B777-45E4-A2B9-D5D94AC61D24}" srcOrd="0" destOrd="0" presId="urn:microsoft.com/office/officeart/2005/8/layout/vList2"/>
    <dgm:cxn modelId="{58DE763D-BDDD-417C-BF05-57C681508AD2}" srcId="{56055653-54A4-4F35-A5CF-1CD8781746A1}" destId="{A343A1BE-DB0E-423D-A0B6-2B2287BE0918}" srcOrd="2" destOrd="0" parTransId="{1B30B72E-0383-4079-A797-0356491AF3B8}" sibTransId="{88116E42-A949-43B9-B5AB-D8E36ABA7112}"/>
    <dgm:cxn modelId="{D7D1195B-0860-4D48-B26E-051BA8097AAD}" type="presOf" srcId="{9D5D8073-153B-479A-B76C-CFE3E05B5664}" destId="{EF2CA0A0-A6C2-4CEC-B375-1D8099B15F9B}" srcOrd="0" destOrd="0" presId="urn:microsoft.com/office/officeart/2005/8/layout/vList2"/>
    <dgm:cxn modelId="{9C3B1244-DC2B-4312-9CC3-C66C5105F907}" type="presOf" srcId="{8C16F122-6DA8-40EC-864E-D985424D34D5}" destId="{5B7B9F0C-D751-4925-B107-4A9905D245C9}" srcOrd="0" destOrd="0" presId="urn:microsoft.com/office/officeart/2005/8/layout/vList2"/>
    <dgm:cxn modelId="{0D3EFB45-4DF2-4773-8D53-CFA48E4575BB}" type="presOf" srcId="{0DC9A4B2-20B5-4C0A-99DD-B4A029B26F95}" destId="{AD4B4437-C673-485C-B8BA-0795EF1EF4A6}" srcOrd="0" destOrd="3" presId="urn:microsoft.com/office/officeart/2005/8/layout/vList2"/>
    <dgm:cxn modelId="{4C056469-7FE7-46EB-A3C8-DD19A812E2A1}" srcId="{E06F57B3-E396-4A9A-BD5E-B688C7A0183B}" destId="{346B2AB9-C115-4672-A5A7-CED236235A1D}" srcOrd="0" destOrd="0" parTransId="{98A01BD5-A377-4DB2-869D-C8B0FD790C55}" sibTransId="{B68B15EC-E9AD-4C85-9D05-58D530D03491}"/>
    <dgm:cxn modelId="{030B286A-6AE2-491F-8A9A-F6A6D94DB090}" srcId="{E06F57B3-E396-4A9A-BD5E-B688C7A0183B}" destId="{3892A38E-C002-4CD7-A03A-F7D207B5A0FA}" srcOrd="2" destOrd="0" parTransId="{3CB6D99C-17D2-491A-8C6C-CBEBDE1D7317}" sibTransId="{D9A88DDB-BE1D-4CB9-9D66-F40F5CA449D3}"/>
    <dgm:cxn modelId="{B258466E-020E-4167-AFBD-D2F905AFB04D}" type="presOf" srcId="{B04F3E23-90E4-4CAA-8F6A-7F0175BDF0FB}" destId="{E1B447CC-C983-4F16-9B28-334EA010287B}" srcOrd="0" destOrd="0" presId="urn:microsoft.com/office/officeart/2005/8/layout/vList2"/>
    <dgm:cxn modelId="{064C6474-B330-480E-903A-A592FDD632FC}" type="presOf" srcId="{B7D17796-28A1-4472-AB87-7B8257DEA186}" destId="{AD4B4437-C673-485C-B8BA-0795EF1EF4A6}" srcOrd="0" destOrd="4" presId="urn:microsoft.com/office/officeart/2005/8/layout/vList2"/>
    <dgm:cxn modelId="{B6813E76-1FCC-44F5-B9AA-C0F9DA208073}" srcId="{56055653-54A4-4F35-A5CF-1CD8781746A1}" destId="{A0E6B6EF-5361-4845-8F3E-1A8EF795B1A4}" srcOrd="1" destOrd="0" parTransId="{F5624A02-3490-43E7-A45B-81F8D7809E5B}" sibTransId="{E6DCD687-21A1-4428-B59A-75A1E85652AD}"/>
    <dgm:cxn modelId="{C484597E-9255-4DCC-87AB-26B697867DEC}" type="presOf" srcId="{A0E6B6EF-5361-4845-8F3E-1A8EF795B1A4}" destId="{206FB443-F57B-450B-AEA3-AD013EA1911E}" srcOrd="0" destOrd="0" presId="urn:microsoft.com/office/officeart/2005/8/layout/vList2"/>
    <dgm:cxn modelId="{8F7FCC8C-0CD9-4A3B-BAED-0075F6CA4BD1}" type="presOf" srcId="{56055653-54A4-4F35-A5CF-1CD8781746A1}" destId="{0FB88B17-B200-4146-A2D2-ED5384257B6F}" srcOrd="0" destOrd="0" presId="urn:microsoft.com/office/officeart/2005/8/layout/vList2"/>
    <dgm:cxn modelId="{87F13B8F-D93E-43AE-9726-9B1CD07B9915}" srcId="{56055653-54A4-4F35-A5CF-1CD8781746A1}" destId="{5CC265B9-0FE6-40AF-9A06-71F9C3A4B9B7}" srcOrd="0" destOrd="0" parTransId="{0D8E18E7-EB0C-4146-B906-1C98A3989020}" sibTransId="{A99DD6BC-A549-4F06-94BB-42FD2423D3B3}"/>
    <dgm:cxn modelId="{C3795E8F-4B07-49AE-BC24-428E90AB72C6}" srcId="{56055653-54A4-4F35-A5CF-1CD8781746A1}" destId="{9D5D8073-153B-479A-B76C-CFE3E05B5664}" srcOrd="6" destOrd="0" parTransId="{B11A606A-F97E-4DC7-A651-B17CD9BB787A}" sibTransId="{8C0ACDB3-B4A3-47F4-991D-0AC3DDAB4179}"/>
    <dgm:cxn modelId="{A2F11B9B-7671-4BFF-AEB2-C7B3FD6F9E43}" type="presOf" srcId="{346B2AB9-C115-4672-A5A7-CED236235A1D}" destId="{AD4B4437-C673-485C-B8BA-0795EF1EF4A6}" srcOrd="0" destOrd="0" presId="urn:microsoft.com/office/officeart/2005/8/layout/vList2"/>
    <dgm:cxn modelId="{CFA098A0-125F-43A1-B7D7-C3F032226F9A}" srcId="{56055653-54A4-4F35-A5CF-1CD8781746A1}" destId="{8C16F122-6DA8-40EC-864E-D985424D34D5}" srcOrd="3" destOrd="0" parTransId="{65B67C7E-9536-433F-98FC-036358CF164E}" sibTransId="{6A4B6FFC-B4EF-4475-8C15-375204FFD0CD}"/>
    <dgm:cxn modelId="{F737F7B6-D659-42E8-9B64-E53A7F2EB1A5}" srcId="{E06F57B3-E396-4A9A-BD5E-B688C7A0183B}" destId="{EADD755D-C192-49D0-A71B-847709D9CCFE}" srcOrd="1" destOrd="0" parTransId="{BC2B3756-2262-48A3-B9B1-DFD6AE030401}" sibTransId="{8264E5A5-53BB-4E73-990E-4D99FD25CE96}"/>
    <dgm:cxn modelId="{19A018E3-5CE1-4116-86D4-CC73B4919BC1}" srcId="{56055653-54A4-4F35-A5CF-1CD8781746A1}" destId="{E06F57B3-E396-4A9A-BD5E-B688C7A0183B}" srcOrd="7" destOrd="0" parTransId="{9F5CB86C-6C33-499A-ABF2-F9D26122F8E6}" sibTransId="{D9F39A63-0E1B-48B8-9456-BA308C937C28}"/>
    <dgm:cxn modelId="{1C81A3E5-64A8-4073-9B48-508A701DDB93}" type="presParOf" srcId="{0FB88B17-B200-4146-A2D2-ED5384257B6F}" destId="{B6A4F49B-D0F0-4458-B081-5A717452BEAE}" srcOrd="0" destOrd="0" presId="urn:microsoft.com/office/officeart/2005/8/layout/vList2"/>
    <dgm:cxn modelId="{A13C2B60-5A83-43D2-B218-82BE63A0E366}" type="presParOf" srcId="{0FB88B17-B200-4146-A2D2-ED5384257B6F}" destId="{6728CD1D-D565-4191-B768-DBC2EC3365C2}" srcOrd="1" destOrd="0" presId="urn:microsoft.com/office/officeart/2005/8/layout/vList2"/>
    <dgm:cxn modelId="{BFCB1BEB-BB43-4AD2-8730-9E41E6F55C7E}" type="presParOf" srcId="{0FB88B17-B200-4146-A2D2-ED5384257B6F}" destId="{206FB443-F57B-450B-AEA3-AD013EA1911E}" srcOrd="2" destOrd="0" presId="urn:microsoft.com/office/officeart/2005/8/layout/vList2"/>
    <dgm:cxn modelId="{47FAF732-54A1-430F-B416-68A2C0DA1B41}" type="presParOf" srcId="{0FB88B17-B200-4146-A2D2-ED5384257B6F}" destId="{334D97A4-6FA0-4576-A6F0-720AA893DDED}" srcOrd="3" destOrd="0" presId="urn:microsoft.com/office/officeart/2005/8/layout/vList2"/>
    <dgm:cxn modelId="{A25694B6-B970-44AB-9FAB-0DAB0B41319B}" type="presParOf" srcId="{0FB88B17-B200-4146-A2D2-ED5384257B6F}" destId="{8CC88AD7-8D1C-439C-B5CF-E45956A03037}" srcOrd="4" destOrd="0" presId="urn:microsoft.com/office/officeart/2005/8/layout/vList2"/>
    <dgm:cxn modelId="{B6535F3E-9275-42E9-9EEB-9B4F5EA633DB}" type="presParOf" srcId="{0FB88B17-B200-4146-A2D2-ED5384257B6F}" destId="{45D6DE40-B85C-4143-96FE-EF5426138581}" srcOrd="5" destOrd="0" presId="urn:microsoft.com/office/officeart/2005/8/layout/vList2"/>
    <dgm:cxn modelId="{5FA7BB93-F3D5-49BA-A112-A39138BE800C}" type="presParOf" srcId="{0FB88B17-B200-4146-A2D2-ED5384257B6F}" destId="{5B7B9F0C-D751-4925-B107-4A9905D245C9}" srcOrd="6" destOrd="0" presId="urn:microsoft.com/office/officeart/2005/8/layout/vList2"/>
    <dgm:cxn modelId="{15FAEC8C-C32F-4AF1-B6DD-C3445015ECB5}" type="presParOf" srcId="{0FB88B17-B200-4146-A2D2-ED5384257B6F}" destId="{F6306E2F-F463-4AC9-BE50-BE3D2D70D3B0}" srcOrd="7" destOrd="0" presId="urn:microsoft.com/office/officeart/2005/8/layout/vList2"/>
    <dgm:cxn modelId="{81D454E8-BFF5-4F01-8BF8-FC6F2DC95B71}" type="presParOf" srcId="{0FB88B17-B200-4146-A2D2-ED5384257B6F}" destId="{1946222C-B777-45E4-A2B9-D5D94AC61D24}" srcOrd="8" destOrd="0" presId="urn:microsoft.com/office/officeart/2005/8/layout/vList2"/>
    <dgm:cxn modelId="{BC23B2E6-6134-401F-82F7-FA4DDFA57852}" type="presParOf" srcId="{0FB88B17-B200-4146-A2D2-ED5384257B6F}" destId="{C83DFB16-EC47-4C7B-863F-E12817223BD2}" srcOrd="9" destOrd="0" presId="urn:microsoft.com/office/officeart/2005/8/layout/vList2"/>
    <dgm:cxn modelId="{AD8FA046-9345-4CB5-8BAC-089C3001AC0E}" type="presParOf" srcId="{0FB88B17-B200-4146-A2D2-ED5384257B6F}" destId="{E1B447CC-C983-4F16-9B28-334EA010287B}" srcOrd="10" destOrd="0" presId="urn:microsoft.com/office/officeart/2005/8/layout/vList2"/>
    <dgm:cxn modelId="{4CC33D37-8D54-4BC1-81C0-7710ED980ECE}" type="presParOf" srcId="{0FB88B17-B200-4146-A2D2-ED5384257B6F}" destId="{F4F9FAC7-532F-408D-BBB6-39EC91731BF8}" srcOrd="11" destOrd="0" presId="urn:microsoft.com/office/officeart/2005/8/layout/vList2"/>
    <dgm:cxn modelId="{E9A64009-BD6F-49D8-97D8-EACF4D8E7875}" type="presParOf" srcId="{0FB88B17-B200-4146-A2D2-ED5384257B6F}" destId="{EF2CA0A0-A6C2-4CEC-B375-1D8099B15F9B}" srcOrd="12" destOrd="0" presId="urn:microsoft.com/office/officeart/2005/8/layout/vList2"/>
    <dgm:cxn modelId="{CFC69E0B-2205-4629-BA00-177F25BD1D9D}" type="presParOf" srcId="{0FB88B17-B200-4146-A2D2-ED5384257B6F}" destId="{DF63C91C-2DE3-4339-A558-EAF4F2AE0256}" srcOrd="13" destOrd="0" presId="urn:microsoft.com/office/officeart/2005/8/layout/vList2"/>
    <dgm:cxn modelId="{42A2DAAC-5E2A-4A28-B4AD-BD0FA7E8A71E}" type="presParOf" srcId="{0FB88B17-B200-4146-A2D2-ED5384257B6F}" destId="{30F86649-9DE8-432E-AF16-AEF34FF892E8}" srcOrd="14" destOrd="0" presId="urn:microsoft.com/office/officeart/2005/8/layout/vList2"/>
    <dgm:cxn modelId="{CAA06D95-93F9-43E1-8724-19ADAC7D6647}" type="presParOf" srcId="{0FB88B17-B200-4146-A2D2-ED5384257B6F}" destId="{AD4B4437-C673-485C-B8BA-0795EF1EF4A6}" srcOrd="1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CD4F-8717-4570-8650-20F99538C337}">
      <dsp:nvSpPr>
        <dsp:cNvPr id="0" name=""/>
        <dsp:cNvSpPr/>
      </dsp:nvSpPr>
      <dsp:spPr>
        <a:xfrm>
          <a:off x="0" y="0"/>
          <a:ext cx="6964616" cy="988650"/>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t>12 de junio de 2024. DGI</a:t>
          </a:r>
          <a:endParaRPr lang="en-US" sz="2600" kern="1200" dirty="0"/>
        </a:p>
      </dsp:txBody>
      <dsp:txXfrm>
        <a:off x="48262" y="48262"/>
        <a:ext cx="6868092" cy="892126"/>
      </dsp:txXfrm>
    </dsp:sp>
    <dsp:sp modelId="{CC27C5C5-E333-4034-8530-D8A657E10BD0}">
      <dsp:nvSpPr>
        <dsp:cNvPr id="0" name=""/>
        <dsp:cNvSpPr/>
      </dsp:nvSpPr>
      <dsp:spPr>
        <a:xfrm>
          <a:off x="0" y="1095046"/>
          <a:ext cx="6964616" cy="98865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b="1" kern="1200" dirty="0"/>
            <a:t>Nuria Mateos de la Calle- Psicóloga forense y sanitaria</a:t>
          </a:r>
          <a:endParaRPr lang="en-US" sz="2600" kern="1200" dirty="0"/>
        </a:p>
      </dsp:txBody>
      <dsp:txXfrm>
        <a:off x="48262" y="1143308"/>
        <a:ext cx="6868092" cy="8921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37DD9-1815-4BF6-9EE3-6F0F044DAB4D}">
      <dsp:nvSpPr>
        <dsp:cNvPr id="0" name=""/>
        <dsp:cNvSpPr/>
      </dsp:nvSpPr>
      <dsp:spPr>
        <a:xfrm>
          <a:off x="0" y="168402"/>
          <a:ext cx="8442961" cy="1197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268" tIns="208280" rIns="655268" bIns="71120" numCol="1" spcCol="1270" anchor="t" anchorCtr="0">
          <a:noAutofit/>
        </a:bodyPr>
        <a:lstStyle/>
        <a:p>
          <a:pPr marL="57150" lvl="1" indent="-57150" algn="l" defTabSz="444500">
            <a:lnSpc>
              <a:spcPct val="90000"/>
            </a:lnSpc>
            <a:spcBef>
              <a:spcPct val="0"/>
            </a:spcBef>
            <a:spcAft>
              <a:spcPct val="15000"/>
            </a:spcAft>
            <a:buChar char="•"/>
          </a:pPr>
          <a:r>
            <a:rPr lang="es-ES" sz="1000" kern="1200"/>
            <a:t>Reconocerse mujer maltratada es muy doloroso</a:t>
          </a:r>
          <a:endParaRPr lang="en-US" sz="1000" kern="1200"/>
        </a:p>
        <a:p>
          <a:pPr marL="57150" lvl="1" indent="-57150" algn="l" defTabSz="444500">
            <a:lnSpc>
              <a:spcPct val="90000"/>
            </a:lnSpc>
            <a:spcBef>
              <a:spcPct val="0"/>
            </a:spcBef>
            <a:spcAft>
              <a:spcPct val="15000"/>
            </a:spcAft>
            <a:buChar char="•"/>
          </a:pPr>
          <a:r>
            <a:rPr lang="es-ES" sz="1000" kern="1200"/>
            <a:t>Idea fracaso: interiorización valor social</a:t>
          </a:r>
          <a:endParaRPr lang="en-US" sz="1000" kern="1200"/>
        </a:p>
        <a:p>
          <a:pPr marL="57150" lvl="1" indent="-57150" algn="l" defTabSz="444500">
            <a:lnSpc>
              <a:spcPct val="90000"/>
            </a:lnSpc>
            <a:spcBef>
              <a:spcPct val="0"/>
            </a:spcBef>
            <a:spcAft>
              <a:spcPct val="15000"/>
            </a:spcAft>
            <a:buChar char="•"/>
          </a:pPr>
          <a:r>
            <a:rPr lang="es-ES" sz="1000" kern="1200" dirty="0"/>
            <a:t>Tener historia violencia previa: sumisión</a:t>
          </a:r>
          <a:endParaRPr lang="en-US" sz="1000" kern="1200" dirty="0"/>
        </a:p>
        <a:p>
          <a:pPr marL="57150" lvl="1" indent="-57150" algn="l" defTabSz="444500">
            <a:lnSpc>
              <a:spcPct val="90000"/>
            </a:lnSpc>
            <a:spcBef>
              <a:spcPct val="0"/>
            </a:spcBef>
            <a:spcAft>
              <a:spcPct val="15000"/>
            </a:spcAft>
            <a:buChar char="•"/>
          </a:pPr>
          <a:r>
            <a:rPr lang="es-ES" sz="1000" kern="1200"/>
            <a:t>Deterioro salud</a:t>
          </a:r>
          <a:endParaRPr lang="en-US" sz="1000" kern="1200"/>
        </a:p>
        <a:p>
          <a:pPr marL="57150" lvl="1" indent="-57150" algn="l" defTabSz="444500">
            <a:lnSpc>
              <a:spcPct val="90000"/>
            </a:lnSpc>
            <a:spcBef>
              <a:spcPct val="0"/>
            </a:spcBef>
            <a:spcAft>
              <a:spcPct val="15000"/>
            </a:spcAft>
            <a:buChar char="•"/>
          </a:pPr>
          <a:r>
            <a:rPr lang="es-ES" sz="1000" kern="1200" dirty="0"/>
            <a:t>Miedo a que la violencia aumente</a:t>
          </a:r>
          <a:endParaRPr lang="en-US" sz="1000" kern="1200" dirty="0"/>
        </a:p>
        <a:p>
          <a:pPr marL="57150" lvl="1" indent="-57150" algn="l" defTabSz="444500">
            <a:lnSpc>
              <a:spcPct val="90000"/>
            </a:lnSpc>
            <a:spcBef>
              <a:spcPct val="0"/>
            </a:spcBef>
            <a:spcAft>
              <a:spcPct val="15000"/>
            </a:spcAft>
            <a:buChar char="•"/>
          </a:pPr>
          <a:r>
            <a:rPr lang="es-ES" sz="1000" kern="1200"/>
            <a:t>Amenazas muerte</a:t>
          </a:r>
          <a:endParaRPr lang="en-US" sz="1000" kern="1200"/>
        </a:p>
      </dsp:txBody>
      <dsp:txXfrm>
        <a:off x="0" y="168402"/>
        <a:ext cx="8442961" cy="1197000"/>
      </dsp:txXfrm>
    </dsp:sp>
    <dsp:sp modelId="{C6B8D8CA-EC74-4915-99A4-E441BC9CBE57}">
      <dsp:nvSpPr>
        <dsp:cNvPr id="0" name=""/>
        <dsp:cNvSpPr/>
      </dsp:nvSpPr>
      <dsp:spPr>
        <a:xfrm>
          <a:off x="422148" y="20802"/>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b="1" u="sng" kern="1200"/>
            <a:t>Aspectos psicológicos</a:t>
          </a:r>
          <a:r>
            <a:rPr lang="es-ES" sz="1000" kern="1200"/>
            <a:t>:</a:t>
          </a:r>
          <a:endParaRPr lang="en-US" sz="1000" kern="1200"/>
        </a:p>
      </dsp:txBody>
      <dsp:txXfrm>
        <a:off x="436558" y="35212"/>
        <a:ext cx="5881252" cy="266380"/>
      </dsp:txXfrm>
    </dsp:sp>
    <dsp:sp modelId="{A05F32AA-147B-4B4D-BE2A-6CFC89EDA9C8}">
      <dsp:nvSpPr>
        <dsp:cNvPr id="0" name=""/>
        <dsp:cNvSpPr/>
      </dsp:nvSpPr>
      <dsp:spPr>
        <a:xfrm>
          <a:off x="0" y="1567002"/>
          <a:ext cx="8442961" cy="10395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268" tIns="208280" rIns="655268" bIns="71120" numCol="1" spcCol="1270" anchor="t" anchorCtr="0">
          <a:noAutofit/>
        </a:bodyPr>
        <a:lstStyle/>
        <a:p>
          <a:pPr marL="57150" lvl="1" indent="-57150" algn="l" defTabSz="444500">
            <a:lnSpc>
              <a:spcPct val="90000"/>
            </a:lnSpc>
            <a:spcBef>
              <a:spcPct val="0"/>
            </a:spcBef>
            <a:spcAft>
              <a:spcPct val="15000"/>
            </a:spcAft>
            <a:buChar char="•"/>
          </a:pPr>
          <a:r>
            <a:rPr lang="es-ES" sz="1000" kern="1200"/>
            <a:t>Falta apoyo social, familiar, económico</a:t>
          </a:r>
          <a:endParaRPr lang="en-US" sz="1000" kern="1200"/>
        </a:p>
        <a:p>
          <a:pPr marL="57150" lvl="1" indent="-57150" algn="l" defTabSz="444500">
            <a:lnSpc>
              <a:spcPct val="90000"/>
            </a:lnSpc>
            <a:spcBef>
              <a:spcPct val="0"/>
            </a:spcBef>
            <a:spcAft>
              <a:spcPct val="15000"/>
            </a:spcAft>
            <a:buChar char="•"/>
          </a:pPr>
          <a:r>
            <a:rPr lang="es-ES" sz="1000" kern="1200"/>
            <a:t>Aislamiento</a:t>
          </a:r>
          <a:endParaRPr lang="en-US" sz="1000" kern="1200"/>
        </a:p>
        <a:p>
          <a:pPr marL="57150" lvl="1" indent="-57150" algn="l" defTabSz="444500">
            <a:lnSpc>
              <a:spcPct val="90000"/>
            </a:lnSpc>
            <a:spcBef>
              <a:spcPct val="0"/>
            </a:spcBef>
            <a:spcAft>
              <a:spcPct val="15000"/>
            </a:spcAft>
            <a:buChar char="•"/>
          </a:pPr>
          <a:r>
            <a:rPr lang="es-ES" sz="1000" kern="1200"/>
            <a:t>Consecuencias jurídicas, económicas, sociales…</a:t>
          </a:r>
          <a:endParaRPr lang="en-US" sz="1000" kern="1200"/>
        </a:p>
        <a:p>
          <a:pPr marL="57150" lvl="1" indent="-57150" algn="l" defTabSz="444500">
            <a:lnSpc>
              <a:spcPct val="90000"/>
            </a:lnSpc>
            <a:spcBef>
              <a:spcPct val="0"/>
            </a:spcBef>
            <a:spcAft>
              <a:spcPct val="15000"/>
            </a:spcAft>
            <a:buChar char="•"/>
          </a:pPr>
          <a:r>
            <a:rPr lang="es-ES" sz="1000" kern="1200"/>
            <a:t>Escasez apoyos</a:t>
          </a:r>
          <a:endParaRPr lang="en-US" sz="1000" kern="1200"/>
        </a:p>
        <a:p>
          <a:pPr marL="57150" lvl="1" indent="-57150" algn="l" defTabSz="444500">
            <a:lnSpc>
              <a:spcPct val="90000"/>
            </a:lnSpc>
            <a:spcBef>
              <a:spcPct val="0"/>
            </a:spcBef>
            <a:spcAft>
              <a:spcPct val="15000"/>
            </a:spcAft>
            <a:buChar char="•"/>
          </a:pPr>
          <a:r>
            <a:rPr lang="es-ES" sz="1000" kern="1200"/>
            <a:t>Impunidad </a:t>
          </a:r>
          <a:endParaRPr lang="en-US" sz="1000" kern="1200"/>
        </a:p>
      </dsp:txBody>
      <dsp:txXfrm>
        <a:off x="0" y="1567002"/>
        <a:ext cx="8442961" cy="1039500"/>
      </dsp:txXfrm>
    </dsp:sp>
    <dsp:sp modelId="{32AB1528-8F9A-48F6-B68C-3936BF17FBA6}">
      <dsp:nvSpPr>
        <dsp:cNvPr id="0" name=""/>
        <dsp:cNvSpPr/>
      </dsp:nvSpPr>
      <dsp:spPr>
        <a:xfrm>
          <a:off x="422148" y="1419402"/>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b="1" u="sng" kern="1200"/>
            <a:t>Aspectos sociales</a:t>
          </a:r>
          <a:r>
            <a:rPr lang="es-ES" sz="1000" kern="1200"/>
            <a:t>:</a:t>
          </a:r>
          <a:endParaRPr lang="en-US" sz="1000" kern="1200"/>
        </a:p>
      </dsp:txBody>
      <dsp:txXfrm>
        <a:off x="436558" y="1433812"/>
        <a:ext cx="5881252" cy="266380"/>
      </dsp:txXfrm>
    </dsp:sp>
    <dsp:sp modelId="{F9E47BF0-6BE9-47B7-848A-144C48CAEF83}">
      <dsp:nvSpPr>
        <dsp:cNvPr id="0" name=""/>
        <dsp:cNvSpPr/>
      </dsp:nvSpPr>
      <dsp:spPr>
        <a:xfrm>
          <a:off x="0" y="2808103"/>
          <a:ext cx="8442961" cy="25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2758E6-1498-4504-B80A-E1FD95AC8501}">
      <dsp:nvSpPr>
        <dsp:cNvPr id="0" name=""/>
        <dsp:cNvSpPr/>
      </dsp:nvSpPr>
      <dsp:spPr>
        <a:xfrm>
          <a:off x="422148" y="2660503"/>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u="sng" kern="1200"/>
            <a:t>Factores que favorecen pedir ayuda</a:t>
          </a:r>
          <a:endParaRPr lang="en-US" sz="1000" kern="1200"/>
        </a:p>
      </dsp:txBody>
      <dsp:txXfrm>
        <a:off x="436558" y="2674913"/>
        <a:ext cx="5881252" cy="266380"/>
      </dsp:txXfrm>
    </dsp:sp>
    <dsp:sp modelId="{97ACD22D-6C5D-4E63-B49B-4303BA619C7C}">
      <dsp:nvSpPr>
        <dsp:cNvPr id="0" name=""/>
        <dsp:cNvSpPr/>
      </dsp:nvSpPr>
      <dsp:spPr>
        <a:xfrm>
          <a:off x="0" y="3261703"/>
          <a:ext cx="8442961" cy="25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4B768F-0178-4CC9-9410-6722389B9925}">
      <dsp:nvSpPr>
        <dsp:cNvPr id="0" name=""/>
        <dsp:cNvSpPr/>
      </dsp:nvSpPr>
      <dsp:spPr>
        <a:xfrm>
          <a:off x="422148" y="3114103"/>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kern="1200"/>
            <a:t>- Desaparece fase “luna de miel”</a:t>
          </a:r>
          <a:endParaRPr lang="en-US" sz="1000" kern="1200"/>
        </a:p>
      </dsp:txBody>
      <dsp:txXfrm>
        <a:off x="436558" y="3128513"/>
        <a:ext cx="5881252" cy="266380"/>
      </dsp:txXfrm>
    </dsp:sp>
    <dsp:sp modelId="{84D0C103-49D8-43DD-8AED-0D81FA0E1260}">
      <dsp:nvSpPr>
        <dsp:cNvPr id="0" name=""/>
        <dsp:cNvSpPr/>
      </dsp:nvSpPr>
      <dsp:spPr>
        <a:xfrm>
          <a:off x="0" y="3715303"/>
          <a:ext cx="8442961" cy="25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9E2CEB-F30F-4383-9D15-AE2B399C8337}">
      <dsp:nvSpPr>
        <dsp:cNvPr id="0" name=""/>
        <dsp:cNvSpPr/>
      </dsp:nvSpPr>
      <dsp:spPr>
        <a:xfrm>
          <a:off x="422148" y="3567703"/>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kern="1200"/>
            <a:t>- Aumenta gravedad agresiones</a:t>
          </a:r>
          <a:endParaRPr lang="en-US" sz="1000" kern="1200"/>
        </a:p>
      </dsp:txBody>
      <dsp:txXfrm>
        <a:off x="436558" y="3582113"/>
        <a:ext cx="5881252" cy="266380"/>
      </dsp:txXfrm>
    </dsp:sp>
    <dsp:sp modelId="{28D71DC0-D60D-4305-A75C-F807A5C6AF47}">
      <dsp:nvSpPr>
        <dsp:cNvPr id="0" name=""/>
        <dsp:cNvSpPr/>
      </dsp:nvSpPr>
      <dsp:spPr>
        <a:xfrm>
          <a:off x="0" y="4168903"/>
          <a:ext cx="8442961" cy="25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8A5198-6A72-4B36-B798-A69B347D9061}">
      <dsp:nvSpPr>
        <dsp:cNvPr id="0" name=""/>
        <dsp:cNvSpPr/>
      </dsp:nvSpPr>
      <dsp:spPr>
        <a:xfrm>
          <a:off x="422148" y="4021303"/>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kern="1200"/>
            <a:t>- Violencia contra hijos e hijas</a:t>
          </a:r>
          <a:endParaRPr lang="en-US" sz="1000" kern="1200"/>
        </a:p>
      </dsp:txBody>
      <dsp:txXfrm>
        <a:off x="436558" y="4035713"/>
        <a:ext cx="5881252" cy="266380"/>
      </dsp:txXfrm>
    </dsp:sp>
    <dsp:sp modelId="{5E2B51B0-3EBE-4083-B5EB-344AB112BFB3}">
      <dsp:nvSpPr>
        <dsp:cNvPr id="0" name=""/>
        <dsp:cNvSpPr/>
      </dsp:nvSpPr>
      <dsp:spPr>
        <a:xfrm>
          <a:off x="0" y="4622503"/>
          <a:ext cx="8442961" cy="25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25BF41-99DE-48A7-9148-F01B15A75567}">
      <dsp:nvSpPr>
        <dsp:cNvPr id="0" name=""/>
        <dsp:cNvSpPr/>
      </dsp:nvSpPr>
      <dsp:spPr>
        <a:xfrm>
          <a:off x="422148" y="4474903"/>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kern="1200"/>
            <a:t>- Existencia de recursos</a:t>
          </a:r>
          <a:endParaRPr lang="en-US" sz="1000" kern="1200"/>
        </a:p>
      </dsp:txBody>
      <dsp:txXfrm>
        <a:off x="436558" y="4489313"/>
        <a:ext cx="5881252" cy="266380"/>
      </dsp:txXfrm>
    </dsp:sp>
    <dsp:sp modelId="{8104A05F-3BBC-4CFE-9EEC-6D74680FF322}">
      <dsp:nvSpPr>
        <dsp:cNvPr id="0" name=""/>
        <dsp:cNvSpPr/>
      </dsp:nvSpPr>
      <dsp:spPr>
        <a:xfrm>
          <a:off x="0" y="5076103"/>
          <a:ext cx="8442961" cy="252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9235EE-C4A2-49A2-A5A4-C53691E11310}">
      <dsp:nvSpPr>
        <dsp:cNvPr id="0" name=""/>
        <dsp:cNvSpPr/>
      </dsp:nvSpPr>
      <dsp:spPr>
        <a:xfrm>
          <a:off x="422148" y="4928503"/>
          <a:ext cx="5910072" cy="295200"/>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3387" tIns="0" rIns="223387" bIns="0" numCol="1" spcCol="1270" anchor="ctr" anchorCtr="0">
          <a:noAutofit/>
        </a:bodyPr>
        <a:lstStyle/>
        <a:p>
          <a:pPr marL="0" lvl="0" indent="0" algn="l" defTabSz="444500">
            <a:lnSpc>
              <a:spcPct val="90000"/>
            </a:lnSpc>
            <a:spcBef>
              <a:spcPct val="0"/>
            </a:spcBef>
            <a:spcAft>
              <a:spcPct val="35000"/>
            </a:spcAft>
            <a:buNone/>
          </a:pPr>
          <a:r>
            <a:rPr lang="es-ES" sz="1000" kern="1200"/>
            <a:t>- Contar con apoyo familiar, otras personas</a:t>
          </a:r>
          <a:endParaRPr lang="en-US" sz="1000" kern="1200"/>
        </a:p>
      </dsp:txBody>
      <dsp:txXfrm>
        <a:off x="436558" y="4942913"/>
        <a:ext cx="5881252" cy="266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D1693-7280-49C3-A667-39DF01D28E07}">
      <dsp:nvSpPr>
        <dsp:cNvPr id="0" name=""/>
        <dsp:cNvSpPr/>
      </dsp:nvSpPr>
      <dsp:spPr>
        <a:xfrm>
          <a:off x="0" y="2165"/>
          <a:ext cx="7098503" cy="10973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238C5D-FCC5-42FB-B80F-77F3E6D490CF}">
      <dsp:nvSpPr>
        <dsp:cNvPr id="0" name=""/>
        <dsp:cNvSpPr/>
      </dsp:nvSpPr>
      <dsp:spPr>
        <a:xfrm>
          <a:off x="331954" y="249073"/>
          <a:ext cx="603553" cy="603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E845B4-27A8-4C25-A325-70CD5D76B635}">
      <dsp:nvSpPr>
        <dsp:cNvPr id="0" name=""/>
        <dsp:cNvSpPr/>
      </dsp:nvSpPr>
      <dsp:spPr>
        <a:xfrm>
          <a:off x="1267461" y="2165"/>
          <a:ext cx="5831041" cy="109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38" tIns="116138" rIns="116138" bIns="116138" numCol="1" spcCol="1270" anchor="ctr" anchorCtr="0">
          <a:noAutofit/>
        </a:bodyPr>
        <a:lstStyle/>
        <a:p>
          <a:pPr marL="0" lvl="0" indent="0" algn="l" defTabSz="933450">
            <a:lnSpc>
              <a:spcPct val="90000"/>
            </a:lnSpc>
            <a:spcBef>
              <a:spcPct val="0"/>
            </a:spcBef>
            <a:spcAft>
              <a:spcPct val="35000"/>
            </a:spcAft>
            <a:buNone/>
          </a:pPr>
          <a:r>
            <a:rPr lang="es-ES" sz="2100" kern="1200"/>
            <a:t>Secuelas cognitivas:</a:t>
          </a:r>
          <a:endParaRPr lang="en-US" sz="2100" kern="1200"/>
        </a:p>
      </dsp:txBody>
      <dsp:txXfrm>
        <a:off x="1267461" y="2165"/>
        <a:ext cx="5831041" cy="1097369"/>
      </dsp:txXfrm>
    </dsp:sp>
    <dsp:sp modelId="{265A0B20-FB86-46A2-ADA7-B67292A5E568}">
      <dsp:nvSpPr>
        <dsp:cNvPr id="0" name=""/>
        <dsp:cNvSpPr/>
      </dsp:nvSpPr>
      <dsp:spPr>
        <a:xfrm>
          <a:off x="0" y="1373876"/>
          <a:ext cx="7098503" cy="10973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411BE-4D7E-416E-967A-766D99F8B26D}">
      <dsp:nvSpPr>
        <dsp:cNvPr id="0" name=""/>
        <dsp:cNvSpPr/>
      </dsp:nvSpPr>
      <dsp:spPr>
        <a:xfrm>
          <a:off x="331954" y="1620784"/>
          <a:ext cx="603553" cy="603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83C147-24F6-4FFB-B39D-67C15AD79F43}">
      <dsp:nvSpPr>
        <dsp:cNvPr id="0" name=""/>
        <dsp:cNvSpPr/>
      </dsp:nvSpPr>
      <dsp:spPr>
        <a:xfrm>
          <a:off x="1267461" y="1373876"/>
          <a:ext cx="5831041" cy="109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38" tIns="116138" rIns="116138" bIns="116138" numCol="1" spcCol="1270" anchor="ctr" anchorCtr="0">
          <a:noAutofit/>
        </a:bodyPr>
        <a:lstStyle/>
        <a:p>
          <a:pPr marL="0" lvl="0" indent="0" algn="l" defTabSz="933450">
            <a:lnSpc>
              <a:spcPct val="90000"/>
            </a:lnSpc>
            <a:spcBef>
              <a:spcPct val="0"/>
            </a:spcBef>
            <a:spcAft>
              <a:spcPct val="35000"/>
            </a:spcAft>
            <a:buNone/>
          </a:pPr>
          <a:r>
            <a:rPr lang="es-ES" sz="2100" kern="1200"/>
            <a:t>Secuelas conductuales: reducción de conductas de interacción social, dificultades para comunicarse, problemas para decidir y negociar</a:t>
          </a:r>
          <a:endParaRPr lang="en-US" sz="2100" kern="1200"/>
        </a:p>
      </dsp:txBody>
      <dsp:txXfrm>
        <a:off x="1267461" y="1373876"/>
        <a:ext cx="5831041" cy="1097369"/>
      </dsp:txXfrm>
    </dsp:sp>
    <dsp:sp modelId="{49CD8EF3-15C2-43F2-B8C9-9BEDAED4DA5D}">
      <dsp:nvSpPr>
        <dsp:cNvPr id="0" name=""/>
        <dsp:cNvSpPr/>
      </dsp:nvSpPr>
      <dsp:spPr>
        <a:xfrm>
          <a:off x="0" y="2745588"/>
          <a:ext cx="7098503" cy="10973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B9468-301E-4D79-854C-9749D774778F}">
      <dsp:nvSpPr>
        <dsp:cNvPr id="0" name=""/>
        <dsp:cNvSpPr/>
      </dsp:nvSpPr>
      <dsp:spPr>
        <a:xfrm>
          <a:off x="331954" y="2992496"/>
          <a:ext cx="603553" cy="603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A0AB95-B6D7-4EA6-81DB-09F29D023FC0}">
      <dsp:nvSpPr>
        <dsp:cNvPr id="0" name=""/>
        <dsp:cNvSpPr/>
      </dsp:nvSpPr>
      <dsp:spPr>
        <a:xfrm>
          <a:off x="1267461" y="2745588"/>
          <a:ext cx="5831041" cy="109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38" tIns="116138" rIns="116138" bIns="116138" numCol="1" spcCol="1270" anchor="ctr" anchorCtr="0">
          <a:noAutofit/>
        </a:bodyPr>
        <a:lstStyle/>
        <a:p>
          <a:pPr marL="0" lvl="0" indent="0" algn="l" defTabSz="933450">
            <a:lnSpc>
              <a:spcPct val="90000"/>
            </a:lnSpc>
            <a:spcBef>
              <a:spcPct val="0"/>
            </a:spcBef>
            <a:spcAft>
              <a:spcPct val="35000"/>
            </a:spcAft>
            <a:buNone/>
          </a:pPr>
          <a:r>
            <a:rPr lang="es-ES" sz="2100" kern="1200"/>
            <a:t>Secuelas físicas: agotamiento físico, dolor generalizado</a:t>
          </a:r>
          <a:endParaRPr lang="en-US" sz="2100" kern="1200"/>
        </a:p>
      </dsp:txBody>
      <dsp:txXfrm>
        <a:off x="1267461" y="2745588"/>
        <a:ext cx="5831041" cy="1097369"/>
      </dsp:txXfrm>
    </dsp:sp>
    <dsp:sp modelId="{80E1C498-AD0E-44CB-93E2-B438229F33DC}">
      <dsp:nvSpPr>
        <dsp:cNvPr id="0" name=""/>
        <dsp:cNvSpPr/>
      </dsp:nvSpPr>
      <dsp:spPr>
        <a:xfrm>
          <a:off x="0" y="4117299"/>
          <a:ext cx="7098503" cy="10973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CB0870-88A6-4F9D-B29A-3433CEFDF9BC}">
      <dsp:nvSpPr>
        <dsp:cNvPr id="0" name=""/>
        <dsp:cNvSpPr/>
      </dsp:nvSpPr>
      <dsp:spPr>
        <a:xfrm>
          <a:off x="331954" y="4364207"/>
          <a:ext cx="603553" cy="6035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562A88-7984-401C-A796-E6E046F83733}">
      <dsp:nvSpPr>
        <dsp:cNvPr id="0" name=""/>
        <dsp:cNvSpPr/>
      </dsp:nvSpPr>
      <dsp:spPr>
        <a:xfrm>
          <a:off x="1267461" y="4117299"/>
          <a:ext cx="5831041" cy="109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38" tIns="116138" rIns="116138" bIns="116138" numCol="1" spcCol="1270" anchor="ctr" anchorCtr="0">
          <a:noAutofit/>
        </a:bodyPr>
        <a:lstStyle/>
        <a:p>
          <a:pPr marL="0" lvl="0" indent="0" algn="l" defTabSz="933450">
            <a:lnSpc>
              <a:spcPct val="90000"/>
            </a:lnSpc>
            <a:spcBef>
              <a:spcPct val="0"/>
            </a:spcBef>
            <a:spcAft>
              <a:spcPct val="35000"/>
            </a:spcAft>
            <a:buNone/>
          </a:pPr>
          <a:r>
            <a:rPr lang="es-ES" sz="2100" kern="1200"/>
            <a:t>Secuelas emocionales:</a:t>
          </a:r>
          <a:endParaRPr lang="en-US" sz="2100" kern="1200"/>
        </a:p>
      </dsp:txBody>
      <dsp:txXfrm>
        <a:off x="1267461" y="4117299"/>
        <a:ext cx="5831041" cy="1097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7C7C8-C063-44B7-9AFB-22064A93C4C4}">
      <dsp:nvSpPr>
        <dsp:cNvPr id="0" name=""/>
        <dsp:cNvSpPr/>
      </dsp:nvSpPr>
      <dsp:spPr>
        <a:xfrm>
          <a:off x="3428" y="605319"/>
          <a:ext cx="2720339" cy="16322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Baja autoestima, problemas de identidad y autoimagen distorsionada</a:t>
          </a:r>
          <a:endParaRPr lang="en-US" sz="2200" kern="1200"/>
        </a:p>
      </dsp:txBody>
      <dsp:txXfrm>
        <a:off x="3428" y="605319"/>
        <a:ext cx="2720339" cy="1632203"/>
      </dsp:txXfrm>
    </dsp:sp>
    <dsp:sp modelId="{5D1A3D98-A9BA-4930-BF0F-17BF0717A782}">
      <dsp:nvSpPr>
        <dsp:cNvPr id="0" name=""/>
        <dsp:cNvSpPr/>
      </dsp:nvSpPr>
      <dsp:spPr>
        <a:xfrm>
          <a:off x="2995802" y="605319"/>
          <a:ext cx="2720339" cy="16322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Sentimientos de culpa y miedo</a:t>
          </a:r>
          <a:endParaRPr lang="en-US" sz="2200" kern="1200"/>
        </a:p>
      </dsp:txBody>
      <dsp:txXfrm>
        <a:off x="2995802" y="605319"/>
        <a:ext cx="2720339" cy="1632203"/>
      </dsp:txXfrm>
    </dsp:sp>
    <dsp:sp modelId="{D2939E16-3043-49FC-9E9B-DC8A4282D07A}">
      <dsp:nvSpPr>
        <dsp:cNvPr id="0" name=""/>
        <dsp:cNvSpPr/>
      </dsp:nvSpPr>
      <dsp:spPr>
        <a:xfrm>
          <a:off x="5988176" y="605319"/>
          <a:ext cx="2720339" cy="16322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Aislamiento emocional</a:t>
          </a:r>
          <a:endParaRPr lang="en-US" sz="2200" kern="1200"/>
        </a:p>
      </dsp:txBody>
      <dsp:txXfrm>
        <a:off x="5988176" y="605319"/>
        <a:ext cx="2720339" cy="1632203"/>
      </dsp:txXfrm>
    </dsp:sp>
    <dsp:sp modelId="{43B157C3-25D7-411A-8CFF-2EF87C000385}">
      <dsp:nvSpPr>
        <dsp:cNvPr id="0" name=""/>
        <dsp:cNvSpPr/>
      </dsp:nvSpPr>
      <dsp:spPr>
        <a:xfrm>
          <a:off x="8980550" y="605319"/>
          <a:ext cx="2720339" cy="16322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Dificultad para reconocer y expresar emociones</a:t>
          </a:r>
          <a:endParaRPr lang="en-US" sz="2200" kern="1200"/>
        </a:p>
      </dsp:txBody>
      <dsp:txXfrm>
        <a:off x="8980550" y="605319"/>
        <a:ext cx="2720339" cy="1632203"/>
      </dsp:txXfrm>
    </dsp:sp>
    <dsp:sp modelId="{68A80038-D87B-415E-997A-2C49711B39FC}">
      <dsp:nvSpPr>
        <dsp:cNvPr id="0" name=""/>
        <dsp:cNvSpPr/>
      </dsp:nvSpPr>
      <dsp:spPr>
        <a:xfrm>
          <a:off x="1499615" y="2509557"/>
          <a:ext cx="2720339" cy="16322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Trastorno de estrés postraumático o sintomatología afín</a:t>
          </a:r>
          <a:endParaRPr lang="en-US" sz="2200" kern="1200"/>
        </a:p>
      </dsp:txBody>
      <dsp:txXfrm>
        <a:off x="1499615" y="2509557"/>
        <a:ext cx="2720339" cy="1632203"/>
      </dsp:txXfrm>
    </dsp:sp>
    <dsp:sp modelId="{74A126A0-C909-468C-A943-CED8FC51713B}">
      <dsp:nvSpPr>
        <dsp:cNvPr id="0" name=""/>
        <dsp:cNvSpPr/>
      </dsp:nvSpPr>
      <dsp:spPr>
        <a:xfrm>
          <a:off x="4491989" y="2509557"/>
          <a:ext cx="2720339" cy="16322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Sentimientos de haber traicionado al agresor</a:t>
          </a:r>
          <a:endParaRPr lang="en-US" sz="2200" kern="1200"/>
        </a:p>
      </dsp:txBody>
      <dsp:txXfrm>
        <a:off x="4491989" y="2509557"/>
        <a:ext cx="2720339" cy="1632203"/>
      </dsp:txXfrm>
    </dsp:sp>
    <dsp:sp modelId="{227A4D0B-D889-44BD-9A8D-14B5A162C3D4}">
      <dsp:nvSpPr>
        <dsp:cNvPr id="0" name=""/>
        <dsp:cNvSpPr/>
      </dsp:nvSpPr>
      <dsp:spPr>
        <a:xfrm>
          <a:off x="7484363" y="2509557"/>
          <a:ext cx="2720339" cy="16322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a:t>Trastornos del apego</a:t>
          </a:r>
          <a:endParaRPr lang="en-US" sz="2200" kern="1200"/>
        </a:p>
      </dsp:txBody>
      <dsp:txXfrm>
        <a:off x="7484363" y="2509557"/>
        <a:ext cx="2720339" cy="16322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9175E-9BE6-41AC-AC27-FD2C2396B4DE}">
      <dsp:nvSpPr>
        <dsp:cNvPr id="0" name=""/>
        <dsp:cNvSpPr/>
      </dsp:nvSpPr>
      <dsp:spPr>
        <a:xfrm>
          <a:off x="0" y="699"/>
          <a:ext cx="11856719" cy="16368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EA53F-11C1-4F9E-B312-67ACBB4CB33F}">
      <dsp:nvSpPr>
        <dsp:cNvPr id="0" name=""/>
        <dsp:cNvSpPr/>
      </dsp:nvSpPr>
      <dsp:spPr>
        <a:xfrm>
          <a:off x="495135" y="368982"/>
          <a:ext cx="900246" cy="900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F35FC4-A219-4581-96C9-62907D1903B3}">
      <dsp:nvSpPr>
        <dsp:cNvPr id="0" name=""/>
        <dsp:cNvSpPr/>
      </dsp:nvSpPr>
      <dsp:spPr>
        <a:xfrm>
          <a:off x="1890518" y="699"/>
          <a:ext cx="9966200" cy="16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29" tIns="173229" rIns="173229" bIns="173229" numCol="1" spcCol="1270" anchor="ctr" anchorCtr="0">
          <a:noAutofit/>
        </a:bodyPr>
        <a:lstStyle/>
        <a:p>
          <a:pPr marL="0" lvl="0" indent="0" algn="l" defTabSz="711200">
            <a:lnSpc>
              <a:spcPct val="90000"/>
            </a:lnSpc>
            <a:spcBef>
              <a:spcPct val="0"/>
            </a:spcBef>
            <a:spcAft>
              <a:spcPct val="35000"/>
            </a:spcAft>
            <a:buNone/>
          </a:pPr>
          <a:r>
            <a:rPr lang="es-ES" sz="1600" kern="1200"/>
            <a:t>Capacidad de una persona o grupo de personas para seguir proyectándose en el futuro a pesar de acontecimientos desestabilizadores, de condiciones de vida difíciles y de traumas a veces graves (Manciaux, Vanistendael, Lecomte y Cyrulnik, 2001). Esa capacidad es fruto de la interacción de la persona y su entorno, y que la resiliencia es un proceso que se constituye en la evolución de la vida de una persona (Cyrulnik).</a:t>
          </a:r>
          <a:endParaRPr lang="en-US" sz="1600" kern="1200"/>
        </a:p>
      </dsp:txBody>
      <dsp:txXfrm>
        <a:off x="1890518" y="699"/>
        <a:ext cx="9966200" cy="1636812"/>
      </dsp:txXfrm>
    </dsp:sp>
    <dsp:sp modelId="{E4C38AB7-2E2F-4C6A-A9A3-8004595F87AF}">
      <dsp:nvSpPr>
        <dsp:cNvPr id="0" name=""/>
        <dsp:cNvSpPr/>
      </dsp:nvSpPr>
      <dsp:spPr>
        <a:xfrm>
          <a:off x="0" y="2046715"/>
          <a:ext cx="11856719" cy="16368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06133-4A4E-40EF-A44D-0B2B06E8BD5D}">
      <dsp:nvSpPr>
        <dsp:cNvPr id="0" name=""/>
        <dsp:cNvSpPr/>
      </dsp:nvSpPr>
      <dsp:spPr>
        <a:xfrm>
          <a:off x="495135" y="2414998"/>
          <a:ext cx="900246" cy="900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1D2DED-81C0-4381-BD75-5C2780F8D266}">
      <dsp:nvSpPr>
        <dsp:cNvPr id="0" name=""/>
        <dsp:cNvSpPr/>
      </dsp:nvSpPr>
      <dsp:spPr>
        <a:xfrm>
          <a:off x="1890518" y="2046715"/>
          <a:ext cx="9966200" cy="16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29" tIns="173229" rIns="173229" bIns="173229" numCol="1" spcCol="1270" anchor="ctr" anchorCtr="0">
          <a:noAutofit/>
        </a:bodyPr>
        <a:lstStyle/>
        <a:p>
          <a:pPr marL="0" lvl="0" indent="0" algn="l" defTabSz="711200">
            <a:lnSpc>
              <a:spcPct val="90000"/>
            </a:lnSpc>
            <a:spcBef>
              <a:spcPct val="0"/>
            </a:spcBef>
            <a:spcAft>
              <a:spcPct val="35000"/>
            </a:spcAft>
            <a:buNone/>
          </a:pPr>
          <a:r>
            <a:rPr lang="es-ES" sz="1600" kern="1200"/>
            <a:t>La resiliencia no implica una resistencia absoluta a cualquier tipo de daño, ni es una característica inalterable del individuo. Como recursos personales considerados potenciales puntos  resilientes se encuadrarían: </a:t>
          </a:r>
          <a:r>
            <a:rPr lang="es-ES" sz="1600" i="1" kern="1200"/>
            <a:t>la autoestima consistente, la autovalía;  autoafirmación y sentido de la responsabilidad,  buen manejo de habilidades sociales, la capacidad de control de emociones en momentos difíciles ,control de impulsos,  la capacidad de analizar y reflexionar sobre su historia, sentimiento de afecto y empatía,  capacidad de disfrutar de algunos momentos, la creatividad (capacidad de crear orden, belleza y finalidad a partir del caos y el desorden, la capacidad de reparación…</a:t>
          </a:r>
          <a:endParaRPr lang="en-US" sz="1600" kern="1200"/>
        </a:p>
      </dsp:txBody>
      <dsp:txXfrm>
        <a:off x="1890518" y="2046715"/>
        <a:ext cx="9966200" cy="1636812"/>
      </dsp:txXfrm>
    </dsp:sp>
    <dsp:sp modelId="{3A5D1DC3-C206-4455-85B4-3DD4A719B5D7}">
      <dsp:nvSpPr>
        <dsp:cNvPr id="0" name=""/>
        <dsp:cNvSpPr/>
      </dsp:nvSpPr>
      <dsp:spPr>
        <a:xfrm>
          <a:off x="0" y="4092730"/>
          <a:ext cx="11856719" cy="16368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ECD3D-42C1-450F-96E4-324A47B025A0}">
      <dsp:nvSpPr>
        <dsp:cNvPr id="0" name=""/>
        <dsp:cNvSpPr/>
      </dsp:nvSpPr>
      <dsp:spPr>
        <a:xfrm>
          <a:off x="495135" y="4461013"/>
          <a:ext cx="900246" cy="900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588F69-BEA5-4DB8-B4C3-CBC29D4F8E68}">
      <dsp:nvSpPr>
        <dsp:cNvPr id="0" name=""/>
        <dsp:cNvSpPr/>
      </dsp:nvSpPr>
      <dsp:spPr>
        <a:xfrm>
          <a:off x="1890518" y="4092730"/>
          <a:ext cx="9966200" cy="1636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229" tIns="173229" rIns="173229" bIns="173229" numCol="1" spcCol="1270" anchor="ctr" anchorCtr="0">
          <a:noAutofit/>
        </a:bodyPr>
        <a:lstStyle/>
        <a:p>
          <a:pPr marL="0" lvl="0" indent="0" algn="l" defTabSz="711200">
            <a:lnSpc>
              <a:spcPct val="90000"/>
            </a:lnSpc>
            <a:spcBef>
              <a:spcPct val="0"/>
            </a:spcBef>
            <a:spcAft>
              <a:spcPct val="35000"/>
            </a:spcAft>
            <a:buNone/>
          </a:pPr>
          <a:r>
            <a:rPr lang="es-ES" sz="1600" kern="1200"/>
            <a:t>- A tenor de los datos mencionados parece oportuno dejar de relieve la presencia en la peritada de variables de protección o “resiliencia” destacando la capacidad expresada de intentar reponerse (“…”), su  sentido de la responsabilidad en cuanto a la educación integral de su hijo(“…”), intentando proveerles de una realidad favorable y positiva más allá de su vida familiar en relación a su padre; su ajustada autoestima, el control de sus emociones y comportamiento, capacidad de disfrutar de algunos momentos(“…”),  capacidad de análisis(“…”) y la habilidad de mantener distancia emocional y física sin  caer en el asilamiento. </a:t>
          </a:r>
          <a:endParaRPr lang="en-US" sz="1600" kern="1200"/>
        </a:p>
      </dsp:txBody>
      <dsp:txXfrm>
        <a:off x="1890518" y="4092730"/>
        <a:ext cx="9966200" cy="1636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4E56E-B602-422F-B704-CE5FACEF897A}">
      <dsp:nvSpPr>
        <dsp:cNvPr id="0" name=""/>
        <dsp:cNvSpPr/>
      </dsp:nvSpPr>
      <dsp:spPr>
        <a:xfrm>
          <a:off x="0" y="39109"/>
          <a:ext cx="7355841" cy="20007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ES" sz="3800" kern="1200" dirty="0"/>
            <a:t>Marco legal sobre el dictamen de los peritos y las unidades de valoración forense integral</a:t>
          </a:r>
          <a:endParaRPr lang="en-US" sz="3800" kern="1200" dirty="0"/>
        </a:p>
      </dsp:txBody>
      <dsp:txXfrm>
        <a:off x="97666" y="136775"/>
        <a:ext cx="7160509" cy="1805368"/>
      </dsp:txXfrm>
    </dsp:sp>
    <dsp:sp modelId="{25ADA827-727A-48BF-A2DE-76DD77DBD167}">
      <dsp:nvSpPr>
        <dsp:cNvPr id="0" name=""/>
        <dsp:cNvSpPr/>
      </dsp:nvSpPr>
      <dsp:spPr>
        <a:xfrm>
          <a:off x="0" y="2149249"/>
          <a:ext cx="7355841" cy="2000700"/>
        </a:xfrm>
        <a:prstGeom prst="roundRect">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ES" sz="3800" kern="1200" dirty="0"/>
            <a:t>Áreas de intervención de los equipos y unidades de valoración forense</a:t>
          </a:r>
          <a:endParaRPr lang="en-US" sz="3800" kern="1200" dirty="0"/>
        </a:p>
      </dsp:txBody>
      <dsp:txXfrm>
        <a:off x="97666" y="2246915"/>
        <a:ext cx="7160509" cy="1805368"/>
      </dsp:txXfrm>
    </dsp:sp>
    <dsp:sp modelId="{552F847A-8B68-4A80-9E18-06A9D498254A}">
      <dsp:nvSpPr>
        <dsp:cNvPr id="0" name=""/>
        <dsp:cNvSpPr/>
      </dsp:nvSpPr>
      <dsp:spPr>
        <a:xfrm>
          <a:off x="0" y="4259389"/>
          <a:ext cx="7355841" cy="20007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s-ES" sz="3800" kern="1200" dirty="0"/>
            <a:t>Aspectos generales de la elaboración de los informes</a:t>
          </a:r>
          <a:endParaRPr lang="en-US" sz="3800" kern="1200" dirty="0"/>
        </a:p>
      </dsp:txBody>
      <dsp:txXfrm>
        <a:off x="97666" y="4357055"/>
        <a:ext cx="7160509" cy="1805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E48C3-FAC4-4227-A405-C63C17C01394}">
      <dsp:nvSpPr>
        <dsp:cNvPr id="0" name=""/>
        <dsp:cNvSpPr/>
      </dsp:nvSpPr>
      <dsp:spPr>
        <a:xfrm>
          <a:off x="-159942" y="3848"/>
          <a:ext cx="11591067" cy="11934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La Organización de Naciones Unidas.</a:t>
          </a:r>
          <a:r>
            <a:rPr lang="es-ES" sz="2000" b="1" kern="1200" dirty="0"/>
            <a:t> 1ª Conferencia Mundial </a:t>
          </a:r>
          <a:r>
            <a:rPr lang="es-ES" sz="2000" kern="1200" dirty="0"/>
            <a:t>sobre las mujeres en 1975 (México). Posteriormente en </a:t>
          </a:r>
          <a:r>
            <a:rPr lang="es-ES" sz="2000" b="1" kern="1200" dirty="0"/>
            <a:t>Copenhague</a:t>
          </a:r>
          <a:r>
            <a:rPr lang="es-ES" sz="2000" kern="1200" dirty="0"/>
            <a:t> en 1980 y </a:t>
          </a:r>
          <a:r>
            <a:rPr lang="es-ES" sz="2000" b="1" kern="1200" dirty="0"/>
            <a:t>Nairobi</a:t>
          </a:r>
          <a:r>
            <a:rPr lang="es-ES" sz="2000" kern="1200" dirty="0"/>
            <a:t> en 1985</a:t>
          </a:r>
          <a:endParaRPr lang="en-US" sz="2000" kern="1200" dirty="0"/>
        </a:p>
      </dsp:txBody>
      <dsp:txXfrm>
        <a:off x="-124988" y="38802"/>
        <a:ext cx="11521159" cy="1123517"/>
      </dsp:txXfrm>
    </dsp:sp>
    <dsp:sp modelId="{42A51A78-0717-4053-8F8E-0F44A6F01554}">
      <dsp:nvSpPr>
        <dsp:cNvPr id="0" name=""/>
        <dsp:cNvSpPr/>
      </dsp:nvSpPr>
      <dsp:spPr>
        <a:xfrm rot="5416923">
          <a:off x="5595855" y="1196713"/>
          <a:ext cx="73117" cy="98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5400000">
        <a:off x="5602885" y="1209459"/>
        <a:ext cx="59165" cy="51182"/>
      </dsp:txXfrm>
    </dsp:sp>
    <dsp:sp modelId="{1A40C9F2-FA9D-4CDE-ABB8-B842103068C5}">
      <dsp:nvSpPr>
        <dsp:cNvPr id="0" name=""/>
        <dsp:cNvSpPr/>
      </dsp:nvSpPr>
      <dsp:spPr>
        <a:xfrm>
          <a:off x="27315" y="1294763"/>
          <a:ext cx="11200633" cy="18451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La declaración sobre </a:t>
          </a:r>
          <a:r>
            <a:rPr lang="es-ES" sz="2000" b="1" kern="1200" dirty="0"/>
            <a:t>la Eliminación de la violencia contra la Mujer de Naciones Unidas</a:t>
          </a:r>
          <a:r>
            <a:rPr lang="es-ES" sz="2000" kern="1200" dirty="0"/>
            <a:t>, de 1993, se define la violencia contra la mujer como: “ todo acto de violencia basado en la permanencia al sexo femenino que tenga o pueda tener como resultado un daño o sufrimiento físico, sexual o psicológico para la mujer, así como las amenazas de tales actos, coacción o la privación arbitraria de la libertad, tanto si se producen en la vida pública como en la privada”. </a:t>
          </a:r>
          <a:endParaRPr lang="en-US" sz="2000" kern="1200" dirty="0"/>
        </a:p>
      </dsp:txBody>
      <dsp:txXfrm>
        <a:off x="81359" y="1348807"/>
        <a:ext cx="11092545" cy="1737107"/>
      </dsp:txXfrm>
    </dsp:sp>
    <dsp:sp modelId="{4D7A7232-932B-4B72-8861-08F8BED740A2}">
      <dsp:nvSpPr>
        <dsp:cNvPr id="0" name=""/>
        <dsp:cNvSpPr/>
      </dsp:nvSpPr>
      <dsp:spPr>
        <a:xfrm rot="5385252">
          <a:off x="5586234" y="3151475"/>
          <a:ext cx="91233" cy="98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5400000">
        <a:off x="5602209" y="3155163"/>
        <a:ext cx="59165" cy="63863"/>
      </dsp:txXfrm>
    </dsp:sp>
    <dsp:sp modelId="{A0E704C0-B3DB-41B8-81EA-4A7B8BAB1FBF}">
      <dsp:nvSpPr>
        <dsp:cNvPr id="0" name=""/>
        <dsp:cNvSpPr/>
      </dsp:nvSpPr>
      <dsp:spPr>
        <a:xfrm>
          <a:off x="160000" y="3261602"/>
          <a:ext cx="10951181" cy="16218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La </a:t>
          </a:r>
          <a:r>
            <a:rPr lang="es-ES" sz="2000" b="1" kern="1200" dirty="0"/>
            <a:t>4ª Conferencia Mundial sobre las mujeres</a:t>
          </a:r>
          <a:r>
            <a:rPr lang="es-ES" sz="2000" kern="1200" dirty="0"/>
            <a:t>, en 1995, en Beijing: en la que se empezó a hablar de la violencia de género como una violación de los </a:t>
          </a:r>
          <a:r>
            <a:rPr lang="es-ES" sz="2000" b="1" kern="1200" dirty="0"/>
            <a:t>derechos humanos</a:t>
          </a:r>
          <a:r>
            <a:rPr lang="es-ES" sz="2000" kern="1200" dirty="0"/>
            <a:t>.</a:t>
          </a:r>
          <a:endParaRPr lang="en-US" sz="2000" kern="1200" dirty="0"/>
        </a:p>
      </dsp:txBody>
      <dsp:txXfrm>
        <a:off x="207503" y="3309105"/>
        <a:ext cx="10856175" cy="1526881"/>
      </dsp:txXfrm>
    </dsp:sp>
    <dsp:sp modelId="{14282A55-DE96-45E2-ABE7-4E8EC2F03232}">
      <dsp:nvSpPr>
        <dsp:cNvPr id="0" name=""/>
        <dsp:cNvSpPr/>
      </dsp:nvSpPr>
      <dsp:spPr>
        <a:xfrm rot="5400000">
          <a:off x="5594504" y="4888968"/>
          <a:ext cx="82174" cy="986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5400000">
        <a:off x="5606009" y="4897185"/>
        <a:ext cx="59165" cy="57522"/>
      </dsp:txXfrm>
    </dsp:sp>
    <dsp:sp modelId="{5723248F-68E3-4DA2-9A31-B16F5C29B0EF}">
      <dsp:nvSpPr>
        <dsp:cNvPr id="0" name=""/>
        <dsp:cNvSpPr/>
      </dsp:nvSpPr>
      <dsp:spPr>
        <a:xfrm>
          <a:off x="-92997" y="4993056"/>
          <a:ext cx="11457177" cy="8371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 Y la </a:t>
          </a:r>
          <a:r>
            <a:rPr lang="es-ES" sz="2000" b="1" kern="1200" dirty="0"/>
            <a:t>Organización Mundial de la Salud </a:t>
          </a:r>
          <a:r>
            <a:rPr lang="es-ES" sz="2000" kern="1200" dirty="0"/>
            <a:t> (1996): por primera vez se habla de la violencia contra las mujeres una prioridad de </a:t>
          </a:r>
          <a:r>
            <a:rPr lang="es-ES" sz="2000" b="1" kern="1200" dirty="0"/>
            <a:t>salud pública. </a:t>
          </a:r>
          <a:endParaRPr lang="en-US" sz="2000" kern="1200" dirty="0"/>
        </a:p>
      </dsp:txBody>
      <dsp:txXfrm>
        <a:off x="-68478" y="5017575"/>
        <a:ext cx="11408139" cy="788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E48C3-FAC4-4227-A405-C63C17C01394}">
      <dsp:nvSpPr>
        <dsp:cNvPr id="0" name=""/>
        <dsp:cNvSpPr/>
      </dsp:nvSpPr>
      <dsp:spPr>
        <a:xfrm>
          <a:off x="0" y="3211"/>
          <a:ext cx="11271183" cy="58276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Convenio</a:t>
          </a:r>
          <a:r>
            <a:rPr lang="en-US" sz="2400" kern="1200" dirty="0"/>
            <a:t> </a:t>
          </a:r>
          <a:r>
            <a:rPr lang="en-US" sz="2400" kern="1200" dirty="0" err="1"/>
            <a:t>sobre</a:t>
          </a:r>
          <a:r>
            <a:rPr lang="en-US" sz="2400" kern="1200" dirty="0"/>
            <a:t> la </a:t>
          </a:r>
          <a:r>
            <a:rPr lang="en-US" sz="2400" kern="1200" dirty="0" err="1"/>
            <a:t>prevención</a:t>
          </a:r>
          <a:r>
            <a:rPr lang="en-US" sz="2400" kern="1200" dirty="0"/>
            <a:t> y lucha contra la </a:t>
          </a:r>
          <a:r>
            <a:rPr lang="en-US" sz="2400" kern="1200" dirty="0" err="1"/>
            <a:t>violencia</a:t>
          </a:r>
          <a:r>
            <a:rPr lang="en-US" sz="2400" kern="1200" dirty="0"/>
            <a:t> contra la </a:t>
          </a:r>
          <a:r>
            <a:rPr lang="en-US" sz="2400" kern="1200" dirty="0" err="1"/>
            <a:t>mujer</a:t>
          </a:r>
          <a:r>
            <a:rPr lang="en-US" sz="2400" kern="1200" dirty="0"/>
            <a:t> y la </a:t>
          </a:r>
          <a:r>
            <a:rPr lang="en-US" sz="2400" kern="1200" dirty="0" err="1"/>
            <a:t>violencia</a:t>
          </a:r>
          <a:r>
            <a:rPr lang="en-US" sz="2400" kern="1200" dirty="0"/>
            <a:t> </a:t>
          </a:r>
          <a:r>
            <a:rPr lang="en-US" sz="2400" kern="1200" dirty="0" err="1"/>
            <a:t>doméstica</a:t>
          </a:r>
          <a:r>
            <a:rPr lang="en-US" sz="2400" kern="1200" dirty="0"/>
            <a:t> del </a:t>
          </a:r>
          <a:r>
            <a:rPr lang="en-US" sz="2400" kern="1200" dirty="0" err="1"/>
            <a:t>Consejo</a:t>
          </a:r>
          <a:r>
            <a:rPr lang="en-US" sz="2400" kern="1200" dirty="0"/>
            <a:t> de Europa (</a:t>
          </a:r>
          <a:r>
            <a:rPr lang="en-US" sz="2400" kern="1200" dirty="0" err="1"/>
            <a:t>Convenio</a:t>
          </a:r>
          <a:r>
            <a:rPr lang="en-US" sz="2400" kern="1200" dirty="0"/>
            <a:t> de </a:t>
          </a:r>
          <a:r>
            <a:rPr lang="en-US" sz="2400" kern="1200" dirty="0" err="1"/>
            <a:t>Estambul</a:t>
          </a:r>
          <a:r>
            <a:rPr lang="en-US" sz="2400" kern="1200" dirty="0"/>
            <a:t>) </a:t>
          </a:r>
          <a:r>
            <a:rPr lang="en-US" sz="2400" kern="1200" dirty="0" err="1"/>
            <a:t>el</a:t>
          </a:r>
          <a:r>
            <a:rPr lang="en-US" sz="2400" kern="1200" dirty="0"/>
            <a:t> 11 de mayo de 2011 </a:t>
          </a:r>
          <a:r>
            <a:rPr lang="en-US" sz="2400" kern="1200" dirty="0" err="1"/>
            <a:t>en</a:t>
          </a:r>
          <a:r>
            <a:rPr lang="en-US" sz="2400" kern="1200" dirty="0"/>
            <a:t> </a:t>
          </a:r>
          <a:r>
            <a:rPr lang="en-US" sz="2400" kern="1200" dirty="0" err="1"/>
            <a:t>España</a:t>
          </a:r>
          <a:r>
            <a:rPr lang="en-US" sz="2400" kern="1200" dirty="0"/>
            <a:t> </a:t>
          </a:r>
          <a:r>
            <a:rPr lang="en-US" sz="2400" kern="1200" dirty="0" err="1"/>
            <a:t>ratificado</a:t>
          </a:r>
          <a:r>
            <a:rPr lang="en-US" sz="2400" kern="1200" dirty="0"/>
            <a:t> </a:t>
          </a:r>
          <a:r>
            <a:rPr lang="en-US" sz="2400" kern="1200" dirty="0" err="1"/>
            <a:t>el</a:t>
          </a:r>
          <a:r>
            <a:rPr lang="en-US" sz="2400" kern="1200" dirty="0"/>
            <a:t> 10 de Abril de 2014</a:t>
          </a:r>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err="1"/>
            <a:t>Directiva</a:t>
          </a:r>
          <a:r>
            <a:rPr lang="en-US" sz="2400" kern="1200" dirty="0"/>
            <a:t>  del </a:t>
          </a:r>
          <a:r>
            <a:rPr lang="en-US" sz="2400" kern="1200" dirty="0" err="1"/>
            <a:t>parlamento</a:t>
          </a:r>
          <a:r>
            <a:rPr lang="en-US" sz="2400" kern="1200" dirty="0"/>
            <a:t> </a:t>
          </a:r>
          <a:r>
            <a:rPr lang="en-US" sz="2400" kern="1200" dirty="0" err="1"/>
            <a:t>Europeo</a:t>
          </a:r>
          <a:r>
            <a:rPr lang="en-US" sz="2400" kern="1200" dirty="0"/>
            <a:t> y del </a:t>
          </a:r>
          <a:r>
            <a:rPr lang="en-US" sz="2400" kern="1200" dirty="0" err="1"/>
            <a:t>Consejo</a:t>
          </a:r>
          <a:r>
            <a:rPr lang="en-US" sz="2400" kern="1200" dirty="0"/>
            <a:t> de 25 de </a:t>
          </a:r>
          <a:r>
            <a:rPr lang="en-US" sz="2400" kern="1200" dirty="0" err="1"/>
            <a:t>octubre</a:t>
          </a:r>
          <a:r>
            <a:rPr lang="en-US" sz="2400" kern="1200" dirty="0"/>
            <a:t> d e 2012 </a:t>
          </a:r>
          <a:r>
            <a:rPr lang="en-US" sz="2400" kern="1200" dirty="0" err="1"/>
            <a:t>en</a:t>
          </a:r>
          <a:r>
            <a:rPr lang="en-US" sz="2400" kern="1200" dirty="0"/>
            <a:t> la que se </a:t>
          </a:r>
          <a:r>
            <a:rPr lang="en-US" sz="2400" kern="1200" dirty="0" err="1"/>
            <a:t>establecen</a:t>
          </a:r>
          <a:r>
            <a:rPr lang="en-US" sz="2400" kern="1200" dirty="0"/>
            <a:t> las </a:t>
          </a:r>
          <a:r>
            <a:rPr lang="en-US" sz="2400" kern="1200" dirty="0" err="1"/>
            <a:t>normas</a:t>
          </a:r>
          <a:r>
            <a:rPr lang="en-US" sz="2400" kern="1200" dirty="0"/>
            <a:t> </a:t>
          </a:r>
          <a:r>
            <a:rPr lang="en-US" sz="2400" kern="1200" dirty="0" err="1"/>
            <a:t>mínimas</a:t>
          </a:r>
          <a:r>
            <a:rPr lang="en-US" sz="2400" kern="1200" dirty="0"/>
            <a:t> </a:t>
          </a:r>
          <a:r>
            <a:rPr lang="en-US" sz="2400" kern="1200" dirty="0" err="1"/>
            <a:t>sobre</a:t>
          </a:r>
          <a:r>
            <a:rPr lang="en-US" sz="2400" kern="1200" dirty="0"/>
            <a:t> </a:t>
          </a:r>
          <a:r>
            <a:rPr lang="en-US" sz="2400" kern="1200" dirty="0" err="1"/>
            <a:t>los</a:t>
          </a:r>
          <a:r>
            <a:rPr lang="en-US" sz="2400" kern="1200" dirty="0"/>
            <a:t> derechos , </a:t>
          </a:r>
          <a:r>
            <a:rPr lang="en-US" sz="2400" kern="1200" dirty="0" err="1"/>
            <a:t>el</a:t>
          </a:r>
          <a:r>
            <a:rPr lang="en-US" sz="2400" kern="1200" dirty="0"/>
            <a:t> </a:t>
          </a:r>
          <a:r>
            <a:rPr lang="en-US" sz="2400" kern="1200" dirty="0" err="1"/>
            <a:t>apoyo</a:t>
          </a:r>
          <a:r>
            <a:rPr lang="en-US" sz="2400" kern="1200" dirty="0"/>
            <a:t> y la </a:t>
          </a:r>
          <a:r>
            <a:rPr lang="en-US" sz="2400" kern="1200" dirty="0" err="1"/>
            <a:t>protección</a:t>
          </a:r>
          <a:r>
            <a:rPr lang="en-US" sz="2400" kern="1200" dirty="0"/>
            <a:t> de las </a:t>
          </a:r>
          <a:r>
            <a:rPr lang="en-US" sz="2400" kern="1200" dirty="0" err="1"/>
            <a:t>víctimas</a:t>
          </a:r>
          <a:r>
            <a:rPr lang="en-US" sz="2400" kern="1200" dirty="0"/>
            <a:t> de </a:t>
          </a:r>
          <a:r>
            <a:rPr lang="en-US" sz="2400" kern="1200" dirty="0" err="1"/>
            <a:t>delito</a:t>
          </a:r>
          <a:r>
            <a:rPr lang="en-US" sz="2400" kern="1200" dirty="0"/>
            <a:t>.</a:t>
          </a:r>
        </a:p>
        <a:p>
          <a:pPr marL="0" lvl="0" indent="0" algn="ctr" defTabSz="1066800">
            <a:lnSpc>
              <a:spcPct val="90000"/>
            </a:lnSpc>
            <a:spcBef>
              <a:spcPct val="0"/>
            </a:spcBef>
            <a:spcAft>
              <a:spcPct val="35000"/>
            </a:spcAft>
            <a:buNone/>
          </a:pPr>
          <a:endParaRPr lang="en-US" sz="2400" kern="1200" dirty="0"/>
        </a:p>
      </dsp:txBody>
      <dsp:txXfrm>
        <a:off x="170686" y="173897"/>
        <a:ext cx="10929811" cy="5486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9360B-4E1A-46C2-AA38-B27A6C54FDE1}">
      <dsp:nvSpPr>
        <dsp:cNvPr id="0" name=""/>
        <dsp:cNvSpPr/>
      </dsp:nvSpPr>
      <dsp:spPr>
        <a:xfrm>
          <a:off x="0" y="2473"/>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No existe formato único, ni mejor ni peor</a:t>
          </a:r>
          <a:endParaRPr lang="en-US" sz="1500" kern="1200"/>
        </a:p>
      </dsp:txBody>
      <dsp:txXfrm>
        <a:off x="17134" y="19607"/>
        <a:ext cx="4342469" cy="316732"/>
      </dsp:txXfrm>
    </dsp:sp>
    <dsp:sp modelId="{0EA8E271-56AD-4F2D-897B-98F1421ADBF0}">
      <dsp:nvSpPr>
        <dsp:cNvPr id="0" name=""/>
        <dsp:cNvSpPr/>
      </dsp:nvSpPr>
      <dsp:spPr>
        <a:xfrm>
          <a:off x="0" y="396673"/>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a:t>- Datos del procedimiento judicial</a:t>
          </a:r>
          <a:endParaRPr lang="en-US" sz="1500" kern="1200"/>
        </a:p>
      </dsp:txBody>
      <dsp:txXfrm>
        <a:off x="17134" y="413807"/>
        <a:ext cx="4342469" cy="316732"/>
      </dsp:txXfrm>
    </dsp:sp>
    <dsp:sp modelId="{6DFA3D13-B078-4CB6-A367-80D34280DDB6}">
      <dsp:nvSpPr>
        <dsp:cNvPr id="0" name=""/>
        <dsp:cNvSpPr/>
      </dsp:nvSpPr>
      <dsp:spPr>
        <a:xfrm>
          <a:off x="0" y="790873"/>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Datos del perito</a:t>
          </a:r>
          <a:endParaRPr lang="en-US" sz="1500" kern="1200"/>
        </a:p>
      </dsp:txBody>
      <dsp:txXfrm>
        <a:off x="17134" y="808007"/>
        <a:ext cx="4342469" cy="316732"/>
      </dsp:txXfrm>
    </dsp:sp>
    <dsp:sp modelId="{2EE1699F-82A1-449B-ACDB-BC1A86734DBF}">
      <dsp:nvSpPr>
        <dsp:cNvPr id="0" name=""/>
        <dsp:cNvSpPr/>
      </dsp:nvSpPr>
      <dsp:spPr>
        <a:xfrm>
          <a:off x="0" y="11850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Datos de los peritados</a:t>
          </a:r>
          <a:endParaRPr lang="en-US" sz="1500" kern="1200"/>
        </a:p>
      </dsp:txBody>
      <dsp:txXfrm>
        <a:off x="17134" y="1202208"/>
        <a:ext cx="4342469" cy="316732"/>
      </dsp:txXfrm>
    </dsp:sp>
    <dsp:sp modelId="{B0657C6C-6375-4D53-AC25-DE0ED9685765}">
      <dsp:nvSpPr>
        <dsp:cNvPr id="0" name=""/>
        <dsp:cNvSpPr/>
      </dsp:nvSpPr>
      <dsp:spPr>
        <a:xfrm>
          <a:off x="0" y="15792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Objeto de la pericial</a:t>
          </a:r>
          <a:endParaRPr lang="en-US" sz="1500" kern="1200"/>
        </a:p>
      </dsp:txBody>
      <dsp:txXfrm>
        <a:off x="17134" y="1596408"/>
        <a:ext cx="4342469" cy="316732"/>
      </dsp:txXfrm>
    </dsp:sp>
    <dsp:sp modelId="{52F487C4-1D34-47BC-9F89-EF5424E99008}">
      <dsp:nvSpPr>
        <dsp:cNvPr id="0" name=""/>
        <dsp:cNvSpPr/>
      </dsp:nvSpPr>
      <dsp:spPr>
        <a:xfrm>
          <a:off x="0" y="19734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Metodología</a:t>
          </a:r>
          <a:endParaRPr lang="en-US" sz="1500" kern="1200"/>
        </a:p>
      </dsp:txBody>
      <dsp:txXfrm>
        <a:off x="17134" y="1990608"/>
        <a:ext cx="4342469" cy="316732"/>
      </dsp:txXfrm>
    </dsp:sp>
    <dsp:sp modelId="{CAAFB0F2-5909-4E30-B6E7-EDAC8F236B58}">
      <dsp:nvSpPr>
        <dsp:cNvPr id="0" name=""/>
        <dsp:cNvSpPr/>
      </dsp:nvSpPr>
      <dsp:spPr>
        <a:xfrm>
          <a:off x="0" y="23676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Antecedentes personales y familiares</a:t>
          </a:r>
          <a:endParaRPr lang="en-US" sz="1500" kern="1200"/>
        </a:p>
      </dsp:txBody>
      <dsp:txXfrm>
        <a:off x="17134" y="2384808"/>
        <a:ext cx="4342469" cy="316732"/>
      </dsp:txXfrm>
    </dsp:sp>
    <dsp:sp modelId="{0CB34254-7B2D-4867-9A5B-FA3B15D9A9F7}">
      <dsp:nvSpPr>
        <dsp:cNvPr id="0" name=""/>
        <dsp:cNvSpPr/>
      </dsp:nvSpPr>
      <dsp:spPr>
        <a:xfrm>
          <a:off x="0" y="27618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a:t>- Dinámica de pareja </a:t>
          </a:r>
          <a:endParaRPr lang="en-US" sz="1500" kern="1200"/>
        </a:p>
      </dsp:txBody>
      <dsp:txXfrm>
        <a:off x="17134" y="2779008"/>
        <a:ext cx="4342469" cy="316732"/>
      </dsp:txXfrm>
    </dsp:sp>
    <dsp:sp modelId="{4FB00D64-3680-495C-9E93-E5789F368985}">
      <dsp:nvSpPr>
        <dsp:cNvPr id="0" name=""/>
        <dsp:cNvSpPr/>
      </dsp:nvSpPr>
      <dsp:spPr>
        <a:xfrm>
          <a:off x="0" y="31560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a:t>- Situación actual</a:t>
          </a:r>
          <a:endParaRPr lang="en-US" sz="1500" kern="1200"/>
        </a:p>
      </dsp:txBody>
      <dsp:txXfrm>
        <a:off x="17134" y="3173208"/>
        <a:ext cx="4342469" cy="316732"/>
      </dsp:txXfrm>
    </dsp:sp>
    <dsp:sp modelId="{09202547-0519-4A2A-AE0E-A80177AABAC2}">
      <dsp:nvSpPr>
        <dsp:cNvPr id="0" name=""/>
        <dsp:cNvSpPr/>
      </dsp:nvSpPr>
      <dsp:spPr>
        <a:xfrm>
          <a:off x="0" y="35502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Exploración psicopatológica</a:t>
          </a:r>
          <a:endParaRPr lang="en-US" sz="1500" kern="1200"/>
        </a:p>
      </dsp:txBody>
      <dsp:txXfrm>
        <a:off x="17134" y="3567408"/>
        <a:ext cx="4342469" cy="316732"/>
      </dsp:txXfrm>
    </dsp:sp>
    <dsp:sp modelId="{C1A2BA72-5394-459F-9B99-3CF1A6981A1D}">
      <dsp:nvSpPr>
        <dsp:cNvPr id="0" name=""/>
        <dsp:cNvSpPr/>
      </dsp:nvSpPr>
      <dsp:spPr>
        <a:xfrm>
          <a:off x="0" y="39444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Resultados de las pruebas aplicadas</a:t>
          </a:r>
          <a:endParaRPr lang="en-US" sz="1500" kern="1200"/>
        </a:p>
      </dsp:txBody>
      <dsp:txXfrm>
        <a:off x="17134" y="3961608"/>
        <a:ext cx="4342469" cy="316732"/>
      </dsp:txXfrm>
    </dsp:sp>
    <dsp:sp modelId="{76ADF1CB-2551-4D75-91CA-870DD449C29D}">
      <dsp:nvSpPr>
        <dsp:cNvPr id="0" name=""/>
        <dsp:cNvSpPr/>
      </dsp:nvSpPr>
      <dsp:spPr>
        <a:xfrm>
          <a:off x="0" y="43386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Consideraciones periciales</a:t>
          </a:r>
          <a:endParaRPr lang="en-US" sz="1500" kern="1200"/>
        </a:p>
      </dsp:txBody>
      <dsp:txXfrm>
        <a:off x="17134" y="4355808"/>
        <a:ext cx="4342469" cy="316732"/>
      </dsp:txXfrm>
    </dsp:sp>
    <dsp:sp modelId="{05C0810D-C6E9-4063-A18A-57CAC4503330}">
      <dsp:nvSpPr>
        <dsp:cNvPr id="0" name=""/>
        <dsp:cNvSpPr/>
      </dsp:nvSpPr>
      <dsp:spPr>
        <a:xfrm>
          <a:off x="0" y="4732874"/>
          <a:ext cx="4376737" cy="351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 Conclusiones</a:t>
          </a:r>
          <a:endParaRPr lang="en-US" sz="1500" kern="1200"/>
        </a:p>
      </dsp:txBody>
      <dsp:txXfrm>
        <a:off x="17134" y="4750008"/>
        <a:ext cx="4342469" cy="316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36A3B-099D-4F0A-A973-1703CDAC8805}">
      <dsp:nvSpPr>
        <dsp:cNvPr id="0" name=""/>
        <dsp:cNvSpPr/>
      </dsp:nvSpPr>
      <dsp:spPr>
        <a:xfrm>
          <a:off x="0" y="374"/>
          <a:ext cx="9591039" cy="730268"/>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dirty="0"/>
            <a:t>- </a:t>
          </a:r>
          <a:r>
            <a:rPr lang="es-ES_tradnl" sz="2000" kern="1200" dirty="0"/>
            <a:t>Formación en perspectiva de género</a:t>
          </a:r>
          <a:endParaRPr lang="en-US" sz="2000" kern="1200" dirty="0"/>
        </a:p>
      </dsp:txBody>
      <dsp:txXfrm>
        <a:off x="35649" y="36023"/>
        <a:ext cx="9519741" cy="658970"/>
      </dsp:txXfrm>
    </dsp:sp>
    <dsp:sp modelId="{6E0E7DA7-5A23-49CB-A947-C6622A26EBEB}">
      <dsp:nvSpPr>
        <dsp:cNvPr id="0" name=""/>
        <dsp:cNvSpPr/>
      </dsp:nvSpPr>
      <dsp:spPr>
        <a:xfrm>
          <a:off x="0" y="744845"/>
          <a:ext cx="9591039" cy="730268"/>
        </a:xfrm>
        <a:prstGeom prst="roundRect">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dirty="0"/>
            <a:t>-</a:t>
          </a:r>
          <a:r>
            <a:rPr lang="es-ES_tradnl" sz="2000" kern="1200" dirty="0"/>
            <a:t> Respecto al expediente judicial (flexibilidad en las hipótesis de partida)</a:t>
          </a:r>
          <a:endParaRPr lang="en-US" sz="2000" kern="1200" dirty="0"/>
        </a:p>
      </dsp:txBody>
      <dsp:txXfrm>
        <a:off x="35649" y="780494"/>
        <a:ext cx="9519741" cy="658970"/>
      </dsp:txXfrm>
    </dsp:sp>
    <dsp:sp modelId="{60794392-BD09-4CD2-8AE3-725A67F860D0}">
      <dsp:nvSpPr>
        <dsp:cNvPr id="0" name=""/>
        <dsp:cNvSpPr/>
      </dsp:nvSpPr>
      <dsp:spPr>
        <a:xfrm>
          <a:off x="0" y="1489316"/>
          <a:ext cx="9591039" cy="730268"/>
        </a:xfrm>
        <a:prstGeom prst="roundRect">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s-ES_tradnl" sz="700" kern="1200" dirty="0"/>
            <a:t>- </a:t>
          </a:r>
          <a:r>
            <a:rPr lang="es-ES_tradnl" sz="2000" kern="1200" dirty="0"/>
            <a:t>Respecto a juicios de valor (no realizar juicios de valor, evitar gestos y muestras de malestar).</a:t>
          </a:r>
          <a:endParaRPr lang="en-US" sz="2000" kern="1200" dirty="0"/>
        </a:p>
      </dsp:txBody>
      <dsp:txXfrm>
        <a:off x="35649" y="1524965"/>
        <a:ext cx="9519741" cy="658970"/>
      </dsp:txXfrm>
    </dsp:sp>
    <dsp:sp modelId="{EC64DF0E-52C9-4C6E-993F-9B2C4E90C1B7}">
      <dsp:nvSpPr>
        <dsp:cNvPr id="0" name=""/>
        <dsp:cNvSpPr/>
      </dsp:nvSpPr>
      <dsp:spPr>
        <a:xfrm>
          <a:off x="0" y="2233787"/>
          <a:ext cx="9591039" cy="730268"/>
        </a:xfrm>
        <a:prstGeom prst="roundRect">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s-ES_tradnl" sz="700" kern="1200" dirty="0"/>
            <a:t>- </a:t>
          </a:r>
          <a:r>
            <a:rPr lang="es-ES_tradnl" sz="2000" kern="1200" dirty="0"/>
            <a:t>Respecto a objeto de la pericial (obtener toda la información necesaria para poder contestar, vaciado de expediente, entrevista, informes de otros profesionales, </a:t>
          </a:r>
          <a:r>
            <a:rPr lang="es-ES_tradnl" sz="2000" kern="1200" dirty="0" err="1"/>
            <a:t>etc</a:t>
          </a:r>
          <a:r>
            <a:rPr lang="es-ES_tradnl" sz="2000" kern="1200" dirty="0"/>
            <a:t>)</a:t>
          </a:r>
          <a:endParaRPr lang="en-US" sz="2000" kern="1200" dirty="0"/>
        </a:p>
      </dsp:txBody>
      <dsp:txXfrm>
        <a:off x="35649" y="2269436"/>
        <a:ext cx="9519741" cy="658970"/>
      </dsp:txXfrm>
    </dsp:sp>
    <dsp:sp modelId="{C787D831-B565-4040-96F6-E9BC9EA76977}">
      <dsp:nvSpPr>
        <dsp:cNvPr id="0" name=""/>
        <dsp:cNvSpPr/>
      </dsp:nvSpPr>
      <dsp:spPr>
        <a:xfrm>
          <a:off x="0" y="2978259"/>
          <a:ext cx="9591039" cy="730268"/>
        </a:xfrm>
        <a:prstGeom prst="roundRect">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_tradnl" sz="1700" kern="1200" dirty="0"/>
            <a:t>- </a:t>
          </a:r>
          <a:r>
            <a:rPr lang="es-ES_tradnl" sz="2000" kern="1200" dirty="0"/>
            <a:t>Respecto a posibles intervenciones durante el peritaje (en ocasiones necesidad de intervención de contención).</a:t>
          </a:r>
          <a:endParaRPr lang="en-US" sz="2000" kern="1200" dirty="0"/>
        </a:p>
      </dsp:txBody>
      <dsp:txXfrm>
        <a:off x="35649" y="3013908"/>
        <a:ext cx="9519741" cy="658970"/>
      </dsp:txXfrm>
    </dsp:sp>
    <dsp:sp modelId="{7C14B205-C7AC-44CF-94D2-5452074D501C}">
      <dsp:nvSpPr>
        <dsp:cNvPr id="0" name=""/>
        <dsp:cNvSpPr/>
      </dsp:nvSpPr>
      <dsp:spPr>
        <a:xfrm>
          <a:off x="0" y="3722730"/>
          <a:ext cx="9591039" cy="730268"/>
        </a:xfrm>
        <a:prstGeom prst="roundRect">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s-ES_tradnl" sz="500" kern="1200" dirty="0"/>
            <a:t>- </a:t>
          </a:r>
          <a:r>
            <a:rPr lang="es-ES_tradnl" sz="2000" kern="1200" dirty="0"/>
            <a:t>Respecto a revictimización INTENTAR EVITAR (por todos los medios la revictimización y especialmente con menores). </a:t>
          </a:r>
          <a:endParaRPr lang="en-US" sz="2000" kern="1200" dirty="0"/>
        </a:p>
      </dsp:txBody>
      <dsp:txXfrm>
        <a:off x="35649" y="3758379"/>
        <a:ext cx="9519741" cy="658970"/>
      </dsp:txXfrm>
    </dsp:sp>
    <dsp:sp modelId="{49DC71F7-1DF9-48C0-A5B2-47097D7568CA}">
      <dsp:nvSpPr>
        <dsp:cNvPr id="0" name=""/>
        <dsp:cNvSpPr/>
      </dsp:nvSpPr>
      <dsp:spPr>
        <a:xfrm>
          <a:off x="0" y="4467201"/>
          <a:ext cx="9591039" cy="730268"/>
        </a:xfrm>
        <a:prstGeom prst="roundRect">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s-ES_tradnl" sz="500" kern="1200" dirty="0"/>
            <a:t>- </a:t>
          </a:r>
          <a:r>
            <a:rPr lang="es-ES_tradnl" sz="2000" kern="1200" dirty="0"/>
            <a:t>Respecto a la rigidez y estructuración (evitar entrevistas estructuradas)</a:t>
          </a:r>
          <a:endParaRPr lang="en-US" sz="2000" kern="1200" dirty="0"/>
        </a:p>
      </dsp:txBody>
      <dsp:txXfrm>
        <a:off x="35649" y="4502850"/>
        <a:ext cx="9519741" cy="658970"/>
      </dsp:txXfrm>
    </dsp:sp>
    <dsp:sp modelId="{31DF795A-35A7-461B-82EF-A77F964FBBBC}">
      <dsp:nvSpPr>
        <dsp:cNvPr id="0" name=""/>
        <dsp:cNvSpPr/>
      </dsp:nvSpPr>
      <dsp:spPr>
        <a:xfrm>
          <a:off x="0" y="5211672"/>
          <a:ext cx="9591039" cy="730268"/>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r>
            <a:rPr lang="es-ES_tradnl" sz="500" kern="1200" dirty="0"/>
            <a:t>- </a:t>
          </a:r>
          <a:r>
            <a:rPr lang="es-ES_tradnl" sz="2000" kern="1200" dirty="0"/>
            <a:t>Contrastación /Confrontación (únicamente al final de la entrevista, explorar todas las inconsistencias).</a:t>
          </a:r>
          <a:endParaRPr lang="en-US" sz="2000" kern="1200" dirty="0"/>
        </a:p>
      </dsp:txBody>
      <dsp:txXfrm>
        <a:off x="35649" y="5247321"/>
        <a:ext cx="9519741" cy="658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36A3B-099D-4F0A-A973-1703CDAC8805}">
      <dsp:nvSpPr>
        <dsp:cNvPr id="0" name=""/>
        <dsp:cNvSpPr/>
      </dsp:nvSpPr>
      <dsp:spPr>
        <a:xfrm>
          <a:off x="0" y="256757"/>
          <a:ext cx="10292079" cy="12168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kern="1200" dirty="0"/>
            <a:t>- Aspectos críticos que tienen que ver con el funcionamiento del servicio: listas de espera, retrasos , ausencia de personal, falta de intervención grupal. Ausencia de protocolos. Diferentes respuestas y funcionamiento según las provincias</a:t>
          </a:r>
          <a:endParaRPr lang="en-US" sz="2000" kern="1200" dirty="0"/>
        </a:p>
      </dsp:txBody>
      <dsp:txXfrm>
        <a:off x="59399" y="316156"/>
        <a:ext cx="10173281" cy="1098002"/>
      </dsp:txXfrm>
    </dsp:sp>
    <dsp:sp modelId="{6E0E7DA7-5A23-49CB-A947-C6622A26EBEB}">
      <dsp:nvSpPr>
        <dsp:cNvPr id="0" name=""/>
        <dsp:cNvSpPr/>
      </dsp:nvSpPr>
      <dsp:spPr>
        <a:xfrm>
          <a:off x="0" y="1660757"/>
          <a:ext cx="10292079" cy="1216800"/>
        </a:xfrm>
        <a:prstGeom prst="roundRect">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dirty="0"/>
            <a:t>-</a:t>
          </a:r>
          <a:r>
            <a:rPr lang="es-ES_tradnl" sz="2000" kern="1200" dirty="0"/>
            <a:t> Aspectos críticos que tienen que ver con la elaboración del informe pericial: Descripción </a:t>
          </a:r>
          <a:r>
            <a:rPr lang="es-ES_tradnl" sz="2000" kern="1200" dirty="0" err="1"/>
            <a:t>clar</a:t>
          </a:r>
          <a:r>
            <a:rPr lang="es-ES_tradnl" sz="2000" kern="1200" dirty="0"/>
            <a:t> y precisa. Validez de los instrumentos empleados. Contar con formación y cono. cimientos suficientes. Perito experto en la materia. Falta de supervisión de casos</a:t>
          </a:r>
          <a:endParaRPr lang="en-US" sz="2000" kern="1200" dirty="0"/>
        </a:p>
      </dsp:txBody>
      <dsp:txXfrm>
        <a:off x="59399" y="1720156"/>
        <a:ext cx="10173281" cy="1098002"/>
      </dsp:txXfrm>
    </dsp:sp>
    <dsp:sp modelId="{60794392-BD09-4CD2-8AE3-725A67F860D0}">
      <dsp:nvSpPr>
        <dsp:cNvPr id="0" name=""/>
        <dsp:cNvSpPr/>
      </dsp:nvSpPr>
      <dsp:spPr>
        <a:xfrm>
          <a:off x="0" y="3022761"/>
          <a:ext cx="10292079" cy="1216800"/>
        </a:xfrm>
        <a:prstGeom prst="roundRect">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s-ES_tradnl" sz="700" kern="1200" dirty="0"/>
            <a:t>- </a:t>
          </a:r>
          <a:r>
            <a:rPr lang="es-ES_tradnl" sz="2000" kern="1200" dirty="0"/>
            <a:t>Aspectos críticos que tienen que ver con la presencia del informe o defensa en sala: Acreditación y reconocimiento profesional como experto. </a:t>
          </a:r>
          <a:r>
            <a:rPr lang="es-ES_tradnl" sz="2000" kern="1200" dirty="0" err="1"/>
            <a:t>Claridez</a:t>
          </a:r>
          <a:r>
            <a:rPr lang="es-ES_tradnl" sz="2000" kern="1200" dirty="0"/>
            <a:t> y exactitud. Conocimientos en oratoria y ratificación.</a:t>
          </a:r>
          <a:endParaRPr lang="en-US" sz="2000" kern="1200" dirty="0"/>
        </a:p>
      </dsp:txBody>
      <dsp:txXfrm>
        <a:off x="59399" y="3082160"/>
        <a:ext cx="10173281" cy="1098002"/>
      </dsp:txXfrm>
    </dsp:sp>
    <dsp:sp modelId="{EC64DF0E-52C9-4C6E-993F-9B2C4E90C1B7}">
      <dsp:nvSpPr>
        <dsp:cNvPr id="0" name=""/>
        <dsp:cNvSpPr/>
      </dsp:nvSpPr>
      <dsp:spPr>
        <a:xfrm>
          <a:off x="0" y="4468757"/>
          <a:ext cx="10292079" cy="12168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s-ES_tradnl" sz="700" kern="1200" dirty="0"/>
            <a:t>-</a:t>
          </a:r>
          <a:r>
            <a:rPr lang="es-ES_tradnl" sz="2000" kern="1200" dirty="0"/>
            <a:t>Aspectos críticos externos: falta de reconocimiento y de especialidad; desconocimiento de nuestras competencias; la imagen pública</a:t>
          </a:r>
          <a:endParaRPr lang="en-US" sz="2000" kern="1200" dirty="0"/>
        </a:p>
      </dsp:txBody>
      <dsp:txXfrm>
        <a:off x="59399" y="4528156"/>
        <a:ext cx="10173281"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D06C3-19C7-45B6-A13D-719A52D7462D}">
      <dsp:nvSpPr>
        <dsp:cNvPr id="0" name=""/>
        <dsp:cNvSpPr/>
      </dsp:nvSpPr>
      <dsp:spPr>
        <a:xfrm>
          <a:off x="2590997" y="17758"/>
          <a:ext cx="1865210" cy="1028109"/>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u="sng" kern="1200" dirty="0"/>
            <a:t>Malos tratos físicos</a:t>
          </a:r>
          <a:endParaRPr lang="en-US" sz="2100" kern="1200" dirty="0"/>
        </a:p>
      </dsp:txBody>
      <dsp:txXfrm>
        <a:off x="2641185" y="67946"/>
        <a:ext cx="1764834" cy="927733"/>
      </dsp:txXfrm>
    </dsp:sp>
    <dsp:sp modelId="{94627A85-7917-4877-9C06-58E7218D22DB}">
      <dsp:nvSpPr>
        <dsp:cNvPr id="0" name=""/>
        <dsp:cNvSpPr/>
      </dsp:nvSpPr>
      <dsp:spPr>
        <a:xfrm>
          <a:off x="1164818" y="531813"/>
          <a:ext cx="4717569" cy="4717569"/>
        </a:xfrm>
        <a:custGeom>
          <a:avLst/>
          <a:gdLst/>
          <a:ahLst/>
          <a:cxnLst/>
          <a:rect l="0" t="0" r="0" b="0"/>
          <a:pathLst>
            <a:path>
              <a:moveTo>
                <a:pt x="3498623" y="293685"/>
              </a:moveTo>
              <a:arcTo wR="2358784" hR="2358784" stAng="17933799" swAng="102656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F3E8FEB-A28C-4E16-B1E0-0CDEBF85BB07}">
      <dsp:nvSpPr>
        <dsp:cNvPr id="0" name=""/>
        <dsp:cNvSpPr/>
      </dsp:nvSpPr>
      <dsp:spPr>
        <a:xfrm>
          <a:off x="4511215" y="1425872"/>
          <a:ext cx="2511450" cy="1471643"/>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1" u="sng" kern="1200" dirty="0"/>
            <a:t>Malos tratos psicológicos</a:t>
          </a:r>
          <a:endParaRPr lang="en-US" sz="2100" kern="1200" dirty="0"/>
        </a:p>
      </dsp:txBody>
      <dsp:txXfrm>
        <a:off x="4583055" y="1497712"/>
        <a:ext cx="2367770" cy="1327963"/>
      </dsp:txXfrm>
    </dsp:sp>
    <dsp:sp modelId="{86E841C5-06BB-4D65-B530-1CA88172197F}">
      <dsp:nvSpPr>
        <dsp:cNvPr id="0" name=""/>
        <dsp:cNvSpPr/>
      </dsp:nvSpPr>
      <dsp:spPr>
        <a:xfrm>
          <a:off x="1164818" y="531813"/>
          <a:ext cx="4717569" cy="4717569"/>
        </a:xfrm>
        <a:custGeom>
          <a:avLst/>
          <a:gdLst/>
          <a:ahLst/>
          <a:cxnLst/>
          <a:rect l="0" t="0" r="0" b="0"/>
          <a:pathLst>
            <a:path>
              <a:moveTo>
                <a:pt x="4697465" y="2666097"/>
              </a:moveTo>
              <a:arcTo wR="2358784" hR="2358784" stAng="449161" swAng="13563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6FF97DA-EA91-4814-9A68-F98E3435EB7D}">
      <dsp:nvSpPr>
        <dsp:cNvPr id="0" name=""/>
        <dsp:cNvSpPr/>
      </dsp:nvSpPr>
      <dsp:spPr>
        <a:xfrm>
          <a:off x="3845198" y="4323599"/>
          <a:ext cx="2129727" cy="950591"/>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u="sng" kern="1200" dirty="0"/>
            <a:t>Malos tratos sexuales</a:t>
          </a:r>
          <a:endParaRPr lang="en-US" sz="1800" kern="1200" dirty="0"/>
        </a:p>
      </dsp:txBody>
      <dsp:txXfrm>
        <a:off x="3891602" y="4370003"/>
        <a:ext cx="2036919" cy="857783"/>
      </dsp:txXfrm>
    </dsp:sp>
    <dsp:sp modelId="{64CE086E-A8B0-4A81-B40F-8D56646D08DD}">
      <dsp:nvSpPr>
        <dsp:cNvPr id="0" name=""/>
        <dsp:cNvSpPr/>
      </dsp:nvSpPr>
      <dsp:spPr>
        <a:xfrm>
          <a:off x="1164818" y="531813"/>
          <a:ext cx="4717569" cy="4717569"/>
        </a:xfrm>
        <a:custGeom>
          <a:avLst/>
          <a:gdLst/>
          <a:ahLst/>
          <a:cxnLst/>
          <a:rect l="0" t="0" r="0" b="0"/>
          <a:pathLst>
            <a:path>
              <a:moveTo>
                <a:pt x="2655590" y="4698821"/>
              </a:moveTo>
              <a:arcTo wR="2358784" hR="2358784" stAng="4966279" swAng="109351"/>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5FC5C1-537B-45D8-BB83-423FC5AB10FD}">
      <dsp:nvSpPr>
        <dsp:cNvPr id="0" name=""/>
        <dsp:cNvSpPr/>
      </dsp:nvSpPr>
      <dsp:spPr>
        <a:xfrm>
          <a:off x="553356" y="4083746"/>
          <a:ext cx="3167574" cy="1430297"/>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s-ES" sz="2100" b="1" u="sng" kern="1200"/>
            <a:t>Otras formas de maltrato</a:t>
          </a:r>
          <a:r>
            <a:rPr lang="es-ES" sz="2100" kern="1200"/>
            <a:t>:</a:t>
          </a:r>
          <a:endParaRPr lang="en-US" sz="2100" kern="1200"/>
        </a:p>
        <a:p>
          <a:pPr marL="171450" lvl="1" indent="-171450" algn="l" defTabSz="711200">
            <a:lnSpc>
              <a:spcPct val="90000"/>
            </a:lnSpc>
            <a:spcBef>
              <a:spcPct val="0"/>
            </a:spcBef>
            <a:spcAft>
              <a:spcPct val="15000"/>
            </a:spcAft>
            <a:buChar char="•"/>
          </a:pPr>
          <a:r>
            <a:rPr lang="es-ES" sz="1600" kern="1200" dirty="0"/>
            <a:t>- Económico</a:t>
          </a:r>
          <a:endParaRPr lang="en-US" sz="1600" kern="1200" dirty="0"/>
        </a:p>
      </dsp:txBody>
      <dsp:txXfrm>
        <a:off x="623177" y="4153567"/>
        <a:ext cx="3027932" cy="1290655"/>
      </dsp:txXfrm>
    </dsp:sp>
    <dsp:sp modelId="{7E81F29E-57E4-45B6-9B70-0EF04BA98A7F}">
      <dsp:nvSpPr>
        <dsp:cNvPr id="0" name=""/>
        <dsp:cNvSpPr/>
      </dsp:nvSpPr>
      <dsp:spPr>
        <a:xfrm>
          <a:off x="1164818" y="531813"/>
          <a:ext cx="4717569" cy="4717569"/>
        </a:xfrm>
        <a:custGeom>
          <a:avLst/>
          <a:gdLst/>
          <a:ahLst/>
          <a:cxnLst/>
          <a:rect l="0" t="0" r="0" b="0"/>
          <a:pathLst>
            <a:path>
              <a:moveTo>
                <a:pt x="282498" y="3478115"/>
              </a:moveTo>
              <a:arcTo wR="2358784" hR="2358784" stAng="9100248" swAng="37116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AEA88D-1BB6-43D0-87C0-47883DB4B3DA}">
      <dsp:nvSpPr>
        <dsp:cNvPr id="0" name=""/>
        <dsp:cNvSpPr/>
      </dsp:nvSpPr>
      <dsp:spPr>
        <a:xfrm>
          <a:off x="-93547" y="622717"/>
          <a:ext cx="2747624" cy="3077951"/>
        </a:xfrm>
        <a:prstGeom prst="round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8000"/>
                <a:satMod val="130000"/>
                <a:lumMod val="92000"/>
              </a:schemeClr>
            </a:gs>
            <a:gs pos="100000">
              <a:schemeClr val="dk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t>- Social</a:t>
          </a:r>
          <a:endParaRPr lang="en-US" sz="1400" kern="1200" dirty="0"/>
        </a:p>
        <a:p>
          <a:pPr marL="114300" lvl="1" indent="-114300" algn="l" defTabSz="622300">
            <a:lnSpc>
              <a:spcPct val="90000"/>
            </a:lnSpc>
            <a:spcBef>
              <a:spcPct val="0"/>
            </a:spcBef>
            <a:spcAft>
              <a:spcPct val="15000"/>
            </a:spcAft>
            <a:buChar char="•"/>
          </a:pPr>
          <a:r>
            <a:rPr lang="es-ES" sz="1400" kern="1200" dirty="0"/>
            <a:t>- Religioso</a:t>
          </a:r>
          <a:endParaRPr lang="en-US" sz="1400" kern="1200" dirty="0"/>
        </a:p>
        <a:p>
          <a:pPr marL="114300" lvl="1" indent="-114300" algn="l" defTabSz="622300">
            <a:lnSpc>
              <a:spcPct val="90000"/>
            </a:lnSpc>
            <a:spcBef>
              <a:spcPct val="0"/>
            </a:spcBef>
            <a:spcAft>
              <a:spcPct val="15000"/>
            </a:spcAft>
            <a:buChar char="•"/>
          </a:pPr>
          <a:r>
            <a:rPr lang="es-ES" sz="1400" kern="1200" dirty="0"/>
            <a:t>- Instrumental</a:t>
          </a:r>
          <a:endParaRPr lang="en-US" sz="1400" kern="1200" dirty="0"/>
        </a:p>
        <a:p>
          <a:pPr marL="114300" lvl="1" indent="-114300" algn="l" defTabSz="622300">
            <a:lnSpc>
              <a:spcPct val="90000"/>
            </a:lnSpc>
            <a:spcBef>
              <a:spcPct val="0"/>
            </a:spcBef>
            <a:spcAft>
              <a:spcPct val="15000"/>
            </a:spcAft>
            <a:buChar char="•"/>
          </a:pPr>
          <a:r>
            <a:rPr lang="es-ES" sz="1400" kern="1200" dirty="0"/>
            <a:t>- Ambiental</a:t>
          </a:r>
          <a:endParaRPr lang="en-US" sz="1400" kern="1200" dirty="0"/>
        </a:p>
        <a:p>
          <a:pPr marL="114300" lvl="1" indent="-114300" algn="l" defTabSz="622300">
            <a:lnSpc>
              <a:spcPct val="90000"/>
            </a:lnSpc>
            <a:spcBef>
              <a:spcPct val="0"/>
            </a:spcBef>
            <a:spcAft>
              <a:spcPct val="15000"/>
            </a:spcAft>
            <a:buChar char="•"/>
          </a:pPr>
          <a:r>
            <a:rPr lang="en-US" sz="1400" kern="1200" dirty="0" err="1"/>
            <a:t>Tecnológico</a:t>
          </a:r>
          <a:endParaRPr lang="en-US" sz="1400" kern="1200" dirty="0"/>
        </a:p>
        <a:p>
          <a:pPr marL="114300" lvl="1" indent="-114300" algn="l" defTabSz="622300">
            <a:lnSpc>
              <a:spcPct val="90000"/>
            </a:lnSpc>
            <a:spcBef>
              <a:spcPct val="0"/>
            </a:spcBef>
            <a:spcAft>
              <a:spcPct val="15000"/>
            </a:spcAft>
            <a:buChar char="•"/>
          </a:pPr>
          <a:r>
            <a:rPr lang="es-ES" sz="1400" b="1" u="sng" kern="1200" dirty="0"/>
            <a:t>Otras formas de maltrato</a:t>
          </a:r>
          <a:r>
            <a:rPr lang="es-ES" sz="1400" kern="1200" dirty="0"/>
            <a:t>:</a:t>
          </a:r>
          <a:endParaRPr lang="en-US" sz="1400" kern="1200" dirty="0"/>
        </a:p>
        <a:p>
          <a:pPr marL="114300" lvl="1" indent="-114300" algn="l" defTabSz="622300">
            <a:lnSpc>
              <a:spcPct val="90000"/>
            </a:lnSpc>
            <a:spcBef>
              <a:spcPct val="0"/>
            </a:spcBef>
            <a:spcAft>
              <a:spcPct val="15000"/>
            </a:spcAft>
            <a:buChar char="•"/>
          </a:pPr>
          <a:r>
            <a:rPr lang="es-ES" sz="1400" kern="1200" dirty="0"/>
            <a:t>- Maltrato institucional; Maltrato vicario; maltrato estructural; maltrato vicario</a:t>
          </a:r>
          <a:endParaRPr lang="en-US" sz="1400" kern="1200" dirty="0"/>
        </a:p>
      </dsp:txBody>
      <dsp:txXfrm>
        <a:off x="40581" y="756845"/>
        <a:ext cx="2479368" cy="2809695"/>
      </dsp:txXfrm>
    </dsp:sp>
    <dsp:sp modelId="{1278C62A-A232-4666-B55B-410ACFFD246F}">
      <dsp:nvSpPr>
        <dsp:cNvPr id="0" name=""/>
        <dsp:cNvSpPr/>
      </dsp:nvSpPr>
      <dsp:spPr>
        <a:xfrm>
          <a:off x="-637312" y="-3827444"/>
          <a:ext cx="4717569" cy="4717569"/>
        </a:xfrm>
        <a:custGeom>
          <a:avLst/>
          <a:gdLst/>
          <a:ahLst/>
          <a:cxnLst/>
          <a:rect l="0" t="0" r="0" b="0"/>
          <a:pathLst>
            <a:path>
              <a:moveTo>
                <a:pt x="3278835" y="4530736"/>
              </a:moveTo>
              <a:arcTo wR="2358784" hR="2358784" stAng="4022533" swAng="5969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4F49B-D0F0-4458-B081-5A717452BEAE}">
      <dsp:nvSpPr>
        <dsp:cNvPr id="0" name=""/>
        <dsp:cNvSpPr/>
      </dsp:nvSpPr>
      <dsp:spPr>
        <a:xfrm>
          <a:off x="0" y="40856"/>
          <a:ext cx="8991599" cy="491399"/>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El maltrato le ejerce un hombre con el que mantiene vínculo afectivo, amoroso</a:t>
          </a:r>
          <a:endParaRPr lang="en-US" sz="2100" kern="1200"/>
        </a:p>
      </dsp:txBody>
      <dsp:txXfrm>
        <a:off x="23988" y="64844"/>
        <a:ext cx="8943623" cy="443423"/>
      </dsp:txXfrm>
    </dsp:sp>
    <dsp:sp modelId="{206FB443-F57B-450B-AEA3-AD013EA1911E}">
      <dsp:nvSpPr>
        <dsp:cNvPr id="0" name=""/>
        <dsp:cNvSpPr/>
      </dsp:nvSpPr>
      <dsp:spPr>
        <a:xfrm>
          <a:off x="0" y="592736"/>
          <a:ext cx="8991599" cy="491399"/>
        </a:xfrm>
        <a:prstGeom prst="roundRect">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Con el que se comparte la vida, el proyecto de vida</a:t>
          </a:r>
          <a:endParaRPr lang="en-US" sz="2100" kern="1200"/>
        </a:p>
      </dsp:txBody>
      <dsp:txXfrm>
        <a:off x="23988" y="616724"/>
        <a:ext cx="8943623" cy="443423"/>
      </dsp:txXfrm>
    </dsp:sp>
    <dsp:sp modelId="{8CC88AD7-8D1C-439C-B5CF-E45956A03037}">
      <dsp:nvSpPr>
        <dsp:cNvPr id="0" name=""/>
        <dsp:cNvSpPr/>
      </dsp:nvSpPr>
      <dsp:spPr>
        <a:xfrm>
          <a:off x="0" y="1144616"/>
          <a:ext cx="8991599" cy="491399"/>
        </a:xfrm>
        <a:prstGeom prst="roundRect">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Padre de sus hijos e hijas</a:t>
          </a:r>
          <a:endParaRPr lang="en-US" sz="2100" kern="1200"/>
        </a:p>
      </dsp:txBody>
      <dsp:txXfrm>
        <a:off x="23988" y="1168604"/>
        <a:ext cx="8943623" cy="443423"/>
      </dsp:txXfrm>
    </dsp:sp>
    <dsp:sp modelId="{5B7B9F0C-D751-4925-B107-4A9905D245C9}">
      <dsp:nvSpPr>
        <dsp:cNvPr id="0" name=""/>
        <dsp:cNvSpPr/>
      </dsp:nvSpPr>
      <dsp:spPr>
        <a:xfrm>
          <a:off x="0" y="1696496"/>
          <a:ext cx="8991599" cy="491399"/>
        </a:xfrm>
        <a:prstGeom prst="roundRect">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Sentimientos ambivalentes</a:t>
          </a:r>
          <a:endParaRPr lang="en-US" sz="2100" kern="1200"/>
        </a:p>
      </dsp:txBody>
      <dsp:txXfrm>
        <a:off x="23988" y="1720484"/>
        <a:ext cx="8943623" cy="443423"/>
      </dsp:txXfrm>
    </dsp:sp>
    <dsp:sp modelId="{1946222C-B777-45E4-A2B9-D5D94AC61D24}">
      <dsp:nvSpPr>
        <dsp:cNvPr id="0" name=""/>
        <dsp:cNvSpPr/>
      </dsp:nvSpPr>
      <dsp:spPr>
        <a:xfrm>
          <a:off x="0" y="2248376"/>
          <a:ext cx="8991599" cy="491399"/>
        </a:xfrm>
        <a:prstGeom prst="roundRect">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t>Hombres seductores y atractivos socialmente</a:t>
          </a:r>
          <a:endParaRPr lang="en-US" sz="2100" kern="1200" dirty="0"/>
        </a:p>
      </dsp:txBody>
      <dsp:txXfrm>
        <a:off x="23988" y="2272364"/>
        <a:ext cx="8943623" cy="443423"/>
      </dsp:txXfrm>
    </dsp:sp>
    <dsp:sp modelId="{E1B447CC-C983-4F16-9B28-334EA010287B}">
      <dsp:nvSpPr>
        <dsp:cNvPr id="0" name=""/>
        <dsp:cNvSpPr/>
      </dsp:nvSpPr>
      <dsp:spPr>
        <a:xfrm>
          <a:off x="0" y="2800256"/>
          <a:ext cx="8991599" cy="491399"/>
        </a:xfrm>
        <a:prstGeom prst="roundRect">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El maltrato se oculta (tanto el hombre como la mujer)</a:t>
          </a:r>
          <a:endParaRPr lang="en-US" sz="2100" kern="1200"/>
        </a:p>
      </dsp:txBody>
      <dsp:txXfrm>
        <a:off x="23988" y="2824244"/>
        <a:ext cx="8943623" cy="443423"/>
      </dsp:txXfrm>
    </dsp:sp>
    <dsp:sp modelId="{EF2CA0A0-A6C2-4CEC-B375-1D8099B15F9B}">
      <dsp:nvSpPr>
        <dsp:cNvPr id="0" name=""/>
        <dsp:cNvSpPr/>
      </dsp:nvSpPr>
      <dsp:spPr>
        <a:xfrm>
          <a:off x="0" y="3352136"/>
          <a:ext cx="8991599" cy="491399"/>
        </a:xfrm>
        <a:prstGeom prst="roundRect">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Mecanismos de defensa/supervivencia:</a:t>
          </a:r>
          <a:endParaRPr lang="en-US" sz="2100" kern="1200"/>
        </a:p>
      </dsp:txBody>
      <dsp:txXfrm>
        <a:off x="23988" y="3376124"/>
        <a:ext cx="8943623" cy="443423"/>
      </dsp:txXfrm>
    </dsp:sp>
    <dsp:sp modelId="{30F86649-9DE8-432E-AF16-AEF34FF892E8}">
      <dsp:nvSpPr>
        <dsp:cNvPr id="0" name=""/>
        <dsp:cNvSpPr/>
      </dsp:nvSpPr>
      <dsp:spPr>
        <a:xfrm>
          <a:off x="0" y="3904016"/>
          <a:ext cx="8991599" cy="491399"/>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a:t>- Miedo: amenazas, represalias…</a:t>
          </a:r>
          <a:endParaRPr lang="en-US" sz="2100" kern="1200"/>
        </a:p>
      </dsp:txBody>
      <dsp:txXfrm>
        <a:off x="23988" y="3928004"/>
        <a:ext cx="8943623" cy="443423"/>
      </dsp:txXfrm>
    </dsp:sp>
    <dsp:sp modelId="{AD4B4437-C673-485C-B8BA-0795EF1EF4A6}">
      <dsp:nvSpPr>
        <dsp:cNvPr id="0" name=""/>
        <dsp:cNvSpPr/>
      </dsp:nvSpPr>
      <dsp:spPr>
        <a:xfrm>
          <a:off x="0" y="4395416"/>
          <a:ext cx="8991599"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8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a:t>- Vergüenza: fracaso proyecto, no dejarle…</a:t>
          </a:r>
          <a:endParaRPr lang="en-US" sz="1600" kern="1200"/>
        </a:p>
        <a:p>
          <a:pPr marL="171450" lvl="1" indent="-171450" algn="l" defTabSz="711200">
            <a:lnSpc>
              <a:spcPct val="90000"/>
            </a:lnSpc>
            <a:spcBef>
              <a:spcPct val="0"/>
            </a:spcBef>
            <a:spcAft>
              <a:spcPct val="20000"/>
            </a:spcAft>
            <a:buChar char="•"/>
          </a:pPr>
          <a:r>
            <a:rPr lang="es-ES" sz="1600" kern="1200"/>
            <a:t>- Distorsión/ minimización: quitar importancia, “no se va a repetir”…</a:t>
          </a:r>
          <a:endParaRPr lang="en-US" sz="1600" kern="1200"/>
        </a:p>
        <a:p>
          <a:pPr marL="171450" lvl="1" indent="-171450" algn="l" defTabSz="711200">
            <a:lnSpc>
              <a:spcPct val="90000"/>
            </a:lnSpc>
            <a:spcBef>
              <a:spcPct val="0"/>
            </a:spcBef>
            <a:spcAft>
              <a:spcPct val="20000"/>
            </a:spcAft>
            <a:buChar char="•"/>
          </a:pPr>
          <a:r>
            <a:rPr lang="es-ES" sz="1600" kern="1200" dirty="0"/>
            <a:t>- Negación: niega necesitar ayuda…</a:t>
          </a:r>
          <a:endParaRPr lang="en-US" sz="1600" kern="1200" dirty="0"/>
        </a:p>
        <a:p>
          <a:pPr marL="171450" lvl="1" indent="-171450" algn="l" defTabSz="711200">
            <a:lnSpc>
              <a:spcPct val="90000"/>
            </a:lnSpc>
            <a:spcBef>
              <a:spcPct val="0"/>
            </a:spcBef>
            <a:spcAft>
              <a:spcPct val="20000"/>
            </a:spcAft>
            <a:buChar char="•"/>
          </a:pPr>
          <a:r>
            <a:rPr lang="es-ES" sz="1600" kern="1200"/>
            <a:t>- Resistencia: justifica, disculpa…</a:t>
          </a:r>
          <a:endParaRPr lang="en-US" sz="1600" kern="1200"/>
        </a:p>
        <a:p>
          <a:pPr marL="171450" lvl="1" indent="-171450" algn="l" defTabSz="711200">
            <a:lnSpc>
              <a:spcPct val="90000"/>
            </a:lnSpc>
            <a:spcBef>
              <a:spcPct val="0"/>
            </a:spcBef>
            <a:spcAft>
              <a:spcPct val="20000"/>
            </a:spcAft>
            <a:buChar char="•"/>
          </a:pPr>
          <a:r>
            <a:rPr lang="es-ES" sz="1600" kern="1200"/>
            <a:t>- Culpabilización: responsabilizarse</a:t>
          </a:r>
          <a:endParaRPr lang="en-US" sz="1600" kern="1200"/>
        </a:p>
      </dsp:txBody>
      <dsp:txXfrm>
        <a:off x="0" y="4395416"/>
        <a:ext cx="8991599" cy="13041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F0F70-EDFF-4996-8E91-286646900547}" type="datetimeFigureOut">
              <a:rPr lang="es-ES" smtClean="0"/>
              <a:t>17/06/2024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FA1B0-1A49-498B-A3CE-D6612911B3BF}" type="slidenum">
              <a:rPr lang="es-ES" smtClean="0"/>
              <a:t>‹Nº›</a:t>
            </a:fld>
            <a:endParaRPr lang="es-ES"/>
          </a:p>
        </p:txBody>
      </p:sp>
    </p:spTree>
    <p:extLst>
      <p:ext uri="{BB962C8B-B14F-4D97-AF65-F5344CB8AC3E}">
        <p14:creationId xmlns:p14="http://schemas.microsoft.com/office/powerpoint/2010/main" val="217624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r>
              <a:rPr lang="es-ES_tradnl"/>
              <a:t>Se puede analizar:</a:t>
            </a:r>
          </a:p>
          <a:p>
            <a:r>
              <a:rPr lang="es-ES_tradnl"/>
              <a:t>Resultante de la capacidad creativa y esquemas internos referenciales</a:t>
            </a:r>
          </a:p>
          <a:p>
            <a:r>
              <a:rPr lang="es-ES_tradnl"/>
              <a:t>Fruto de la habilidad psicomotriz</a:t>
            </a:r>
          </a:p>
          <a:p>
            <a:r>
              <a:rPr lang="es-ES_tradnl"/>
              <a:t>Esquema corporal</a:t>
            </a:r>
          </a:p>
          <a:p>
            <a:r>
              <a:rPr lang="es-ES_tradnl"/>
              <a:t>Manera de vivenciar los “objetos” y su relación entre ellos</a:t>
            </a:r>
          </a:p>
          <a:p>
            <a:r>
              <a:rPr lang="es-ES_tradnl"/>
              <a:t>En resumen estas vivencias se proyectan y se reflejan en el papel y son susceptibles de ser estudiadas</a:t>
            </a:r>
          </a:p>
          <a:p>
            <a:endParaRPr lang="es-ES_tradnl"/>
          </a:p>
          <a:p>
            <a:endParaRPr lang="es-ES_tradnl"/>
          </a:p>
        </p:txBody>
      </p:sp>
      <p:sp>
        <p:nvSpPr>
          <p:cNvPr id="1945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45720F-0E3D-4A56-AAF1-FCD1D78FE025}" type="slidenum">
              <a:rPr lang="es-ES" smtClean="0"/>
              <a:pPr/>
              <a:t>2</a:t>
            </a:fld>
            <a:endParaRPr lang="es-ES"/>
          </a:p>
        </p:txBody>
      </p:sp>
    </p:spTree>
    <p:extLst>
      <p:ext uri="{BB962C8B-B14F-4D97-AF65-F5344CB8AC3E}">
        <p14:creationId xmlns:p14="http://schemas.microsoft.com/office/powerpoint/2010/main" val="375670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117898E-FE4F-F0EF-A01F-4C1846C2D95A}"/>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7E0FC7C-1080-4D0E-A0A9-9A19F1A2B477}" type="slidenum">
              <a:rPr lang="es-ES" altLang="es-ES"/>
              <a:pPr algn="r" eaLnBrk="1" hangingPunct="1">
                <a:spcBef>
                  <a:spcPct val="0"/>
                </a:spcBef>
              </a:pPr>
              <a:t>39</a:t>
            </a:fld>
            <a:endParaRPr lang="es-ES" altLang="es-ES"/>
          </a:p>
        </p:txBody>
      </p:sp>
      <p:sp>
        <p:nvSpPr>
          <p:cNvPr id="46083" name="Rectangle 2">
            <a:extLst>
              <a:ext uri="{FF2B5EF4-FFF2-40B4-BE49-F238E27FC236}">
                <a16:creationId xmlns:a16="http://schemas.microsoft.com/office/drawing/2014/main" id="{3C0AD29C-A508-1BB3-0D18-A5DFC8D6138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D9FC328-601E-B93A-E471-6088CBE8AB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1D00F19-9840-0AD1-9E67-5EC55FCC866E}"/>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E023740-1724-4A7C-A947-75580F7BD1AF}" type="slidenum">
              <a:rPr lang="es-ES" altLang="es-ES"/>
              <a:pPr algn="r" eaLnBrk="1" hangingPunct="1">
                <a:spcBef>
                  <a:spcPct val="0"/>
                </a:spcBef>
              </a:pPr>
              <a:t>45</a:t>
            </a:fld>
            <a:endParaRPr lang="es-ES" altLang="es-ES"/>
          </a:p>
        </p:txBody>
      </p:sp>
      <p:sp>
        <p:nvSpPr>
          <p:cNvPr id="59395" name="Rectangle 2">
            <a:extLst>
              <a:ext uri="{FF2B5EF4-FFF2-40B4-BE49-F238E27FC236}">
                <a16:creationId xmlns:a16="http://schemas.microsoft.com/office/drawing/2014/main" id="{14412891-FD2D-4BE8-B2BD-A576C6212EF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6093398-516E-1EDD-56E3-A28E6356FE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9F6DDD7-E26A-B5C4-531B-03DAE920E272}"/>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1B25D4F-5B46-4F16-ABFC-C90892970AEB}" type="slidenum">
              <a:rPr lang="es-ES" altLang="es-ES"/>
              <a:pPr algn="r" eaLnBrk="1" hangingPunct="1">
                <a:spcBef>
                  <a:spcPct val="0"/>
                </a:spcBef>
              </a:pPr>
              <a:t>46</a:t>
            </a:fld>
            <a:endParaRPr lang="es-ES" altLang="es-ES"/>
          </a:p>
        </p:txBody>
      </p:sp>
      <p:sp>
        <p:nvSpPr>
          <p:cNvPr id="61443" name="Rectangle 2">
            <a:extLst>
              <a:ext uri="{FF2B5EF4-FFF2-40B4-BE49-F238E27FC236}">
                <a16:creationId xmlns:a16="http://schemas.microsoft.com/office/drawing/2014/main" id="{3565ECA0-8ABE-DA50-FF47-C3D4F7C44A7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82C1C83-5C5A-92C5-FC4F-007F51E6E9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839AAF6-0AF8-7446-BD38-42C377FB05E0}"/>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A003B0E-CC19-48CE-B8A6-B02F2291CB67}" type="slidenum">
              <a:rPr lang="es-ES" altLang="es-ES"/>
              <a:pPr algn="r" eaLnBrk="1" hangingPunct="1">
                <a:spcBef>
                  <a:spcPct val="0"/>
                </a:spcBef>
              </a:pPr>
              <a:t>47</a:t>
            </a:fld>
            <a:endParaRPr lang="es-ES" altLang="es-ES"/>
          </a:p>
        </p:txBody>
      </p:sp>
      <p:sp>
        <p:nvSpPr>
          <p:cNvPr id="63491" name="Rectangle 2">
            <a:extLst>
              <a:ext uri="{FF2B5EF4-FFF2-40B4-BE49-F238E27FC236}">
                <a16:creationId xmlns:a16="http://schemas.microsoft.com/office/drawing/2014/main" id="{A75ECC95-1004-BFED-780D-739ACCF797F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FB34F93E-258B-DB6F-816C-CE1B13C5EC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E2993A3-072D-9294-5A0B-049C54E243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5E57E73-AB3C-456D-BA8D-131363514695}" type="slidenum">
              <a:rPr lang="es-ES" altLang="es-ES" sz="1200"/>
              <a:pPr/>
              <a:t>48</a:t>
            </a:fld>
            <a:endParaRPr lang="es-ES" altLang="es-ES" sz="1200"/>
          </a:p>
        </p:txBody>
      </p:sp>
      <p:sp>
        <p:nvSpPr>
          <p:cNvPr id="69635" name="Rectangle 2">
            <a:extLst>
              <a:ext uri="{FF2B5EF4-FFF2-40B4-BE49-F238E27FC236}">
                <a16:creationId xmlns:a16="http://schemas.microsoft.com/office/drawing/2014/main" id="{8718A81A-3F13-75A5-D9BA-A31AF43F424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E2D9560-9B1E-7B72-1B61-69E3C79F04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DC7572B-72C3-B49C-F9BE-049FBF3ECE8B}"/>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F16F3671-F3F3-4D2F-A9DB-0944E304A58B}" type="slidenum">
              <a:rPr lang="es-ES" altLang="es-ES" sz="1200">
                <a:cs typeface="Arial" panose="020B0604020202020204" pitchFamily="34" charset="0"/>
              </a:rPr>
              <a:pPr algn="r" eaLnBrk="1" hangingPunct="1"/>
              <a:t>49</a:t>
            </a:fld>
            <a:endParaRPr lang="es-ES" altLang="es-ES" sz="1200">
              <a:cs typeface="Arial" panose="020B0604020202020204" pitchFamily="34" charset="0"/>
            </a:endParaRPr>
          </a:p>
        </p:txBody>
      </p:sp>
      <p:sp>
        <p:nvSpPr>
          <p:cNvPr id="71683" name="Rectangle 2">
            <a:extLst>
              <a:ext uri="{FF2B5EF4-FFF2-40B4-BE49-F238E27FC236}">
                <a16:creationId xmlns:a16="http://schemas.microsoft.com/office/drawing/2014/main" id="{0F47B95D-8299-0CAA-F71E-CBD0F1355D7A}"/>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C945701E-BF27-0A54-E9A2-EACD2DCA9D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CEA93B6-57B0-2045-AF6B-6BCEC69CC5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F161B11-75EA-4D57-A73E-852B68A5F5A7}" type="slidenum">
              <a:rPr lang="es-ES" altLang="es-ES" sz="1200"/>
              <a:pPr/>
              <a:t>55</a:t>
            </a:fld>
            <a:endParaRPr lang="es-ES" altLang="es-ES" sz="1200"/>
          </a:p>
        </p:txBody>
      </p:sp>
      <p:sp>
        <p:nvSpPr>
          <p:cNvPr id="79875" name="Rectangle 2">
            <a:extLst>
              <a:ext uri="{FF2B5EF4-FFF2-40B4-BE49-F238E27FC236}">
                <a16:creationId xmlns:a16="http://schemas.microsoft.com/office/drawing/2014/main" id="{84C402FD-3218-7C6C-736E-B6DB778CA67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3F403EF9-CC6D-2C9B-D584-AB585399C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2A3465F-8014-D811-F11E-24546220B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C716A01-9817-4BCC-811A-320A53745BED}" type="slidenum">
              <a:rPr lang="es-ES" altLang="es-ES" sz="1200"/>
              <a:pPr/>
              <a:t>58</a:t>
            </a:fld>
            <a:endParaRPr lang="es-ES" altLang="es-ES" sz="1200"/>
          </a:p>
        </p:txBody>
      </p:sp>
      <p:sp>
        <p:nvSpPr>
          <p:cNvPr id="83971" name="Rectangle 2">
            <a:extLst>
              <a:ext uri="{FF2B5EF4-FFF2-40B4-BE49-F238E27FC236}">
                <a16:creationId xmlns:a16="http://schemas.microsoft.com/office/drawing/2014/main" id="{20F02BBE-5860-082F-152C-C6A5020B18C7}"/>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59A9ABBC-A3CE-EDAC-0359-6DEFADF1D5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5CE54F1-4B40-5435-7DA5-6ED51F43D3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F610347-E307-4F05-AD89-918FEAFD304F}" type="slidenum">
              <a:rPr lang="es-ES" altLang="es-ES" sz="1200"/>
              <a:pPr/>
              <a:t>59</a:t>
            </a:fld>
            <a:endParaRPr lang="es-ES" altLang="es-ES" sz="1200"/>
          </a:p>
        </p:txBody>
      </p:sp>
      <p:sp>
        <p:nvSpPr>
          <p:cNvPr id="86019" name="Rectangle 2">
            <a:extLst>
              <a:ext uri="{FF2B5EF4-FFF2-40B4-BE49-F238E27FC236}">
                <a16:creationId xmlns:a16="http://schemas.microsoft.com/office/drawing/2014/main" id="{F09A46DE-3796-56D1-C6A7-0671F1067FC9}"/>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093E98D-78DD-1740-3937-CFF89BF57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F7BCD9E-FB6F-41D1-F4EA-B5BE1C3D6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BDD5E64-B235-4353-9AED-E8CBE9064D63}" type="slidenum">
              <a:rPr lang="es-ES" altLang="es-ES" sz="1200"/>
              <a:pPr/>
              <a:t>60</a:t>
            </a:fld>
            <a:endParaRPr lang="es-ES" altLang="es-ES" sz="1200"/>
          </a:p>
        </p:txBody>
      </p:sp>
      <p:sp>
        <p:nvSpPr>
          <p:cNvPr id="88067" name="Rectangle 2">
            <a:extLst>
              <a:ext uri="{FF2B5EF4-FFF2-40B4-BE49-F238E27FC236}">
                <a16:creationId xmlns:a16="http://schemas.microsoft.com/office/drawing/2014/main" id="{4BE01418-99C6-1C04-8860-ECE001411305}"/>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2D12006-FF9D-D54F-887D-3617F35AFC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ED99C4D-DB15-EC69-2B58-696514944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6A553D-F143-418F-A9ED-C42351722A7B}" type="slidenum">
              <a:rPr lang="es-ES" altLang="es-ES"/>
              <a:pPr>
                <a:spcBef>
                  <a:spcPct val="0"/>
                </a:spcBef>
              </a:pPr>
              <a:t>4</a:t>
            </a:fld>
            <a:endParaRPr lang="es-ES" altLang="es-ES"/>
          </a:p>
        </p:txBody>
      </p:sp>
      <p:sp>
        <p:nvSpPr>
          <p:cNvPr id="11267" name="Rectangle 2">
            <a:extLst>
              <a:ext uri="{FF2B5EF4-FFF2-40B4-BE49-F238E27FC236}">
                <a16:creationId xmlns:a16="http://schemas.microsoft.com/office/drawing/2014/main" id="{30019330-01E9-9D46-A1C2-2D018024461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D205726-FAF6-EC84-27CA-E2DAAF790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2D2B75D6-2D3D-4FBE-56FC-5625FE8C4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17B180-0800-42EF-B122-CD09C40B670B}" type="slidenum">
              <a:rPr lang="es-ES" altLang="es-ES">
                <a:cs typeface="Arial" panose="020B0604020202020204" pitchFamily="34" charset="0"/>
              </a:rPr>
              <a:pPr>
                <a:spcBef>
                  <a:spcPct val="0"/>
                </a:spcBef>
              </a:pPr>
              <a:t>65</a:t>
            </a:fld>
            <a:endParaRPr lang="es-ES" altLang="es-ES">
              <a:cs typeface="Arial" panose="020B0604020202020204" pitchFamily="34" charset="0"/>
            </a:endParaRPr>
          </a:p>
        </p:txBody>
      </p:sp>
      <p:sp>
        <p:nvSpPr>
          <p:cNvPr id="108547" name="Rectangle 2">
            <a:extLst>
              <a:ext uri="{FF2B5EF4-FFF2-40B4-BE49-F238E27FC236}">
                <a16:creationId xmlns:a16="http://schemas.microsoft.com/office/drawing/2014/main" id="{99F67348-5399-91FA-854E-69AC96739AAE}"/>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67145D84-45AC-7FC4-D916-296D5D5AE2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ED99C4D-DB15-EC69-2B58-696514944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6A553D-F143-418F-A9ED-C42351722A7B}" type="slidenum">
              <a:rPr lang="es-ES" altLang="es-ES"/>
              <a:pPr>
                <a:spcBef>
                  <a:spcPct val="0"/>
                </a:spcBef>
              </a:pPr>
              <a:t>5</a:t>
            </a:fld>
            <a:endParaRPr lang="es-ES" altLang="es-ES"/>
          </a:p>
        </p:txBody>
      </p:sp>
      <p:sp>
        <p:nvSpPr>
          <p:cNvPr id="11267" name="Rectangle 2">
            <a:extLst>
              <a:ext uri="{FF2B5EF4-FFF2-40B4-BE49-F238E27FC236}">
                <a16:creationId xmlns:a16="http://schemas.microsoft.com/office/drawing/2014/main" id="{30019330-01E9-9D46-A1C2-2D0180244618}"/>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D205726-FAF6-EC84-27CA-E2DAAF790F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245904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CEC9512-864A-4CC2-CA4C-15005C282D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EE6BA6-912C-4CA8-80F1-892B92EC7811}" type="slidenum">
              <a:rPr lang="es-ES" altLang="es-ES"/>
              <a:pPr>
                <a:spcBef>
                  <a:spcPct val="0"/>
                </a:spcBef>
              </a:pPr>
              <a:t>6</a:t>
            </a:fld>
            <a:endParaRPr lang="es-ES" altLang="es-ES"/>
          </a:p>
        </p:txBody>
      </p:sp>
      <p:sp>
        <p:nvSpPr>
          <p:cNvPr id="14339" name="Rectangle 2">
            <a:extLst>
              <a:ext uri="{FF2B5EF4-FFF2-40B4-BE49-F238E27FC236}">
                <a16:creationId xmlns:a16="http://schemas.microsoft.com/office/drawing/2014/main" id="{77CB110A-E1F2-77A1-100C-1696B2BA7BC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8132C2E9-5113-BA91-D328-0A584F8EA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6839231-CA7D-53C7-DD40-15A0686001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156818-3498-4119-8F4E-6C33D6B8BA82}" type="slidenum">
              <a:rPr lang="es-ES" altLang="es-ES"/>
              <a:pPr>
                <a:spcBef>
                  <a:spcPct val="0"/>
                </a:spcBef>
              </a:pPr>
              <a:t>7</a:t>
            </a:fld>
            <a:endParaRPr lang="es-ES" altLang="es-ES"/>
          </a:p>
        </p:txBody>
      </p:sp>
      <p:sp>
        <p:nvSpPr>
          <p:cNvPr id="16387" name="Rectangle 2">
            <a:extLst>
              <a:ext uri="{FF2B5EF4-FFF2-40B4-BE49-F238E27FC236}">
                <a16:creationId xmlns:a16="http://schemas.microsoft.com/office/drawing/2014/main" id="{2A5EE958-5A46-9F51-2DE2-44EC8809230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8EBB516-3353-123E-670A-BD5D89328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1139CE2-1795-2982-3BD8-56D49931F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80E9CC-D1DB-431A-BAD2-551A61DBFA06}" type="slidenum">
              <a:rPr lang="es-ES" altLang="es-ES"/>
              <a:pPr>
                <a:spcBef>
                  <a:spcPct val="0"/>
                </a:spcBef>
              </a:pPr>
              <a:t>19</a:t>
            </a:fld>
            <a:endParaRPr lang="es-ES" altLang="es-ES"/>
          </a:p>
        </p:txBody>
      </p:sp>
      <p:sp>
        <p:nvSpPr>
          <p:cNvPr id="21507" name="Rectangle 2">
            <a:extLst>
              <a:ext uri="{FF2B5EF4-FFF2-40B4-BE49-F238E27FC236}">
                <a16:creationId xmlns:a16="http://schemas.microsoft.com/office/drawing/2014/main" id="{08A4A115-14D4-A4AA-3E86-91F82FAF0DC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8045095-983F-0AE5-9794-DD200260E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428764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1139CE2-1795-2982-3BD8-56D49931FA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80E9CC-D1DB-431A-BAD2-551A61DBFA06}" type="slidenum">
              <a:rPr lang="es-ES" altLang="es-ES"/>
              <a:pPr>
                <a:spcBef>
                  <a:spcPct val="0"/>
                </a:spcBef>
              </a:pPr>
              <a:t>20</a:t>
            </a:fld>
            <a:endParaRPr lang="es-ES" altLang="es-ES"/>
          </a:p>
        </p:txBody>
      </p:sp>
      <p:sp>
        <p:nvSpPr>
          <p:cNvPr id="21507" name="Rectangle 2">
            <a:extLst>
              <a:ext uri="{FF2B5EF4-FFF2-40B4-BE49-F238E27FC236}">
                <a16:creationId xmlns:a16="http://schemas.microsoft.com/office/drawing/2014/main" id="{08A4A115-14D4-A4AA-3E86-91F82FAF0DC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8045095-983F-0AE5-9794-DD200260E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3228854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90DB3CEB-0D82-4DC8-1DB5-F0BBBCCD1AA1}"/>
              </a:ext>
            </a:extLst>
          </p:cNvPr>
          <p:cNvSpPr>
            <a:spLocks noGrp="1" noRot="1" noChangeAspect="1" noChangeArrowheads="1" noTextEdit="1"/>
          </p:cNvSpPr>
          <p:nvPr>
            <p:ph type="sldImg"/>
          </p:nvPr>
        </p:nvSpPr>
        <p:spPr>
          <a:ln/>
        </p:spPr>
      </p:sp>
      <p:sp>
        <p:nvSpPr>
          <p:cNvPr id="38915" name="Marcador de notas 2">
            <a:extLst>
              <a:ext uri="{FF2B5EF4-FFF2-40B4-BE49-F238E27FC236}">
                <a16:creationId xmlns:a16="http://schemas.microsoft.com/office/drawing/2014/main" id="{22862A8C-5F28-B85E-0007-A658E8EB7E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a:latin typeface="Arial" panose="020B0604020202020204" pitchFamily="34" charset="0"/>
            </a:endParaRPr>
          </a:p>
        </p:txBody>
      </p:sp>
      <p:sp>
        <p:nvSpPr>
          <p:cNvPr id="38916" name="Marcador de número de diapositiva 3">
            <a:extLst>
              <a:ext uri="{FF2B5EF4-FFF2-40B4-BE49-F238E27FC236}">
                <a16:creationId xmlns:a16="http://schemas.microsoft.com/office/drawing/2014/main" id="{8A7CBD0B-3AFD-B690-DA72-BD01E77D49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B70315-8957-4611-8C8B-19F9F4C870A7}" type="slidenum">
              <a:rPr lang="es-ES" altLang="es-ES" sz="1200"/>
              <a:pPr/>
              <a:t>35</a:t>
            </a:fld>
            <a:endParaRPr lang="es-ES" altLang="es-E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0219CF6-0542-EAD4-D146-6D0EF0031FA7}"/>
              </a:ext>
            </a:extLst>
          </p:cNvPr>
          <p:cNvSpPr txBox="1">
            <a:spLocks noGrp="1" noChangeArrowheads="1"/>
          </p:cNvSpPr>
          <p:nvPr/>
        </p:nvSpPr>
        <p:spPr bwMode="auto">
          <a:xfrm>
            <a:off x="3851275" y="9429750"/>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9FC6C80-6DCD-4EA9-AC06-1F530F17B471}" type="slidenum">
              <a:rPr lang="es-ES" altLang="es-ES"/>
              <a:pPr algn="r" eaLnBrk="1" hangingPunct="1">
                <a:spcBef>
                  <a:spcPct val="0"/>
                </a:spcBef>
              </a:pPr>
              <a:t>36</a:t>
            </a:fld>
            <a:endParaRPr lang="es-ES" altLang="es-ES"/>
          </a:p>
        </p:txBody>
      </p:sp>
      <p:sp>
        <p:nvSpPr>
          <p:cNvPr id="40963" name="Rectangle 2">
            <a:extLst>
              <a:ext uri="{FF2B5EF4-FFF2-40B4-BE49-F238E27FC236}">
                <a16:creationId xmlns:a16="http://schemas.microsoft.com/office/drawing/2014/main" id="{64A88EE4-1D08-88CB-E704-0F11E597262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DC3C591-464D-F3BC-E402-D20CE155F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EACD2E-62B8-D746-884E-EC4A9538DD72}" type="datetimeFigureOut">
              <a:rPr lang="es-ES" smtClean="0"/>
              <a:t>17/06/2024</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170BA40E-4E22-A242-964A-0EAE14DB7FAF}"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749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EACD2E-62B8-D746-884E-EC4A9538DD72}" type="datetimeFigureOut">
              <a:rPr lang="es-ES" smtClean="0"/>
              <a:t>17/06/2024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0BA40E-4E22-A242-964A-0EAE14DB7FAF}"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285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EACD2E-62B8-D746-884E-EC4A9538DD72}" type="datetimeFigureOut">
              <a:rPr lang="es-ES" smtClean="0"/>
              <a:t>17/06/2024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0BA40E-4E22-A242-964A-0EAE14DB7FAF}"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448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4EACD2E-62B8-D746-884E-EC4A9538DD72}" type="datetimeFigureOut">
              <a:rPr lang="es-ES" smtClean="0"/>
              <a:t>17/06/2024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0BA40E-4E22-A242-964A-0EAE14DB7FAF}"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276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4EACD2E-62B8-D746-884E-EC4A9538DD72}" type="datetimeFigureOut">
              <a:rPr lang="es-ES" smtClean="0"/>
              <a:t>17/06/2024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0BA40E-4E22-A242-964A-0EAE14DB7FAF}"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935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4EACD2E-62B8-D746-884E-EC4A9538DD72}" type="datetimeFigureOut">
              <a:rPr lang="es-ES" smtClean="0"/>
              <a:t>17/06/2024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0BA40E-4E22-A242-964A-0EAE14DB7FAF}"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40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4EACD2E-62B8-D746-884E-EC4A9538DD72}" type="datetimeFigureOut">
              <a:rPr lang="es-ES" smtClean="0"/>
              <a:t>17/06/2024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0BA40E-4E22-A242-964A-0EAE14DB7FAF}"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233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4EACD2E-62B8-D746-884E-EC4A9538DD72}" type="datetimeFigureOut">
              <a:rPr lang="es-ES" smtClean="0"/>
              <a:t>17/06/2024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70BA40E-4E22-A242-964A-0EAE14DB7FAF}"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753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ACD2E-62B8-D746-884E-EC4A9538DD72}" type="datetimeFigureOut">
              <a:rPr lang="es-ES" smtClean="0"/>
              <a:t>17/06/2024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70BA40E-4E22-A242-964A-0EAE14DB7FAF}" type="slidenum">
              <a:rPr lang="es-ES" smtClean="0"/>
              <a:t>‹Nº›</a:t>
            </a:fld>
            <a:endParaRPr lang="es-ES"/>
          </a:p>
        </p:txBody>
      </p:sp>
    </p:spTree>
    <p:extLst>
      <p:ext uri="{BB962C8B-B14F-4D97-AF65-F5344CB8AC3E}">
        <p14:creationId xmlns:p14="http://schemas.microsoft.com/office/powerpoint/2010/main" val="204355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4EACD2E-62B8-D746-884E-EC4A9538DD72}" type="datetimeFigureOut">
              <a:rPr lang="es-ES" smtClean="0"/>
              <a:t>17/06/2024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0BA40E-4E22-A242-964A-0EAE14DB7FAF}"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3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4EACD2E-62B8-D746-884E-EC4A9538DD72}" type="datetimeFigureOut">
              <a:rPr lang="es-ES" smtClean="0"/>
              <a:t>17/06/2024</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170BA40E-4E22-A242-964A-0EAE14DB7FAF}"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007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4EACD2E-62B8-D746-884E-EC4A9538DD72}" type="datetimeFigureOut">
              <a:rPr lang="es-ES" smtClean="0"/>
              <a:t>17/06/2024</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70BA40E-4E22-A242-964A-0EAE14DB7FAF}"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Imagen 8" descr="Patrón de fondo, Icono&#10;&#10;Descripción generada automáticamente">
            <a:extLst>
              <a:ext uri="{FF2B5EF4-FFF2-40B4-BE49-F238E27FC236}">
                <a16:creationId xmlns:a16="http://schemas.microsoft.com/office/drawing/2014/main" id="{42A75E10-D42B-6F45-DEA3-7F4AD71687EE}"/>
              </a:ext>
            </a:extLst>
          </p:cNvPr>
          <p:cNvPicPr>
            <a:picLocks noChangeAspect="1"/>
          </p:cNvPicPr>
          <p:nvPr userDrawn="1"/>
        </p:nvPicPr>
        <p:blipFill>
          <a:blip r:embed="rId14"/>
          <a:stretch>
            <a:fillRect/>
          </a:stretch>
        </p:blipFill>
        <p:spPr>
          <a:xfrm>
            <a:off x="4762" y="0"/>
            <a:ext cx="12182475" cy="6858000"/>
          </a:xfrm>
          <a:prstGeom prst="rect">
            <a:avLst/>
          </a:prstGeom>
        </p:spPr>
      </p:pic>
    </p:spTree>
    <p:extLst>
      <p:ext uri="{BB962C8B-B14F-4D97-AF65-F5344CB8AC3E}">
        <p14:creationId xmlns:p14="http://schemas.microsoft.com/office/powerpoint/2010/main" val="4175015327"/>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jpg"/><Relationship Id="rId7" Type="http://schemas.openxmlformats.org/officeDocument/2006/relationships/diagramColors" Target="../diagrams/colors1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Shape 197"/>
          <p:cNvSpPr txBox="1"/>
          <p:nvPr/>
        </p:nvSpPr>
        <p:spPr>
          <a:xfrm>
            <a:off x="863600" y="1605280"/>
            <a:ext cx="9662159" cy="1505782"/>
          </a:xfrm>
          <a:prstGeom prst="rect">
            <a:avLst/>
          </a:prstGeom>
        </p:spPr>
        <p:txBody>
          <a:bodyPr vert="horz" lIns="91440" tIns="45720" rIns="91440" bIns="45720" rtlCol="0" anchor="t" anchorCtr="0">
            <a:normAutofit/>
          </a:bodyPr>
          <a:lstStyle/>
          <a:p>
            <a:pPr algn="ctr" defTabSz="914400">
              <a:lnSpc>
                <a:spcPct val="90000"/>
              </a:lnSpc>
              <a:spcBef>
                <a:spcPct val="0"/>
              </a:spcBef>
              <a:spcAft>
                <a:spcPts val="600"/>
              </a:spcAft>
            </a:pPr>
            <a:r>
              <a:rPr lang="en-US" sz="4000" cap="all" dirty="0">
                <a:latin typeface="+mj-lt"/>
                <a:ea typeface="+mj-ea"/>
                <a:cs typeface="+mj-cs"/>
              </a:rPr>
              <a:t>“EL PERITAJE PSICOLÓGICO EN VÍCTIMAS </a:t>
            </a:r>
          </a:p>
          <a:p>
            <a:pPr algn="ctr" defTabSz="914400">
              <a:lnSpc>
                <a:spcPct val="90000"/>
              </a:lnSpc>
              <a:spcBef>
                <a:spcPct val="0"/>
              </a:spcBef>
              <a:spcAft>
                <a:spcPts val="600"/>
              </a:spcAft>
            </a:pPr>
            <a:r>
              <a:rPr lang="en-US" sz="4000" cap="all" dirty="0">
                <a:latin typeface="+mj-lt"/>
                <a:ea typeface="+mj-ea"/>
                <a:cs typeface="+mj-cs"/>
              </a:rPr>
              <a:t>DE  VIOLENCIA DE GÉNERO”</a:t>
            </a:r>
          </a:p>
        </p:txBody>
      </p:sp>
      <p:graphicFrame>
        <p:nvGraphicFramePr>
          <p:cNvPr id="7" name="4 CuadroTexto">
            <a:extLst>
              <a:ext uri="{FF2B5EF4-FFF2-40B4-BE49-F238E27FC236}">
                <a16:creationId xmlns:a16="http://schemas.microsoft.com/office/drawing/2014/main" id="{137F73B7-D33C-5AD8-B7AC-251E4DE52138}"/>
              </a:ext>
            </a:extLst>
          </p:cNvPr>
          <p:cNvGraphicFramePr/>
          <p:nvPr>
            <p:extLst>
              <p:ext uri="{D42A27DB-BD31-4B8C-83A1-F6EECF244321}">
                <p14:modId xmlns:p14="http://schemas.microsoft.com/office/powerpoint/2010/main" val="3903688584"/>
              </p:ext>
            </p:extLst>
          </p:nvPr>
        </p:nvGraphicFramePr>
        <p:xfrm>
          <a:off x="5227384" y="4742787"/>
          <a:ext cx="6964616" cy="211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817" name="Rectangle 3081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819" name="Picture 3081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821" name="Straight Connector 3082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823" name="Straight Connector 3082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274320" y="1"/>
            <a:ext cx="10780535" cy="444399"/>
          </a:xfrm>
          <a:prstGeom prst="rect">
            <a:avLst/>
          </a:prstGeom>
        </p:spPr>
        <p:txBody>
          <a:bodyPr spcFirstLastPara="1" vert="horz" lIns="91440" tIns="45720" rIns="91440" bIns="45720" rtlCol="0" anchor="t" anchorCtr="0">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altLang="es-ES" sz="3200" cap="all" dirty="0"/>
              <a:t>MARCO LEGAL GENERICO CON REFERENCIA A PERITOS</a:t>
            </a:r>
            <a:endParaRPr lang="en-US" sz="3200" cap="all" dirty="0"/>
          </a:p>
        </p:txBody>
      </p:sp>
      <p:sp>
        <p:nvSpPr>
          <p:cNvPr id="30723" name="Rectangle 3"/>
          <p:cNvSpPr>
            <a:spLocks noGrp="1" noChangeArrowheads="1"/>
          </p:cNvSpPr>
          <p:nvPr>
            <p:ph idx="4294967295"/>
          </p:nvPr>
        </p:nvSpPr>
        <p:spPr>
          <a:xfrm>
            <a:off x="91440" y="416560"/>
            <a:ext cx="11295246" cy="6238235"/>
          </a:xfrm>
        </p:spPr>
        <p:txBody>
          <a:bodyPr vert="horz" lIns="91440" tIns="45720" rIns="91440" bIns="45720" rtlCol="0" anchor="t">
            <a:noAutofit/>
          </a:bodyPr>
          <a:lstStyle/>
          <a:p>
            <a:pPr marL="571500" lvl="1" fontAlgn="base">
              <a:lnSpc>
                <a:spcPct val="110000"/>
              </a:lnSpc>
              <a:spcAft>
                <a:spcPts val="2210"/>
              </a:spcAft>
            </a:pPr>
            <a:r>
              <a:rPr lang="en-US" sz="2000" dirty="0">
                <a:uFill>
                  <a:solidFill>
                    <a:srgbClr val="000000"/>
                  </a:solidFill>
                </a:uFill>
              </a:rPr>
              <a:t>Ley </a:t>
            </a:r>
            <a:r>
              <a:rPr lang="en-US" sz="2000" dirty="0" err="1">
                <a:uFill>
                  <a:solidFill>
                    <a:srgbClr val="000000"/>
                  </a:solidFill>
                </a:uFill>
              </a:rPr>
              <a:t>Orgánica</a:t>
            </a:r>
            <a:r>
              <a:rPr lang="en-US" sz="2000" dirty="0">
                <a:uFill>
                  <a:solidFill>
                    <a:srgbClr val="000000"/>
                  </a:solidFill>
                </a:uFill>
              </a:rPr>
              <a:t> del </a:t>
            </a:r>
            <a:r>
              <a:rPr lang="en-US" sz="2000" dirty="0" err="1">
                <a:uFill>
                  <a:solidFill>
                    <a:srgbClr val="000000"/>
                  </a:solidFill>
                </a:uFill>
              </a:rPr>
              <a:t>Poder</a:t>
            </a:r>
            <a:r>
              <a:rPr lang="en-US" sz="2000" dirty="0">
                <a:uFill>
                  <a:solidFill>
                    <a:srgbClr val="000000"/>
                  </a:solidFill>
                </a:uFill>
              </a:rPr>
              <a:t> Judicial 6/1985 del 2 de </a:t>
            </a:r>
            <a:r>
              <a:rPr lang="en-US" sz="2000" dirty="0" err="1">
                <a:uFill>
                  <a:solidFill>
                    <a:srgbClr val="000000"/>
                  </a:solidFill>
                </a:uFill>
              </a:rPr>
              <a:t>julio</a:t>
            </a:r>
            <a:r>
              <a:rPr lang="en-US" sz="2000" b="1" dirty="0" err="1">
                <a:uFill>
                  <a:solidFill>
                    <a:srgbClr val="000000"/>
                  </a:solidFill>
                </a:uFill>
              </a:rPr>
              <a:t>.</a:t>
            </a:r>
            <a:r>
              <a:rPr lang="en-US" sz="2000" dirty="0" err="1">
                <a:uFill>
                  <a:solidFill>
                    <a:srgbClr val="000000"/>
                  </a:solidFill>
                </a:uFill>
              </a:rPr>
              <a:t>Art</a:t>
            </a:r>
            <a:r>
              <a:rPr lang="en-US" sz="2000" dirty="0">
                <a:uFill>
                  <a:solidFill>
                    <a:srgbClr val="000000"/>
                  </a:solidFill>
                </a:uFill>
              </a:rPr>
              <a:t> 473. Se </a:t>
            </a:r>
            <a:r>
              <a:rPr lang="en-US" sz="2000" dirty="0" err="1">
                <a:uFill>
                  <a:solidFill>
                    <a:srgbClr val="000000"/>
                  </a:solidFill>
                </a:uFill>
              </a:rPr>
              <a:t>podrá</a:t>
            </a:r>
            <a:r>
              <a:rPr lang="en-US" sz="2000" dirty="0">
                <a:uFill>
                  <a:solidFill>
                    <a:srgbClr val="000000"/>
                  </a:solidFill>
                </a:uFill>
              </a:rPr>
              <a:t> </a:t>
            </a:r>
            <a:r>
              <a:rPr lang="en-US" sz="2000" dirty="0" err="1">
                <a:uFill>
                  <a:solidFill>
                    <a:srgbClr val="000000"/>
                  </a:solidFill>
                </a:uFill>
              </a:rPr>
              <a:t>prestar</a:t>
            </a:r>
            <a:r>
              <a:rPr lang="en-US" sz="2000" dirty="0">
                <a:uFill>
                  <a:solidFill>
                    <a:srgbClr val="000000"/>
                  </a:solidFill>
                </a:uFill>
              </a:rPr>
              <a:t> </a:t>
            </a:r>
            <a:r>
              <a:rPr lang="en-US" sz="2000" dirty="0" err="1">
                <a:uFill>
                  <a:solidFill>
                    <a:srgbClr val="000000"/>
                  </a:solidFill>
                </a:uFill>
              </a:rPr>
              <a:t>servicios</a:t>
            </a:r>
            <a:r>
              <a:rPr lang="en-US" sz="2000" dirty="0">
                <a:uFill>
                  <a:solidFill>
                    <a:srgbClr val="000000"/>
                  </a:solidFill>
                </a:uFill>
              </a:rPr>
              <a:t> de </a:t>
            </a:r>
            <a:r>
              <a:rPr lang="en-US" sz="2000" dirty="0" err="1">
                <a:uFill>
                  <a:solidFill>
                    <a:srgbClr val="000000"/>
                  </a:solidFill>
                </a:uFill>
              </a:rPr>
              <a:t>auxilio</a:t>
            </a:r>
            <a:r>
              <a:rPr lang="en-US" sz="2000" dirty="0">
                <a:uFill>
                  <a:solidFill>
                    <a:srgbClr val="000000"/>
                  </a:solidFill>
                </a:uFill>
              </a:rPr>
              <a:t> a la </a:t>
            </a:r>
            <a:r>
              <a:rPr lang="en-US" sz="2000" dirty="0" err="1">
                <a:uFill>
                  <a:solidFill>
                    <a:srgbClr val="000000"/>
                  </a:solidFill>
                </a:uFill>
              </a:rPr>
              <a:t>Administración</a:t>
            </a:r>
            <a:r>
              <a:rPr lang="en-US" sz="2000" dirty="0">
                <a:uFill>
                  <a:solidFill>
                    <a:srgbClr val="000000"/>
                  </a:solidFill>
                </a:uFill>
              </a:rPr>
              <a:t> de Justicia con </a:t>
            </a:r>
            <a:r>
              <a:rPr lang="en-US" sz="2400" b="1" dirty="0" err="1">
                <a:uFill>
                  <a:solidFill>
                    <a:srgbClr val="000000"/>
                  </a:solidFill>
                </a:uFill>
              </a:rPr>
              <a:t>conocimientos</a:t>
            </a:r>
            <a:r>
              <a:rPr lang="en-US" sz="2400" b="1" dirty="0">
                <a:uFill>
                  <a:solidFill>
                    <a:srgbClr val="000000"/>
                  </a:solidFill>
                </a:uFill>
              </a:rPr>
              <a:t> </a:t>
            </a:r>
            <a:r>
              <a:rPr lang="en-US" sz="2400" b="1" dirty="0" err="1">
                <a:uFill>
                  <a:solidFill>
                    <a:srgbClr val="000000"/>
                  </a:solidFill>
                </a:uFill>
              </a:rPr>
              <a:t>técnicos</a:t>
            </a:r>
            <a:r>
              <a:rPr lang="en-US" sz="2400" b="1" dirty="0">
                <a:uFill>
                  <a:solidFill>
                    <a:srgbClr val="000000"/>
                  </a:solidFill>
                </a:uFill>
              </a:rPr>
              <a:t> o </a:t>
            </a:r>
            <a:r>
              <a:rPr lang="en-US" sz="2400" b="1" dirty="0" err="1">
                <a:uFill>
                  <a:solidFill>
                    <a:srgbClr val="000000"/>
                  </a:solidFill>
                </a:uFill>
              </a:rPr>
              <a:t>especializados</a:t>
            </a:r>
            <a:r>
              <a:rPr lang="en-US" sz="2000" dirty="0">
                <a:uFill>
                  <a:solidFill>
                    <a:srgbClr val="000000"/>
                  </a:solidFill>
                </a:uFill>
              </a:rPr>
              <a:t>.</a:t>
            </a:r>
          </a:p>
          <a:p>
            <a:pPr marL="342900" lvl="0" fontAlgn="base">
              <a:lnSpc>
                <a:spcPct val="110000"/>
              </a:lnSpc>
              <a:spcAft>
                <a:spcPts val="2210"/>
              </a:spcAft>
            </a:pPr>
            <a:r>
              <a:rPr lang="en-US" dirty="0">
                <a:uFill>
                  <a:solidFill>
                    <a:srgbClr val="000000"/>
                  </a:solidFill>
                </a:uFill>
              </a:rPr>
              <a:t>Ley de </a:t>
            </a:r>
            <a:r>
              <a:rPr lang="en-US" dirty="0" err="1">
                <a:uFill>
                  <a:solidFill>
                    <a:srgbClr val="000000"/>
                  </a:solidFill>
                </a:uFill>
              </a:rPr>
              <a:t>Divorcio</a:t>
            </a:r>
            <a:r>
              <a:rPr lang="en-US" dirty="0">
                <a:uFill>
                  <a:solidFill>
                    <a:srgbClr val="000000"/>
                  </a:solidFill>
                </a:uFill>
              </a:rPr>
              <a:t> 30/1981, 7 de </a:t>
            </a:r>
            <a:r>
              <a:rPr lang="en-US" dirty="0" err="1">
                <a:uFill>
                  <a:solidFill>
                    <a:srgbClr val="000000"/>
                  </a:solidFill>
                </a:uFill>
              </a:rPr>
              <a:t>julio</a:t>
            </a:r>
            <a:r>
              <a:rPr lang="en-US" dirty="0">
                <a:uFill>
                  <a:solidFill>
                    <a:srgbClr val="000000"/>
                  </a:solidFill>
                </a:uFill>
              </a:rPr>
              <a:t>: </a:t>
            </a:r>
            <a:r>
              <a:rPr lang="en-US" dirty="0" err="1">
                <a:uFill>
                  <a:solidFill>
                    <a:srgbClr val="000000"/>
                  </a:solidFill>
                </a:uFill>
              </a:rPr>
              <a:t>configuración</a:t>
            </a:r>
            <a:r>
              <a:rPr lang="en-US" dirty="0">
                <a:uFill>
                  <a:solidFill>
                    <a:srgbClr val="000000"/>
                  </a:solidFill>
                </a:uFill>
              </a:rPr>
              <a:t> de </a:t>
            </a:r>
            <a:r>
              <a:rPr lang="en-US" dirty="0" err="1">
                <a:uFill>
                  <a:solidFill>
                    <a:srgbClr val="000000"/>
                  </a:solidFill>
                </a:uFill>
              </a:rPr>
              <a:t>los</a:t>
            </a:r>
            <a:r>
              <a:rPr lang="en-US" dirty="0">
                <a:uFill>
                  <a:solidFill>
                    <a:srgbClr val="000000"/>
                  </a:solidFill>
                </a:uFill>
              </a:rPr>
              <a:t> </a:t>
            </a:r>
            <a:r>
              <a:rPr lang="en-US" dirty="0" err="1">
                <a:uFill>
                  <a:solidFill>
                    <a:srgbClr val="000000"/>
                  </a:solidFill>
                </a:uFill>
              </a:rPr>
              <a:t>Juzgados</a:t>
            </a:r>
            <a:r>
              <a:rPr lang="en-US" dirty="0">
                <a:uFill>
                  <a:solidFill>
                    <a:srgbClr val="000000"/>
                  </a:solidFill>
                </a:uFill>
              </a:rPr>
              <a:t> de Familia. Art. 92-”El </a:t>
            </a:r>
            <a:r>
              <a:rPr lang="en-US" dirty="0" err="1">
                <a:uFill>
                  <a:solidFill>
                    <a:srgbClr val="000000"/>
                  </a:solidFill>
                </a:uFill>
              </a:rPr>
              <a:t>Juez</a:t>
            </a:r>
            <a:r>
              <a:rPr lang="en-US" dirty="0">
                <a:uFill>
                  <a:solidFill>
                    <a:srgbClr val="000000"/>
                  </a:solidFill>
                </a:uFill>
              </a:rPr>
              <a:t> de </a:t>
            </a:r>
            <a:r>
              <a:rPr lang="en-US" dirty="0" err="1">
                <a:uFill>
                  <a:solidFill>
                    <a:srgbClr val="000000"/>
                  </a:solidFill>
                </a:uFill>
              </a:rPr>
              <a:t>oficio</a:t>
            </a:r>
            <a:r>
              <a:rPr lang="en-US" dirty="0">
                <a:uFill>
                  <a:solidFill>
                    <a:srgbClr val="000000"/>
                  </a:solidFill>
                </a:uFill>
              </a:rPr>
              <a:t> o a </a:t>
            </a:r>
            <a:r>
              <a:rPr lang="en-US" dirty="0" err="1">
                <a:uFill>
                  <a:solidFill>
                    <a:srgbClr val="000000"/>
                  </a:solidFill>
                </a:uFill>
              </a:rPr>
              <a:t>petición</a:t>
            </a:r>
            <a:r>
              <a:rPr lang="en-US" dirty="0">
                <a:uFill>
                  <a:solidFill>
                    <a:srgbClr val="000000"/>
                  </a:solidFill>
                </a:uFill>
              </a:rPr>
              <a:t> de </a:t>
            </a:r>
            <a:r>
              <a:rPr lang="en-US" dirty="0" err="1">
                <a:uFill>
                  <a:solidFill>
                    <a:srgbClr val="000000"/>
                  </a:solidFill>
                </a:uFill>
              </a:rPr>
              <a:t>los</a:t>
            </a:r>
            <a:r>
              <a:rPr lang="en-US" dirty="0">
                <a:uFill>
                  <a:solidFill>
                    <a:srgbClr val="000000"/>
                  </a:solidFill>
                </a:uFill>
              </a:rPr>
              <a:t> </a:t>
            </a:r>
            <a:r>
              <a:rPr lang="en-US" dirty="0" err="1">
                <a:uFill>
                  <a:solidFill>
                    <a:srgbClr val="000000"/>
                  </a:solidFill>
                </a:uFill>
              </a:rPr>
              <a:t>individuos</a:t>
            </a:r>
            <a:r>
              <a:rPr lang="en-US" dirty="0">
                <a:uFill>
                  <a:solidFill>
                    <a:srgbClr val="000000"/>
                  </a:solidFill>
                </a:uFill>
              </a:rPr>
              <a:t> </a:t>
            </a:r>
            <a:r>
              <a:rPr lang="en-US" dirty="0" err="1">
                <a:uFill>
                  <a:solidFill>
                    <a:srgbClr val="000000"/>
                  </a:solidFill>
                </a:uFill>
              </a:rPr>
              <a:t>podrá</a:t>
            </a:r>
            <a:r>
              <a:rPr lang="en-US" dirty="0">
                <a:uFill>
                  <a:solidFill>
                    <a:srgbClr val="000000"/>
                  </a:solidFill>
                </a:uFill>
              </a:rPr>
              <a:t> </a:t>
            </a:r>
            <a:r>
              <a:rPr lang="en-US" dirty="0" err="1">
                <a:uFill>
                  <a:solidFill>
                    <a:srgbClr val="000000"/>
                  </a:solidFill>
                </a:uFill>
              </a:rPr>
              <a:t>recabar</a:t>
            </a:r>
            <a:r>
              <a:rPr lang="en-US" dirty="0">
                <a:uFill>
                  <a:solidFill>
                    <a:srgbClr val="000000"/>
                  </a:solidFill>
                </a:uFill>
              </a:rPr>
              <a:t> </a:t>
            </a:r>
            <a:r>
              <a:rPr lang="en-US" dirty="0" err="1">
                <a:uFill>
                  <a:solidFill>
                    <a:srgbClr val="000000"/>
                  </a:solidFill>
                </a:uFill>
              </a:rPr>
              <a:t>el</a:t>
            </a:r>
            <a:r>
              <a:rPr lang="en-US" dirty="0">
                <a:uFill>
                  <a:solidFill>
                    <a:srgbClr val="000000"/>
                  </a:solidFill>
                </a:uFill>
              </a:rPr>
              <a:t> dictamen de </a:t>
            </a:r>
            <a:r>
              <a:rPr lang="en-US" sz="2400" b="1" dirty="0" err="1">
                <a:uFill>
                  <a:solidFill>
                    <a:srgbClr val="000000"/>
                  </a:solidFill>
                </a:uFill>
              </a:rPr>
              <a:t>los</a:t>
            </a:r>
            <a:r>
              <a:rPr lang="en-US" sz="2400" b="1" dirty="0">
                <a:uFill>
                  <a:solidFill>
                    <a:srgbClr val="000000"/>
                  </a:solidFill>
                </a:uFill>
              </a:rPr>
              <a:t> </a:t>
            </a:r>
            <a:r>
              <a:rPr lang="en-US" sz="2400" b="1" dirty="0" err="1">
                <a:uFill>
                  <a:solidFill>
                    <a:srgbClr val="000000"/>
                  </a:solidFill>
                </a:uFill>
              </a:rPr>
              <a:t>especialistas</a:t>
            </a:r>
            <a:r>
              <a:rPr lang="en-US" dirty="0">
                <a:uFill>
                  <a:solidFill>
                    <a:srgbClr val="000000"/>
                  </a:solidFill>
                </a:uFill>
              </a:rPr>
              <a:t>” (</a:t>
            </a:r>
            <a:r>
              <a:rPr lang="en-US" dirty="0" err="1">
                <a:uFill>
                  <a:solidFill>
                    <a:srgbClr val="000000"/>
                  </a:solidFill>
                </a:uFill>
              </a:rPr>
              <a:t>ahora</a:t>
            </a:r>
            <a:r>
              <a:rPr lang="en-US" dirty="0">
                <a:uFill>
                  <a:solidFill>
                    <a:srgbClr val="000000"/>
                  </a:solidFill>
                </a:uFill>
              </a:rPr>
              <a:t> </a:t>
            </a:r>
            <a:r>
              <a:rPr lang="en-US" dirty="0" err="1">
                <a:uFill>
                  <a:solidFill>
                    <a:srgbClr val="000000"/>
                  </a:solidFill>
                </a:uFill>
              </a:rPr>
              <a:t>ya</a:t>
            </a:r>
            <a:r>
              <a:rPr lang="en-US" dirty="0">
                <a:uFill>
                  <a:solidFill>
                    <a:srgbClr val="000000"/>
                  </a:solidFill>
                </a:uFill>
              </a:rPr>
              <a:t> </a:t>
            </a:r>
            <a:r>
              <a:rPr lang="en-US" dirty="0" err="1">
                <a:uFill>
                  <a:solidFill>
                    <a:srgbClr val="000000"/>
                  </a:solidFill>
                </a:uFill>
              </a:rPr>
              <a:t>podemos</a:t>
            </a:r>
            <a:r>
              <a:rPr lang="en-US" dirty="0">
                <a:uFill>
                  <a:solidFill>
                    <a:srgbClr val="000000"/>
                  </a:solidFill>
                </a:uFill>
              </a:rPr>
              <a:t> ser las </a:t>
            </a:r>
            <a:r>
              <a:rPr lang="en-US" dirty="0" err="1">
                <a:uFill>
                  <a:solidFill>
                    <a:srgbClr val="000000"/>
                  </a:solidFill>
                </a:uFill>
              </a:rPr>
              <a:t>especialistas</a:t>
            </a:r>
            <a:r>
              <a:rPr lang="en-US" dirty="0">
                <a:uFill>
                  <a:solidFill>
                    <a:srgbClr val="000000"/>
                  </a:solidFill>
                </a:uFill>
              </a:rPr>
              <a:t> </a:t>
            </a:r>
            <a:r>
              <a:rPr lang="en-US" dirty="0" err="1">
                <a:uFill>
                  <a:solidFill>
                    <a:srgbClr val="000000"/>
                  </a:solidFill>
                </a:uFill>
              </a:rPr>
              <a:t>también</a:t>
            </a:r>
            <a:r>
              <a:rPr lang="en-US" dirty="0">
                <a:uFill>
                  <a:solidFill>
                    <a:srgbClr val="000000"/>
                  </a:solidFill>
                </a:uFill>
              </a:rPr>
              <a:t>).</a:t>
            </a:r>
          </a:p>
          <a:p>
            <a:pPr marL="342900" lvl="0" fontAlgn="base">
              <a:lnSpc>
                <a:spcPct val="110000"/>
              </a:lnSpc>
              <a:spcAft>
                <a:spcPts val="2210"/>
              </a:spcAft>
            </a:pPr>
            <a:r>
              <a:rPr lang="en-US" dirty="0">
                <a:uFill>
                  <a:solidFill>
                    <a:srgbClr val="000000"/>
                  </a:solidFill>
                </a:uFill>
              </a:rPr>
              <a:t>Ley de </a:t>
            </a:r>
            <a:r>
              <a:rPr lang="en-US" dirty="0" err="1">
                <a:uFill>
                  <a:solidFill>
                    <a:srgbClr val="000000"/>
                  </a:solidFill>
                </a:uFill>
              </a:rPr>
              <a:t>enjuiciamiento</a:t>
            </a:r>
            <a:r>
              <a:rPr lang="en-US" dirty="0">
                <a:uFill>
                  <a:solidFill>
                    <a:srgbClr val="000000"/>
                  </a:solidFill>
                </a:uFill>
              </a:rPr>
              <a:t> criminal. </a:t>
            </a:r>
            <a:r>
              <a:rPr lang="en-US" dirty="0" err="1">
                <a:uFill>
                  <a:solidFill>
                    <a:srgbClr val="000000"/>
                  </a:solidFill>
                </a:uFill>
              </a:rPr>
              <a:t>Titulo</a:t>
            </a:r>
            <a:r>
              <a:rPr lang="en-US" dirty="0">
                <a:uFill>
                  <a:solidFill>
                    <a:srgbClr val="000000"/>
                  </a:solidFill>
                </a:uFill>
              </a:rPr>
              <a:t> V </a:t>
            </a:r>
            <a:r>
              <a:rPr lang="en-US" dirty="0" err="1">
                <a:uFill>
                  <a:solidFill>
                    <a:srgbClr val="000000"/>
                  </a:solidFill>
                </a:uFill>
              </a:rPr>
              <a:t>capítulo</a:t>
            </a:r>
            <a:r>
              <a:rPr lang="en-US" dirty="0">
                <a:uFill>
                  <a:solidFill>
                    <a:srgbClr val="000000"/>
                  </a:solidFill>
                </a:uFill>
              </a:rPr>
              <a:t> VII art.456- 460-475-478: </a:t>
            </a:r>
            <a:r>
              <a:rPr lang="en-US" dirty="0" err="1">
                <a:uFill>
                  <a:solidFill>
                    <a:srgbClr val="000000"/>
                  </a:solidFill>
                </a:uFill>
              </a:rPr>
              <a:t>nombramiento</a:t>
            </a:r>
            <a:r>
              <a:rPr lang="en-US" dirty="0">
                <a:uFill>
                  <a:solidFill>
                    <a:srgbClr val="000000"/>
                  </a:solidFill>
                </a:uFill>
              </a:rPr>
              <a:t> de </a:t>
            </a:r>
            <a:r>
              <a:rPr lang="en-US" dirty="0" err="1">
                <a:uFill>
                  <a:solidFill>
                    <a:srgbClr val="000000"/>
                  </a:solidFill>
                </a:uFill>
              </a:rPr>
              <a:t>los</a:t>
            </a:r>
            <a:r>
              <a:rPr lang="en-US" dirty="0">
                <a:uFill>
                  <a:solidFill>
                    <a:srgbClr val="000000"/>
                  </a:solidFill>
                </a:uFill>
              </a:rPr>
              <a:t> </a:t>
            </a:r>
            <a:r>
              <a:rPr lang="en-US" dirty="0" err="1">
                <a:uFill>
                  <a:solidFill>
                    <a:srgbClr val="000000"/>
                  </a:solidFill>
                </a:uFill>
              </a:rPr>
              <a:t>peritos</a:t>
            </a:r>
            <a:r>
              <a:rPr lang="en-US" dirty="0">
                <a:uFill>
                  <a:solidFill>
                    <a:srgbClr val="000000"/>
                  </a:solidFill>
                </a:uFill>
              </a:rPr>
              <a:t>, </a:t>
            </a:r>
            <a:r>
              <a:rPr lang="en-US" dirty="0" err="1">
                <a:uFill>
                  <a:solidFill>
                    <a:srgbClr val="000000"/>
                  </a:solidFill>
                </a:uFill>
              </a:rPr>
              <a:t>objeto</a:t>
            </a:r>
            <a:r>
              <a:rPr lang="en-US" dirty="0">
                <a:uFill>
                  <a:solidFill>
                    <a:srgbClr val="000000"/>
                  </a:solidFill>
                </a:uFill>
              </a:rPr>
              <a:t> del </a:t>
            </a:r>
            <a:r>
              <a:rPr lang="en-US" dirty="0" err="1">
                <a:uFill>
                  <a:solidFill>
                    <a:srgbClr val="000000"/>
                  </a:solidFill>
                </a:uFill>
              </a:rPr>
              <a:t>informe</a:t>
            </a:r>
            <a:r>
              <a:rPr lang="en-US" dirty="0">
                <a:uFill>
                  <a:solidFill>
                    <a:srgbClr val="000000"/>
                  </a:solidFill>
                </a:uFill>
              </a:rPr>
              <a:t>, </a:t>
            </a:r>
            <a:r>
              <a:rPr lang="en-US" dirty="0" err="1">
                <a:uFill>
                  <a:solidFill>
                    <a:srgbClr val="000000"/>
                  </a:solidFill>
                </a:uFill>
              </a:rPr>
              <a:t>estructura</a:t>
            </a:r>
            <a:r>
              <a:rPr lang="en-US" dirty="0">
                <a:uFill>
                  <a:solidFill>
                    <a:srgbClr val="000000"/>
                  </a:solidFill>
                </a:uFill>
              </a:rPr>
              <a:t> y </a:t>
            </a:r>
            <a:r>
              <a:rPr lang="en-US" dirty="0" err="1">
                <a:uFill>
                  <a:solidFill>
                    <a:srgbClr val="000000"/>
                  </a:solidFill>
                </a:uFill>
              </a:rPr>
              <a:t>contenido</a:t>
            </a:r>
            <a:r>
              <a:rPr lang="en-US" dirty="0">
                <a:uFill>
                  <a:solidFill>
                    <a:srgbClr val="000000"/>
                  </a:solidFill>
                </a:uFill>
              </a:rPr>
              <a:t> del </a:t>
            </a:r>
            <a:r>
              <a:rPr lang="en-US" dirty="0" err="1">
                <a:uFill>
                  <a:solidFill>
                    <a:srgbClr val="000000"/>
                  </a:solidFill>
                </a:uFill>
              </a:rPr>
              <a:t>informe</a:t>
            </a:r>
            <a:endParaRPr lang="en-US" dirty="0">
              <a:uFill>
                <a:solidFill>
                  <a:srgbClr val="000000"/>
                </a:solidFill>
              </a:uFill>
            </a:endParaRPr>
          </a:p>
          <a:p>
            <a:pPr marL="342900" lvl="0" fontAlgn="base">
              <a:lnSpc>
                <a:spcPct val="110000"/>
              </a:lnSpc>
              <a:spcAft>
                <a:spcPts val="2155"/>
              </a:spcAft>
            </a:pPr>
            <a:r>
              <a:rPr lang="en-US" dirty="0">
                <a:uFill>
                  <a:solidFill>
                    <a:srgbClr val="000000"/>
                  </a:solidFill>
                </a:uFill>
              </a:rPr>
              <a:t>Ley de </a:t>
            </a:r>
            <a:r>
              <a:rPr lang="en-US" dirty="0" err="1">
                <a:uFill>
                  <a:solidFill>
                    <a:srgbClr val="000000"/>
                  </a:solidFill>
                </a:uFill>
              </a:rPr>
              <a:t>enjuiciamiento</a:t>
            </a:r>
            <a:r>
              <a:rPr lang="en-US" dirty="0">
                <a:uFill>
                  <a:solidFill>
                    <a:srgbClr val="000000"/>
                  </a:solidFill>
                </a:uFill>
              </a:rPr>
              <a:t> civil 1/2000, 7 de </a:t>
            </a:r>
            <a:r>
              <a:rPr lang="en-US" dirty="0" err="1">
                <a:uFill>
                  <a:solidFill>
                    <a:srgbClr val="000000"/>
                  </a:solidFill>
                </a:uFill>
              </a:rPr>
              <a:t>enero</a:t>
            </a:r>
            <a:r>
              <a:rPr lang="en-US" dirty="0">
                <a:uFill>
                  <a:solidFill>
                    <a:srgbClr val="000000"/>
                  </a:solidFill>
                </a:uFill>
              </a:rPr>
              <a:t>. Art 335.1 “</a:t>
            </a:r>
            <a:r>
              <a:rPr lang="en-US" i="1" dirty="0" err="1">
                <a:uFill>
                  <a:solidFill>
                    <a:srgbClr val="000000"/>
                  </a:solidFill>
                </a:uFill>
              </a:rPr>
              <a:t>cuando</a:t>
            </a:r>
            <a:r>
              <a:rPr lang="en-US" i="1" dirty="0">
                <a:uFill>
                  <a:solidFill>
                    <a:srgbClr val="000000"/>
                  </a:solidFill>
                </a:uFill>
              </a:rPr>
              <a:t> </a:t>
            </a:r>
            <a:r>
              <a:rPr lang="en-US" i="1" dirty="0" err="1">
                <a:uFill>
                  <a:solidFill>
                    <a:srgbClr val="000000"/>
                  </a:solidFill>
                </a:uFill>
              </a:rPr>
              <a:t>sean</a:t>
            </a:r>
            <a:r>
              <a:rPr lang="en-US" i="1" dirty="0">
                <a:uFill>
                  <a:solidFill>
                    <a:srgbClr val="000000"/>
                  </a:solidFill>
                </a:uFill>
              </a:rPr>
              <a:t> </a:t>
            </a:r>
            <a:r>
              <a:rPr lang="en-US" i="1" dirty="0" err="1">
                <a:uFill>
                  <a:solidFill>
                    <a:srgbClr val="000000"/>
                  </a:solidFill>
                </a:uFill>
              </a:rPr>
              <a:t>necesarios</a:t>
            </a:r>
            <a:r>
              <a:rPr lang="en-US" i="1" dirty="0">
                <a:uFill>
                  <a:solidFill>
                    <a:srgbClr val="000000"/>
                  </a:solidFill>
                </a:uFill>
              </a:rPr>
              <a:t> </a:t>
            </a:r>
            <a:r>
              <a:rPr lang="en-US" i="1" dirty="0" err="1">
                <a:uFill>
                  <a:solidFill>
                    <a:srgbClr val="000000"/>
                  </a:solidFill>
                </a:uFill>
              </a:rPr>
              <a:t>conocimientos</a:t>
            </a:r>
            <a:r>
              <a:rPr lang="en-US" i="1" dirty="0">
                <a:uFill>
                  <a:solidFill>
                    <a:srgbClr val="000000"/>
                  </a:solidFill>
                </a:uFill>
              </a:rPr>
              <a:t> </a:t>
            </a:r>
            <a:r>
              <a:rPr lang="en-US" i="1" dirty="0" err="1">
                <a:uFill>
                  <a:solidFill>
                    <a:srgbClr val="000000"/>
                  </a:solidFill>
                </a:uFill>
              </a:rPr>
              <a:t>científicos</a:t>
            </a:r>
            <a:r>
              <a:rPr lang="en-US" i="1" dirty="0">
                <a:uFill>
                  <a:solidFill>
                    <a:srgbClr val="000000"/>
                  </a:solidFill>
                </a:uFill>
              </a:rPr>
              <a:t>, </a:t>
            </a:r>
            <a:r>
              <a:rPr lang="en-US" i="1" dirty="0" err="1">
                <a:uFill>
                  <a:solidFill>
                    <a:srgbClr val="000000"/>
                  </a:solidFill>
                </a:uFill>
              </a:rPr>
              <a:t>artísticos</a:t>
            </a:r>
            <a:r>
              <a:rPr lang="en-US" i="1" dirty="0">
                <a:uFill>
                  <a:solidFill>
                    <a:srgbClr val="000000"/>
                  </a:solidFill>
                </a:uFill>
              </a:rPr>
              <a:t>, </a:t>
            </a:r>
            <a:r>
              <a:rPr lang="en-US" i="1" dirty="0" err="1">
                <a:uFill>
                  <a:solidFill>
                    <a:srgbClr val="000000"/>
                  </a:solidFill>
                </a:uFill>
              </a:rPr>
              <a:t>técnicos</a:t>
            </a:r>
            <a:r>
              <a:rPr lang="en-US" i="1" dirty="0">
                <a:uFill>
                  <a:solidFill>
                    <a:srgbClr val="000000"/>
                  </a:solidFill>
                </a:uFill>
              </a:rPr>
              <a:t> o </a:t>
            </a:r>
            <a:r>
              <a:rPr lang="en-US" i="1" dirty="0" err="1">
                <a:uFill>
                  <a:solidFill>
                    <a:srgbClr val="000000"/>
                  </a:solidFill>
                </a:uFill>
              </a:rPr>
              <a:t>prácticos</a:t>
            </a:r>
            <a:r>
              <a:rPr lang="en-US" i="1" dirty="0">
                <a:uFill>
                  <a:solidFill>
                    <a:srgbClr val="000000"/>
                  </a:solidFill>
                </a:uFill>
              </a:rPr>
              <a:t> para </a:t>
            </a:r>
            <a:r>
              <a:rPr lang="en-US" i="1" dirty="0" err="1">
                <a:uFill>
                  <a:solidFill>
                    <a:srgbClr val="000000"/>
                  </a:solidFill>
                </a:uFill>
              </a:rPr>
              <a:t>valorar</a:t>
            </a:r>
            <a:r>
              <a:rPr lang="en-US" i="1" dirty="0">
                <a:uFill>
                  <a:solidFill>
                    <a:srgbClr val="000000"/>
                  </a:solidFill>
                </a:uFill>
              </a:rPr>
              <a:t> </a:t>
            </a:r>
            <a:r>
              <a:rPr lang="en-US" i="1" dirty="0" err="1">
                <a:uFill>
                  <a:solidFill>
                    <a:srgbClr val="000000"/>
                  </a:solidFill>
                </a:uFill>
              </a:rPr>
              <a:t>hechos</a:t>
            </a:r>
            <a:r>
              <a:rPr lang="en-US" i="1" dirty="0">
                <a:uFill>
                  <a:solidFill>
                    <a:srgbClr val="000000"/>
                  </a:solidFill>
                </a:uFill>
              </a:rPr>
              <a:t> o </a:t>
            </a:r>
            <a:r>
              <a:rPr lang="en-US" i="1" dirty="0" err="1">
                <a:uFill>
                  <a:solidFill>
                    <a:srgbClr val="000000"/>
                  </a:solidFill>
                </a:uFill>
              </a:rPr>
              <a:t>circunstancias</a:t>
            </a:r>
            <a:r>
              <a:rPr lang="en-US" i="1" dirty="0">
                <a:uFill>
                  <a:solidFill>
                    <a:srgbClr val="000000"/>
                  </a:solidFill>
                </a:uFill>
              </a:rPr>
              <a:t> </a:t>
            </a:r>
            <a:r>
              <a:rPr lang="en-US" i="1" dirty="0" err="1">
                <a:uFill>
                  <a:solidFill>
                    <a:srgbClr val="000000"/>
                  </a:solidFill>
                </a:uFill>
              </a:rPr>
              <a:t>relevantes</a:t>
            </a:r>
            <a:r>
              <a:rPr lang="en-US" i="1" dirty="0">
                <a:uFill>
                  <a:solidFill>
                    <a:srgbClr val="000000"/>
                  </a:solidFill>
                </a:uFill>
              </a:rPr>
              <a:t> …</a:t>
            </a:r>
            <a:r>
              <a:rPr lang="en-US" i="1" dirty="0" err="1">
                <a:uFill>
                  <a:solidFill>
                    <a:srgbClr val="000000"/>
                  </a:solidFill>
                </a:uFill>
              </a:rPr>
              <a:t>aportar</a:t>
            </a:r>
            <a:r>
              <a:rPr lang="en-US" i="1" dirty="0">
                <a:uFill>
                  <a:solidFill>
                    <a:srgbClr val="000000"/>
                  </a:solidFill>
                </a:uFill>
              </a:rPr>
              <a:t> al </a:t>
            </a:r>
            <a:r>
              <a:rPr lang="en-US" i="1" dirty="0" err="1">
                <a:uFill>
                  <a:solidFill>
                    <a:srgbClr val="000000"/>
                  </a:solidFill>
                </a:uFill>
              </a:rPr>
              <a:t>proceso</a:t>
            </a:r>
            <a:r>
              <a:rPr lang="en-US" i="1" dirty="0">
                <a:uFill>
                  <a:solidFill>
                    <a:srgbClr val="000000"/>
                  </a:solidFill>
                </a:uFill>
              </a:rPr>
              <a:t> </a:t>
            </a:r>
            <a:r>
              <a:rPr lang="en-US" i="1" dirty="0" err="1">
                <a:uFill>
                  <a:solidFill>
                    <a:srgbClr val="000000"/>
                  </a:solidFill>
                </a:uFill>
              </a:rPr>
              <a:t>el</a:t>
            </a:r>
            <a:r>
              <a:rPr lang="en-US" i="1" dirty="0">
                <a:uFill>
                  <a:solidFill>
                    <a:srgbClr val="000000"/>
                  </a:solidFill>
                </a:uFill>
              </a:rPr>
              <a:t> dictamen de </a:t>
            </a:r>
            <a:r>
              <a:rPr lang="en-US" i="1" dirty="0" err="1">
                <a:uFill>
                  <a:solidFill>
                    <a:srgbClr val="000000"/>
                  </a:solidFill>
                </a:uFill>
              </a:rPr>
              <a:t>peritos</a:t>
            </a:r>
            <a:r>
              <a:rPr lang="en-US" i="1" dirty="0">
                <a:uFill>
                  <a:solidFill>
                    <a:srgbClr val="000000"/>
                  </a:solidFill>
                </a:uFill>
              </a:rPr>
              <a:t>”.</a:t>
            </a:r>
            <a:endParaRPr lang="en-US" dirty="0">
              <a:uFill>
                <a:solidFill>
                  <a:srgbClr val="000000"/>
                </a:solidFill>
              </a:uFill>
            </a:endParaRPr>
          </a:p>
          <a:p>
            <a:pPr marL="342900" lvl="0" fontAlgn="base">
              <a:lnSpc>
                <a:spcPct val="110000"/>
              </a:lnSpc>
              <a:spcAft>
                <a:spcPts val="800"/>
              </a:spcAft>
            </a:pPr>
            <a:r>
              <a:rPr lang="en-US" dirty="0">
                <a:uFill>
                  <a:solidFill>
                    <a:srgbClr val="000000"/>
                  </a:solidFill>
                </a:uFill>
              </a:rPr>
              <a:t>Código Civil  Art.92.R.D 24 de </a:t>
            </a:r>
            <a:r>
              <a:rPr lang="en-US" dirty="0" err="1">
                <a:uFill>
                  <a:solidFill>
                    <a:srgbClr val="000000"/>
                  </a:solidFill>
                </a:uFill>
              </a:rPr>
              <a:t>julio</a:t>
            </a:r>
            <a:r>
              <a:rPr lang="en-US" dirty="0">
                <a:uFill>
                  <a:solidFill>
                    <a:srgbClr val="000000"/>
                  </a:solidFill>
                </a:uFill>
              </a:rPr>
              <a:t> de 1889 </a:t>
            </a:r>
            <a:r>
              <a:rPr lang="en-US" b="1" dirty="0">
                <a:uFill>
                  <a:solidFill>
                    <a:srgbClr val="000000"/>
                  </a:solidFill>
                </a:uFill>
              </a:rPr>
              <a:t>:</a:t>
            </a:r>
            <a:r>
              <a:rPr lang="en-US" i="1" dirty="0">
                <a:uFill>
                  <a:solidFill>
                    <a:srgbClr val="000000"/>
                  </a:solidFill>
                </a:uFill>
              </a:rPr>
              <a:t>"El </a:t>
            </a:r>
            <a:r>
              <a:rPr lang="en-US" i="1" dirty="0" err="1">
                <a:uFill>
                  <a:solidFill>
                    <a:srgbClr val="000000"/>
                  </a:solidFill>
                </a:uFill>
              </a:rPr>
              <a:t>Juez</a:t>
            </a:r>
            <a:r>
              <a:rPr lang="en-US" i="1" dirty="0">
                <a:uFill>
                  <a:solidFill>
                    <a:srgbClr val="000000"/>
                  </a:solidFill>
                </a:uFill>
              </a:rPr>
              <a:t>, de </a:t>
            </a:r>
            <a:r>
              <a:rPr lang="en-US" i="1" dirty="0" err="1">
                <a:uFill>
                  <a:solidFill>
                    <a:srgbClr val="000000"/>
                  </a:solidFill>
                </a:uFill>
              </a:rPr>
              <a:t>oficio</a:t>
            </a:r>
            <a:r>
              <a:rPr lang="en-US" i="1" dirty="0">
                <a:uFill>
                  <a:solidFill>
                    <a:srgbClr val="000000"/>
                  </a:solidFill>
                </a:uFill>
              </a:rPr>
              <a:t> o a </a:t>
            </a:r>
            <a:r>
              <a:rPr lang="en-US" i="1" dirty="0" err="1">
                <a:uFill>
                  <a:solidFill>
                    <a:srgbClr val="000000"/>
                  </a:solidFill>
                </a:uFill>
              </a:rPr>
              <a:t>petición</a:t>
            </a:r>
            <a:r>
              <a:rPr lang="en-US" i="1" dirty="0">
                <a:uFill>
                  <a:solidFill>
                    <a:srgbClr val="000000"/>
                  </a:solidFill>
                </a:uFill>
              </a:rPr>
              <a:t> de </a:t>
            </a:r>
            <a:r>
              <a:rPr lang="en-US" i="1" dirty="0" err="1">
                <a:uFill>
                  <a:solidFill>
                    <a:srgbClr val="000000"/>
                  </a:solidFill>
                </a:uFill>
              </a:rPr>
              <a:t>los</a:t>
            </a:r>
            <a:r>
              <a:rPr lang="en-US" i="1" dirty="0">
                <a:uFill>
                  <a:solidFill>
                    <a:srgbClr val="000000"/>
                  </a:solidFill>
                </a:uFill>
              </a:rPr>
              <a:t> </a:t>
            </a:r>
            <a:r>
              <a:rPr lang="en-US" i="1" dirty="0" err="1">
                <a:uFill>
                  <a:solidFill>
                    <a:srgbClr val="000000"/>
                  </a:solidFill>
                </a:uFill>
              </a:rPr>
              <a:t>interesados</a:t>
            </a:r>
            <a:r>
              <a:rPr lang="en-US" i="1" dirty="0">
                <a:uFill>
                  <a:solidFill>
                    <a:srgbClr val="000000"/>
                  </a:solidFill>
                </a:uFill>
              </a:rPr>
              <a:t> </a:t>
            </a:r>
            <a:r>
              <a:rPr lang="en-US" i="1" dirty="0" err="1">
                <a:uFill>
                  <a:solidFill>
                    <a:srgbClr val="000000"/>
                  </a:solidFill>
                </a:uFill>
              </a:rPr>
              <a:t>podrá</a:t>
            </a:r>
            <a:r>
              <a:rPr lang="en-US" i="1" dirty="0">
                <a:uFill>
                  <a:solidFill>
                    <a:srgbClr val="000000"/>
                  </a:solidFill>
                </a:uFill>
              </a:rPr>
              <a:t> </a:t>
            </a:r>
            <a:r>
              <a:rPr lang="en-US" i="1" dirty="0" err="1">
                <a:uFill>
                  <a:solidFill>
                    <a:srgbClr val="000000"/>
                  </a:solidFill>
                </a:uFill>
              </a:rPr>
              <a:t>recabar</a:t>
            </a:r>
            <a:r>
              <a:rPr lang="en-US" i="1" dirty="0">
                <a:uFill>
                  <a:solidFill>
                    <a:srgbClr val="000000"/>
                  </a:solidFill>
                </a:uFill>
              </a:rPr>
              <a:t> </a:t>
            </a:r>
            <a:r>
              <a:rPr lang="en-US" i="1" dirty="0" err="1">
                <a:uFill>
                  <a:solidFill>
                    <a:srgbClr val="000000"/>
                  </a:solidFill>
                </a:uFill>
              </a:rPr>
              <a:t>el</a:t>
            </a:r>
            <a:r>
              <a:rPr lang="en-US" i="1" dirty="0">
                <a:uFill>
                  <a:solidFill>
                    <a:srgbClr val="000000"/>
                  </a:solidFill>
                </a:uFill>
              </a:rPr>
              <a:t> dictamen </a:t>
            </a:r>
            <a:r>
              <a:rPr lang="en-US" sz="2400" b="1" i="1" dirty="0">
                <a:uFill>
                  <a:solidFill>
                    <a:srgbClr val="000000"/>
                  </a:solidFill>
                </a:uFill>
              </a:rPr>
              <a:t>de </a:t>
            </a:r>
            <a:r>
              <a:rPr lang="en-US" sz="2400" b="1" i="1" dirty="0" err="1">
                <a:uFill>
                  <a:solidFill>
                    <a:srgbClr val="000000"/>
                  </a:solidFill>
                </a:uFill>
              </a:rPr>
              <a:t>especialistas</a:t>
            </a:r>
            <a:r>
              <a:rPr lang="en-US" i="1" dirty="0">
                <a:uFill>
                  <a:solidFill>
                    <a:srgbClr val="000000"/>
                  </a:solidFill>
                </a:uFill>
              </a:rPr>
              <a:t>". </a:t>
            </a:r>
            <a:endParaRPr lang="en-US" dirty="0"/>
          </a:p>
        </p:txBody>
      </p:sp>
      <p:pic>
        <p:nvPicPr>
          <p:cNvPr id="30749" name="Graphic 30748" descr="Scales of Justice">
            <a:extLst>
              <a:ext uri="{FF2B5EF4-FFF2-40B4-BE49-F238E27FC236}">
                <a16:creationId xmlns:a16="http://schemas.microsoft.com/office/drawing/2014/main" id="{79C0008E-0AF0-2365-E3BA-38B60A930D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2633" y="1956999"/>
            <a:ext cx="1637927" cy="1637927"/>
          </a:xfrm>
          <a:prstGeom prst="rect">
            <a:avLst/>
          </a:prstGeom>
        </p:spPr>
      </p:pic>
    </p:spTree>
    <p:extLst>
      <p:ext uri="{BB962C8B-B14F-4D97-AF65-F5344CB8AC3E}">
        <p14:creationId xmlns:p14="http://schemas.microsoft.com/office/powerpoint/2010/main" val="17366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1000"/>
                                        <p:tgtEl>
                                          <p:spTgt spid="30723">
                                            <p:txEl>
                                              <p:pRg st="4" end="4"/>
                                            </p:txEl>
                                          </p:spTgt>
                                        </p:tgtEl>
                                      </p:cBhvr>
                                    </p:animEffect>
                                    <p:anim calcmode="lin" valueType="num">
                                      <p:cBhvr>
                                        <p:cTn id="36"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52" name="Rectangle 3075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54" name="Picture 3075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56" name="Straight Connector 3075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58" name="Straight Connector 3075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314960" y="71133"/>
            <a:ext cx="10739895" cy="782307"/>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s-ES" sz="3200" cap="all" dirty="0"/>
              <a:t>MARCO LEGAL GENERICO CON REFERENCIA A PERITOS</a:t>
            </a:r>
            <a:endParaRPr lang="en-US" sz="3200" cap="all" dirty="0"/>
          </a:p>
        </p:txBody>
      </p:sp>
      <p:sp>
        <p:nvSpPr>
          <p:cNvPr id="30723" name="Rectangle 3"/>
          <p:cNvSpPr>
            <a:spLocks noGrp="1" noChangeArrowheads="1"/>
          </p:cNvSpPr>
          <p:nvPr>
            <p:ph idx="4294967295"/>
          </p:nvPr>
        </p:nvSpPr>
        <p:spPr>
          <a:xfrm>
            <a:off x="182879" y="650245"/>
            <a:ext cx="10871975" cy="5475168"/>
          </a:xfrm>
        </p:spPr>
        <p:txBody>
          <a:bodyPr vert="horz" lIns="91440" tIns="45720" rIns="91440" bIns="45720" rtlCol="0" anchor="t">
            <a:normAutofit/>
          </a:bodyPr>
          <a:lstStyle/>
          <a:p>
            <a:pPr lvl="0" fontAlgn="base">
              <a:lnSpc>
                <a:spcPct val="110000"/>
              </a:lnSpc>
            </a:pPr>
            <a:r>
              <a:rPr lang="en-US" sz="2200" dirty="0"/>
              <a:t>Ley 1/1996 de 15 </a:t>
            </a:r>
            <a:r>
              <a:rPr lang="en-US" sz="2200" dirty="0" err="1"/>
              <a:t>enero</a:t>
            </a:r>
            <a:r>
              <a:rPr lang="en-US" sz="2200" dirty="0"/>
              <a:t> de </a:t>
            </a:r>
            <a:r>
              <a:rPr lang="en-US" sz="2200" dirty="0" err="1"/>
              <a:t>protección</a:t>
            </a:r>
            <a:r>
              <a:rPr lang="en-US" sz="2200" dirty="0"/>
              <a:t> </a:t>
            </a:r>
            <a:r>
              <a:rPr lang="en-US" sz="2200" dirty="0" err="1"/>
              <a:t>jurídica</a:t>
            </a:r>
            <a:r>
              <a:rPr lang="en-US" sz="2200" dirty="0"/>
              <a:t> del </a:t>
            </a:r>
            <a:r>
              <a:rPr lang="en-US" sz="2200" dirty="0" err="1"/>
              <a:t>menor</a:t>
            </a:r>
            <a:r>
              <a:rPr lang="en-US" sz="2200" dirty="0"/>
              <a:t>,  </a:t>
            </a:r>
          </a:p>
          <a:p>
            <a:pPr lvl="0" fontAlgn="base">
              <a:lnSpc>
                <a:spcPct val="110000"/>
              </a:lnSpc>
            </a:pPr>
            <a:r>
              <a:rPr lang="en-US" sz="2200" dirty="0"/>
              <a:t>Real </a:t>
            </a:r>
            <a:r>
              <a:rPr lang="en-US" sz="2200" dirty="0" err="1"/>
              <a:t>Decreto</a:t>
            </a:r>
            <a:r>
              <a:rPr lang="en-US" sz="2200" dirty="0"/>
              <a:t> 386/1996,de 1 de </a:t>
            </a:r>
            <a:r>
              <a:rPr lang="en-US" sz="2200" dirty="0" err="1"/>
              <a:t>marzo</a:t>
            </a:r>
            <a:r>
              <a:rPr lang="en-US" sz="2200" dirty="0"/>
              <a:t>, </a:t>
            </a:r>
            <a:r>
              <a:rPr lang="en-US" sz="2200" dirty="0" err="1"/>
              <a:t>por</a:t>
            </a:r>
            <a:r>
              <a:rPr lang="en-US" sz="2200" dirty="0"/>
              <a:t> </a:t>
            </a:r>
            <a:r>
              <a:rPr lang="en-US" sz="2200" dirty="0" err="1"/>
              <a:t>el</a:t>
            </a:r>
            <a:r>
              <a:rPr lang="en-US" sz="2200" dirty="0"/>
              <a:t> que se </a:t>
            </a:r>
            <a:r>
              <a:rPr lang="en-US" sz="2200" dirty="0" err="1"/>
              <a:t>aprueba</a:t>
            </a:r>
            <a:r>
              <a:rPr lang="en-US" sz="2200" dirty="0"/>
              <a:t> </a:t>
            </a:r>
            <a:r>
              <a:rPr lang="en-US" sz="2200" dirty="0" err="1"/>
              <a:t>el</a:t>
            </a:r>
            <a:r>
              <a:rPr lang="en-US" sz="2200" dirty="0"/>
              <a:t> </a:t>
            </a:r>
            <a:r>
              <a:rPr lang="en-US" sz="2200" dirty="0" err="1"/>
              <a:t>reglamento</a:t>
            </a:r>
            <a:r>
              <a:rPr lang="en-US" sz="2200" dirty="0"/>
              <a:t> de </a:t>
            </a:r>
            <a:r>
              <a:rPr lang="en-US" sz="2200" dirty="0" err="1"/>
              <a:t>los</a:t>
            </a:r>
            <a:r>
              <a:rPr lang="en-US" sz="2200" dirty="0"/>
              <a:t> </a:t>
            </a:r>
            <a:r>
              <a:rPr lang="en-US" sz="2200" dirty="0" err="1"/>
              <a:t>Institutos</a:t>
            </a:r>
            <a:r>
              <a:rPr lang="en-US" sz="2200" dirty="0"/>
              <a:t> de </a:t>
            </a:r>
            <a:r>
              <a:rPr lang="en-US" sz="2200" dirty="0" err="1"/>
              <a:t>Medicina</a:t>
            </a:r>
            <a:r>
              <a:rPr lang="en-US" sz="2200" dirty="0"/>
              <a:t> Legal (</a:t>
            </a:r>
            <a:r>
              <a:rPr lang="en-US" sz="2200" dirty="0" err="1"/>
              <a:t>Ministerio</a:t>
            </a:r>
            <a:r>
              <a:rPr lang="en-US" sz="2200" dirty="0"/>
              <a:t> de Justicia e Interior). </a:t>
            </a:r>
          </a:p>
          <a:p>
            <a:pPr lvl="0" fontAlgn="base">
              <a:lnSpc>
                <a:spcPct val="110000"/>
              </a:lnSpc>
            </a:pPr>
            <a:r>
              <a:rPr lang="en-US" sz="2200" u="sng" dirty="0"/>
              <a:t>A </a:t>
            </a:r>
            <a:r>
              <a:rPr lang="en-US" sz="2200" u="sng" dirty="0" err="1"/>
              <a:t>partir</a:t>
            </a:r>
            <a:r>
              <a:rPr lang="en-US" sz="2200" u="sng" dirty="0"/>
              <a:t> del </a:t>
            </a:r>
            <a:r>
              <a:rPr lang="en-US" sz="2200" u="sng" dirty="0" err="1"/>
              <a:t>año</a:t>
            </a:r>
            <a:r>
              <a:rPr lang="en-US" sz="2200" u="sng" dirty="0"/>
              <a:t> 2000 </a:t>
            </a:r>
            <a:r>
              <a:rPr lang="en-US" sz="2200" u="sng" dirty="0" err="1"/>
              <a:t>constitución</a:t>
            </a:r>
            <a:r>
              <a:rPr lang="en-US" sz="2200" u="sng" dirty="0"/>
              <a:t> y </a:t>
            </a:r>
            <a:r>
              <a:rPr lang="en-US" sz="2200" u="sng" dirty="0" err="1"/>
              <a:t>regulación</a:t>
            </a:r>
            <a:r>
              <a:rPr lang="en-US" sz="2200" u="sng" dirty="0"/>
              <a:t> de </a:t>
            </a:r>
            <a:r>
              <a:rPr lang="en-US" sz="2200" u="sng" dirty="0" err="1"/>
              <a:t>diferentes</a:t>
            </a:r>
            <a:r>
              <a:rPr lang="en-US" sz="2200" u="sng" dirty="0"/>
              <a:t> IMLCF </a:t>
            </a:r>
            <a:r>
              <a:rPr lang="en-US" sz="2200" u="sng" dirty="0" err="1"/>
              <a:t>en</a:t>
            </a:r>
            <a:r>
              <a:rPr lang="en-US" sz="2200" u="sng" dirty="0"/>
              <a:t> </a:t>
            </a:r>
            <a:r>
              <a:rPr lang="en-US" sz="2200" u="sng" dirty="0" err="1"/>
              <a:t>España</a:t>
            </a:r>
            <a:endParaRPr lang="en-US" sz="2200" dirty="0"/>
          </a:p>
          <a:p>
            <a:pPr marL="457200" lvl="1" indent="0" fontAlgn="base">
              <a:lnSpc>
                <a:spcPct val="110000"/>
              </a:lnSpc>
              <a:buNone/>
            </a:pPr>
            <a:r>
              <a:rPr lang="en-US" sz="2600" b="1" dirty="0"/>
              <a:t>- Ley </a:t>
            </a:r>
            <a:r>
              <a:rPr lang="en-US" sz="2600" b="1" dirty="0" err="1"/>
              <a:t>orgánica</a:t>
            </a:r>
            <a:r>
              <a:rPr lang="en-US" sz="2600" b="1" dirty="0"/>
              <a:t> 8/2021 de 4 </a:t>
            </a:r>
            <a:r>
              <a:rPr lang="en-US" sz="2600" b="1" dirty="0" err="1"/>
              <a:t>junio</a:t>
            </a:r>
            <a:r>
              <a:rPr lang="en-US" sz="2600" b="1" dirty="0"/>
              <a:t>, de </a:t>
            </a:r>
            <a:r>
              <a:rPr lang="en-US" sz="2600" b="1" dirty="0" err="1"/>
              <a:t>protección</a:t>
            </a:r>
            <a:r>
              <a:rPr lang="en-US" sz="2600" b="1" dirty="0"/>
              <a:t> integral a la </a:t>
            </a:r>
            <a:r>
              <a:rPr lang="en-US" sz="2600" b="1" dirty="0" err="1"/>
              <a:t>infancia</a:t>
            </a:r>
            <a:r>
              <a:rPr lang="en-US" sz="2600" b="1" dirty="0"/>
              <a:t> y a la </a:t>
            </a:r>
            <a:r>
              <a:rPr lang="en-US" sz="2600" b="1" dirty="0" err="1"/>
              <a:t>adolescencia</a:t>
            </a:r>
            <a:r>
              <a:rPr lang="en-US" sz="2600" b="1" dirty="0"/>
              <a:t> </a:t>
            </a:r>
            <a:r>
              <a:rPr lang="en-US" sz="2600" b="1" dirty="0" err="1"/>
              <a:t>frente</a:t>
            </a:r>
            <a:r>
              <a:rPr lang="en-US" sz="2600" b="1" dirty="0"/>
              <a:t> a la </a:t>
            </a:r>
            <a:r>
              <a:rPr lang="en-US" sz="2600" b="1" dirty="0" err="1"/>
              <a:t>violencia</a:t>
            </a:r>
            <a:r>
              <a:rPr lang="en-US" sz="2600" b="1" dirty="0"/>
              <a:t>. </a:t>
            </a:r>
            <a:r>
              <a:rPr lang="en-US" sz="2600" b="1" dirty="0" err="1"/>
              <a:t>Prueba</a:t>
            </a:r>
            <a:r>
              <a:rPr lang="en-US" sz="2600" b="1" dirty="0"/>
              <a:t> </a:t>
            </a:r>
            <a:r>
              <a:rPr lang="en-US" sz="2600" b="1" dirty="0" err="1"/>
              <a:t>preconstituida</a:t>
            </a:r>
            <a:r>
              <a:rPr lang="en-US" sz="2600" b="1" dirty="0"/>
              <a:t>.</a:t>
            </a:r>
          </a:p>
          <a:p>
            <a:pPr lvl="1" fontAlgn="base">
              <a:lnSpc>
                <a:spcPct val="110000"/>
              </a:lnSpc>
            </a:pPr>
            <a:endParaRPr lang="en-US" sz="2200" dirty="0"/>
          </a:p>
          <a:p>
            <a:pPr lvl="1" fontAlgn="base">
              <a:lnSpc>
                <a:spcPct val="110000"/>
              </a:lnSpc>
            </a:pPr>
            <a:endParaRPr lang="en-US" sz="2200" dirty="0"/>
          </a:p>
          <a:p>
            <a:pPr>
              <a:lnSpc>
                <a:spcPct val="110000"/>
              </a:lnSpc>
              <a:defRPr/>
            </a:pPr>
            <a:endParaRPr lang="en-US" sz="1000" dirty="0"/>
          </a:p>
        </p:txBody>
      </p:sp>
      <p:pic>
        <p:nvPicPr>
          <p:cNvPr id="30749" name="Graphic 30748" descr="Huella digital">
            <a:extLst>
              <a:ext uri="{FF2B5EF4-FFF2-40B4-BE49-F238E27FC236}">
                <a16:creationId xmlns:a16="http://schemas.microsoft.com/office/drawing/2014/main" id="{010E6FED-0E62-1431-FAFF-FC5CA41A09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9256" y="3129280"/>
            <a:ext cx="1971037" cy="1971037"/>
          </a:xfrm>
          <a:prstGeom prst="rect">
            <a:avLst/>
          </a:prstGeom>
        </p:spPr>
      </p:pic>
    </p:spTree>
    <p:extLst>
      <p:ext uri="{BB962C8B-B14F-4D97-AF65-F5344CB8AC3E}">
        <p14:creationId xmlns:p14="http://schemas.microsoft.com/office/powerpoint/2010/main" val="24331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52" name="Rectangle 3075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54" name="Picture 3075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56" name="Straight Connector 3075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58" name="Straight Connector 3075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213360" y="172743"/>
            <a:ext cx="10841495" cy="680694"/>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s-ES" sz="3200" cap="all" dirty="0"/>
              <a:t>MARCO LEGAL GENERICO CON REFERENCIA A PERITOS</a:t>
            </a:r>
            <a:endParaRPr lang="en-US" sz="3200" cap="all" dirty="0"/>
          </a:p>
        </p:txBody>
      </p:sp>
      <p:sp>
        <p:nvSpPr>
          <p:cNvPr id="30723" name="Rectangle 3"/>
          <p:cNvSpPr>
            <a:spLocks noGrp="1" noChangeArrowheads="1"/>
          </p:cNvSpPr>
          <p:nvPr>
            <p:ph idx="4294967295"/>
          </p:nvPr>
        </p:nvSpPr>
        <p:spPr>
          <a:xfrm>
            <a:off x="213360" y="924560"/>
            <a:ext cx="10078720" cy="4825997"/>
          </a:xfrm>
        </p:spPr>
        <p:txBody>
          <a:bodyPr vert="horz" lIns="91440" tIns="45720" rIns="91440" bIns="45720" rtlCol="0" anchor="t">
            <a:normAutofit/>
          </a:bodyPr>
          <a:lstStyle/>
          <a:p>
            <a:pPr>
              <a:lnSpc>
                <a:spcPct val="110000"/>
              </a:lnSpc>
              <a:defRPr/>
            </a:pPr>
            <a:r>
              <a:rPr lang="en-US" sz="2400" dirty="0"/>
              <a:t>2005 </a:t>
            </a:r>
            <a:r>
              <a:rPr lang="en-US" sz="2400" dirty="0" err="1"/>
              <a:t>Creación</a:t>
            </a:r>
            <a:r>
              <a:rPr lang="en-US" sz="2400" dirty="0"/>
              <a:t> de </a:t>
            </a:r>
            <a:r>
              <a:rPr lang="en-US" sz="2400" dirty="0" err="1"/>
              <a:t>los</a:t>
            </a:r>
            <a:r>
              <a:rPr lang="en-US" sz="2400" dirty="0"/>
              <a:t> </a:t>
            </a:r>
            <a:r>
              <a:rPr lang="en-US" sz="2400" dirty="0" err="1"/>
              <a:t>juzgados</a:t>
            </a:r>
            <a:r>
              <a:rPr lang="en-US" sz="2400" dirty="0"/>
              <a:t> de </a:t>
            </a:r>
            <a:r>
              <a:rPr lang="en-US" sz="2400" dirty="0" err="1"/>
              <a:t>violencia</a:t>
            </a:r>
            <a:r>
              <a:rPr lang="en-US" sz="2400" dirty="0"/>
              <a:t> </a:t>
            </a:r>
            <a:r>
              <a:rPr lang="en-US" sz="2400" dirty="0" err="1"/>
              <a:t>sobre</a:t>
            </a:r>
            <a:r>
              <a:rPr lang="en-US" sz="2400" dirty="0"/>
              <a:t> la </a:t>
            </a:r>
            <a:r>
              <a:rPr lang="en-US" sz="2400" dirty="0" err="1"/>
              <a:t>mujer</a:t>
            </a:r>
            <a:r>
              <a:rPr lang="en-US" sz="2400" dirty="0"/>
              <a:t> </a:t>
            </a:r>
            <a:r>
              <a:rPr lang="en-US" sz="2400" dirty="0" err="1"/>
              <a:t>por</a:t>
            </a:r>
            <a:r>
              <a:rPr lang="en-US" sz="2400" dirty="0"/>
              <a:t> la Ley </a:t>
            </a:r>
            <a:r>
              <a:rPr lang="en-US" sz="2400" dirty="0" err="1"/>
              <a:t>Orgánica</a:t>
            </a:r>
            <a:r>
              <a:rPr lang="en-US" sz="2400" dirty="0"/>
              <a:t> 1/04 </a:t>
            </a:r>
            <a:r>
              <a:rPr lang="en-US" sz="2400" dirty="0" err="1"/>
              <a:t>medidas</a:t>
            </a:r>
            <a:r>
              <a:rPr lang="en-US" sz="2400" dirty="0"/>
              <a:t> de </a:t>
            </a:r>
            <a:r>
              <a:rPr lang="en-US" sz="2400" dirty="0" err="1"/>
              <a:t>Protección</a:t>
            </a:r>
            <a:r>
              <a:rPr lang="en-US" sz="2400" dirty="0"/>
              <a:t> Integral </a:t>
            </a:r>
            <a:r>
              <a:rPr lang="en-US" sz="2400" dirty="0" err="1"/>
              <a:t>contar</a:t>
            </a:r>
            <a:r>
              <a:rPr lang="en-US" sz="2400" dirty="0"/>
              <a:t> la </a:t>
            </a:r>
            <a:r>
              <a:rPr lang="en-US" sz="2400" dirty="0" err="1"/>
              <a:t>Violencia</a:t>
            </a:r>
            <a:r>
              <a:rPr lang="en-US" sz="2400" dirty="0"/>
              <a:t> de </a:t>
            </a:r>
            <a:r>
              <a:rPr lang="en-US" sz="2400" dirty="0" err="1"/>
              <a:t>Género</a:t>
            </a:r>
            <a:r>
              <a:rPr lang="en-US" sz="2400" dirty="0"/>
              <a:t>, </a:t>
            </a:r>
            <a:r>
              <a:rPr lang="en-US" sz="2400" dirty="0" err="1"/>
              <a:t>dotadas</a:t>
            </a:r>
            <a:r>
              <a:rPr lang="en-US" sz="2400" dirty="0"/>
              <a:t> de (Médico, </a:t>
            </a:r>
            <a:r>
              <a:rPr lang="en-US" sz="2400" dirty="0" err="1"/>
              <a:t>psicólogo</a:t>
            </a:r>
            <a:r>
              <a:rPr lang="en-US" sz="2400" dirty="0"/>
              <a:t> y </a:t>
            </a:r>
            <a:r>
              <a:rPr lang="en-US" sz="2400" dirty="0" err="1"/>
              <a:t>trabajador</a:t>
            </a:r>
            <a:r>
              <a:rPr lang="en-US" sz="2400" dirty="0"/>
              <a:t> social UVFI- </a:t>
            </a:r>
            <a:r>
              <a:rPr lang="en-US" sz="2400" dirty="0" err="1"/>
              <a:t>Unidades</a:t>
            </a:r>
            <a:r>
              <a:rPr lang="en-US" sz="2400" dirty="0"/>
              <a:t> de </a:t>
            </a:r>
            <a:r>
              <a:rPr lang="en-US" sz="2400" dirty="0" err="1"/>
              <a:t>valoración</a:t>
            </a:r>
            <a:r>
              <a:rPr lang="en-US" sz="2400" dirty="0"/>
              <a:t> </a:t>
            </a:r>
            <a:r>
              <a:rPr lang="en-US" sz="2400" dirty="0" err="1"/>
              <a:t>forense</a:t>
            </a:r>
            <a:r>
              <a:rPr lang="en-US" sz="2400" dirty="0"/>
              <a:t> integral. (</a:t>
            </a:r>
            <a:r>
              <a:rPr lang="en-US" sz="2400" b="1" dirty="0"/>
              <a:t>Sin </a:t>
            </a:r>
            <a:r>
              <a:rPr lang="en-US" sz="2400" b="1" dirty="0" err="1"/>
              <a:t>presencia</a:t>
            </a:r>
            <a:r>
              <a:rPr lang="en-US" sz="2400" b="1" dirty="0"/>
              <a:t> de </a:t>
            </a:r>
            <a:r>
              <a:rPr lang="en-US" sz="2400" b="1" dirty="0" err="1"/>
              <a:t>psicologas</a:t>
            </a:r>
            <a:r>
              <a:rPr lang="en-US" sz="2400" b="1" dirty="0"/>
              <a:t>/</a:t>
            </a:r>
            <a:r>
              <a:rPr lang="en-US" sz="2400" b="1" dirty="0" err="1"/>
              <a:t>os</a:t>
            </a:r>
            <a:r>
              <a:rPr lang="en-US" sz="2400" b="1" dirty="0"/>
              <a:t> </a:t>
            </a:r>
            <a:r>
              <a:rPr lang="en-US" sz="2400" b="1" dirty="0" err="1"/>
              <a:t>ni</a:t>
            </a:r>
            <a:r>
              <a:rPr lang="en-US" sz="2400" b="1" dirty="0"/>
              <a:t> </a:t>
            </a:r>
            <a:r>
              <a:rPr lang="en-US" sz="2400" b="1" dirty="0" err="1"/>
              <a:t>trabajadoras</a:t>
            </a:r>
            <a:r>
              <a:rPr lang="en-US" sz="2400" b="1" dirty="0"/>
              <a:t>/es </a:t>
            </a:r>
            <a:r>
              <a:rPr lang="en-US" sz="2400" b="1" dirty="0" err="1"/>
              <a:t>sociales</a:t>
            </a:r>
            <a:r>
              <a:rPr lang="en-US" sz="2400" b="1" dirty="0"/>
              <a:t> </a:t>
            </a:r>
            <a:r>
              <a:rPr lang="en-US" sz="2400" b="1" dirty="0" err="1"/>
              <a:t>en</a:t>
            </a:r>
            <a:r>
              <a:rPr lang="en-US" sz="2400" b="1" dirty="0"/>
              <a:t> las </a:t>
            </a:r>
            <a:r>
              <a:rPr lang="en-US" sz="2400" b="1" dirty="0" err="1"/>
              <a:t>guardias</a:t>
            </a:r>
            <a:r>
              <a:rPr lang="en-US" sz="2400" b="1" dirty="0"/>
              <a:t>)</a:t>
            </a:r>
          </a:p>
          <a:p>
            <a:pPr>
              <a:lnSpc>
                <a:spcPct val="110000"/>
              </a:lnSpc>
              <a:defRPr/>
            </a:pPr>
            <a:r>
              <a:rPr lang="en-US" sz="2400" dirty="0"/>
              <a:t>Ley 8/2021de 2 de </a:t>
            </a:r>
            <a:r>
              <a:rPr lang="en-US" sz="2400" dirty="0" err="1"/>
              <a:t>junio</a:t>
            </a:r>
            <a:r>
              <a:rPr lang="en-US" sz="2400" dirty="0"/>
              <a:t>, </a:t>
            </a:r>
            <a:r>
              <a:rPr lang="en-US" sz="2400" dirty="0" err="1"/>
              <a:t>por</a:t>
            </a:r>
            <a:r>
              <a:rPr lang="en-US" sz="2400" dirty="0"/>
              <a:t> la que se </a:t>
            </a:r>
            <a:r>
              <a:rPr lang="en-US" sz="2400" dirty="0" err="1"/>
              <a:t>reforma</a:t>
            </a:r>
            <a:r>
              <a:rPr lang="en-US" sz="2400" dirty="0"/>
              <a:t> la </a:t>
            </a:r>
            <a:r>
              <a:rPr lang="en-US" sz="2400" dirty="0" err="1"/>
              <a:t>Legislación</a:t>
            </a:r>
            <a:r>
              <a:rPr lang="en-US" sz="2400" dirty="0"/>
              <a:t> Civil y </a:t>
            </a:r>
            <a:r>
              <a:rPr lang="en-US" sz="2400" dirty="0" err="1"/>
              <a:t>Procesal</a:t>
            </a:r>
            <a:r>
              <a:rPr lang="en-US" sz="2400" dirty="0"/>
              <a:t> para </a:t>
            </a:r>
            <a:r>
              <a:rPr lang="en-US" sz="2400" dirty="0" err="1"/>
              <a:t>el</a:t>
            </a:r>
            <a:r>
              <a:rPr lang="en-US" sz="2400" dirty="0"/>
              <a:t> </a:t>
            </a:r>
            <a:r>
              <a:rPr lang="en-US" sz="2400" dirty="0" err="1"/>
              <a:t>apoyo</a:t>
            </a:r>
            <a:r>
              <a:rPr lang="en-US" sz="2400" dirty="0"/>
              <a:t> a las personas con </a:t>
            </a:r>
            <a:r>
              <a:rPr lang="en-US" sz="2400" dirty="0" err="1"/>
              <a:t>discapacidad</a:t>
            </a:r>
            <a:r>
              <a:rPr lang="en-US" sz="2400" dirty="0"/>
              <a:t> </a:t>
            </a:r>
            <a:r>
              <a:rPr lang="en-US" sz="2400" dirty="0" err="1"/>
              <a:t>en</a:t>
            </a:r>
            <a:r>
              <a:rPr lang="en-US" sz="2400" dirty="0"/>
              <a:t> </a:t>
            </a:r>
            <a:r>
              <a:rPr lang="en-US" sz="2400" dirty="0" err="1"/>
              <a:t>el</a:t>
            </a:r>
            <a:r>
              <a:rPr lang="en-US" sz="2400" dirty="0"/>
              <a:t> </a:t>
            </a:r>
            <a:r>
              <a:rPr lang="en-US" sz="2400" dirty="0" err="1"/>
              <a:t>ejercicio</a:t>
            </a:r>
            <a:r>
              <a:rPr lang="en-US" sz="2400" dirty="0"/>
              <a:t> de </a:t>
            </a:r>
            <a:r>
              <a:rPr lang="en-US" sz="2400" dirty="0" err="1"/>
              <a:t>su</a:t>
            </a:r>
            <a:r>
              <a:rPr lang="en-US" sz="2400" dirty="0"/>
              <a:t> </a:t>
            </a:r>
            <a:r>
              <a:rPr lang="en-US" sz="2400" dirty="0" err="1"/>
              <a:t>capacidad</a:t>
            </a:r>
            <a:r>
              <a:rPr lang="en-US" sz="2400" dirty="0"/>
              <a:t>. </a:t>
            </a:r>
          </a:p>
          <a:p>
            <a:pPr>
              <a:lnSpc>
                <a:spcPct val="110000"/>
              </a:lnSpc>
              <a:defRPr/>
            </a:pPr>
            <a:r>
              <a:rPr lang="en-US" sz="2400" dirty="0"/>
              <a:t>Para </a:t>
            </a:r>
            <a:r>
              <a:rPr lang="en-US" sz="2400" dirty="0" err="1"/>
              <a:t>dicho</a:t>
            </a:r>
            <a:r>
              <a:rPr lang="en-US" sz="2400" dirty="0"/>
              <a:t> dictamen se </a:t>
            </a:r>
            <a:r>
              <a:rPr lang="en-US" sz="2400" dirty="0" err="1"/>
              <a:t>contará</a:t>
            </a:r>
            <a:r>
              <a:rPr lang="en-US" sz="2400" dirty="0"/>
              <a:t> </a:t>
            </a:r>
            <a:r>
              <a:rPr lang="en-US" sz="2400" dirty="0" err="1"/>
              <a:t>en</a:t>
            </a:r>
            <a:r>
              <a:rPr lang="en-US" sz="2400" dirty="0"/>
              <a:t> </a:t>
            </a:r>
            <a:r>
              <a:rPr lang="en-US" sz="2400" dirty="0" err="1"/>
              <a:t>cada</a:t>
            </a:r>
            <a:r>
              <a:rPr lang="en-US" sz="2400" dirty="0"/>
              <a:t> </a:t>
            </a:r>
            <a:r>
              <a:rPr lang="en-US" sz="2400" dirty="0" err="1"/>
              <a:t>caso</a:t>
            </a:r>
            <a:r>
              <a:rPr lang="en-US" sz="2400" dirty="0"/>
              <a:t> con </a:t>
            </a:r>
            <a:r>
              <a:rPr lang="en-US" sz="2400" b="1" dirty="0" err="1"/>
              <a:t>profesionales</a:t>
            </a:r>
            <a:r>
              <a:rPr lang="en-US" sz="2400" b="1" dirty="0"/>
              <a:t> </a:t>
            </a:r>
            <a:r>
              <a:rPr lang="en-US" sz="2400" b="1" dirty="0" err="1"/>
              <a:t>especializados</a:t>
            </a:r>
            <a:r>
              <a:rPr lang="en-US" sz="2400" dirty="0"/>
              <a:t> de </a:t>
            </a:r>
            <a:r>
              <a:rPr lang="en-US" sz="2400" dirty="0" err="1"/>
              <a:t>los</a:t>
            </a:r>
            <a:r>
              <a:rPr lang="en-US" sz="2400" dirty="0"/>
              <a:t> </a:t>
            </a:r>
            <a:r>
              <a:rPr lang="en-US" sz="2400" dirty="0" err="1"/>
              <a:t>ámbitos</a:t>
            </a:r>
            <a:r>
              <a:rPr lang="en-US" sz="2400" dirty="0"/>
              <a:t> social  </a:t>
            </a:r>
            <a:r>
              <a:rPr lang="en-US" sz="2400" dirty="0" err="1"/>
              <a:t>sanitario</a:t>
            </a:r>
            <a:r>
              <a:rPr lang="en-US" sz="2400" dirty="0"/>
              <a:t>.</a:t>
            </a:r>
          </a:p>
        </p:txBody>
      </p:sp>
      <p:pic>
        <p:nvPicPr>
          <p:cNvPr id="30749" name="Graphic 30748" descr="Juez">
            <a:extLst>
              <a:ext uri="{FF2B5EF4-FFF2-40B4-BE49-F238E27FC236}">
                <a16:creationId xmlns:a16="http://schemas.microsoft.com/office/drawing/2014/main" id="{E7FC213E-C1B3-C6F5-D14C-A43F2AC25E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2080" y="2841248"/>
            <a:ext cx="2357894" cy="2357894"/>
          </a:xfrm>
          <a:prstGeom prst="rect">
            <a:avLst/>
          </a:prstGeom>
        </p:spPr>
      </p:pic>
    </p:spTree>
    <p:extLst>
      <p:ext uri="{BB962C8B-B14F-4D97-AF65-F5344CB8AC3E}">
        <p14:creationId xmlns:p14="http://schemas.microsoft.com/office/powerpoint/2010/main" val="353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DCD84-3257-4A8B-6CC1-FF84306132DE}"/>
              </a:ext>
            </a:extLst>
          </p:cNvPr>
          <p:cNvSpPr>
            <a:spLocks noGrp="1"/>
          </p:cNvSpPr>
          <p:nvPr>
            <p:ph type="title"/>
          </p:nvPr>
        </p:nvSpPr>
        <p:spPr>
          <a:xfrm>
            <a:off x="174661" y="123290"/>
            <a:ext cx="9986481" cy="1171254"/>
          </a:xfrm>
        </p:spPr>
        <p:txBody>
          <a:bodyPr>
            <a:normAutofit/>
          </a:bodyPr>
          <a:lstStyle/>
          <a:p>
            <a:pPr algn="ctr"/>
            <a:r>
              <a:rPr lang="es-ES" dirty="0"/>
              <a:t>LEY ORGÁNICA 8/2021 DE 4 DE JUNIO DE PROTECCIÓN A LA INFANCIA Y ADOLESCENCIA</a:t>
            </a:r>
          </a:p>
        </p:txBody>
      </p:sp>
      <p:sp>
        <p:nvSpPr>
          <p:cNvPr id="3" name="Marcador de contenido 2">
            <a:extLst>
              <a:ext uri="{FF2B5EF4-FFF2-40B4-BE49-F238E27FC236}">
                <a16:creationId xmlns:a16="http://schemas.microsoft.com/office/drawing/2014/main" id="{D60128D0-583D-94C8-31D5-AC31B7C72D85}"/>
              </a:ext>
            </a:extLst>
          </p:cNvPr>
          <p:cNvSpPr>
            <a:spLocks noGrp="1"/>
          </p:cNvSpPr>
          <p:nvPr>
            <p:ph idx="1"/>
          </p:nvPr>
        </p:nvSpPr>
        <p:spPr>
          <a:xfrm>
            <a:off x="82193" y="1294544"/>
            <a:ext cx="11794733" cy="5440166"/>
          </a:xfrm>
        </p:spPr>
        <p:txBody>
          <a:bodyPr>
            <a:normAutofit/>
          </a:bodyPr>
          <a:lstStyle/>
          <a:p>
            <a:r>
              <a:rPr lang="es-ES" dirty="0"/>
              <a:t>Se ha introducido una reforma importante a través de la LO 8/2021 de 4 de junio de protección integral de la infancia y adolescencia frente a la violencia.  “ Estas medidas podrán consistir en la forma en que se ejercerá la patria potestad, acogimiento, tutela, curatela o guarda de hecho, atribución del uso y disfrute de la vivienda familiar, determinar el régimen de guarda y custodia, suspensión o mantenimiento del régimen de visitas, comunicación y estancia con los menores o personas con discapacidad necesitadas de especial protección, el régimen de prestación de alimentos, así como cualquier disposición que se considere oportuna a fin de apartarles de un peligro o de evitarles perjuicios. </a:t>
            </a:r>
          </a:p>
          <a:p>
            <a:pPr marL="0" indent="0">
              <a:buNone/>
            </a:pPr>
            <a:endParaRPr lang="es-ES" dirty="0"/>
          </a:p>
          <a:p>
            <a:r>
              <a:rPr lang="es-ES" b="1" dirty="0"/>
              <a:t>Se cambia el paradigma, es decir, en los casos de violencia ejercida, presenciada o convivida sobre la persona menor de edad la regla general es la supresión del régimen de visitas, solo de forma motivada, a instancia de parte, considerando el interés superior del menor y previa evaluación de la relación paternofilial se puede reconocer un régimen de visitas</a:t>
            </a:r>
          </a:p>
          <a:p>
            <a:endParaRPr lang="es-ES" dirty="0"/>
          </a:p>
        </p:txBody>
      </p:sp>
    </p:spTree>
    <p:extLst>
      <p:ext uri="{BB962C8B-B14F-4D97-AF65-F5344CB8AC3E}">
        <p14:creationId xmlns:p14="http://schemas.microsoft.com/office/powerpoint/2010/main" val="218564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DCD84-3257-4A8B-6CC1-FF84306132DE}"/>
              </a:ext>
            </a:extLst>
          </p:cNvPr>
          <p:cNvSpPr>
            <a:spLocks noGrp="1"/>
          </p:cNvSpPr>
          <p:nvPr>
            <p:ph type="title"/>
          </p:nvPr>
        </p:nvSpPr>
        <p:spPr>
          <a:xfrm>
            <a:off x="554044" y="59775"/>
            <a:ext cx="8596668" cy="756863"/>
          </a:xfrm>
        </p:spPr>
        <p:txBody>
          <a:bodyPr/>
          <a:lstStyle/>
          <a:p>
            <a:pPr algn="ctr"/>
            <a:r>
              <a:rPr lang="es-ES" dirty="0"/>
              <a:t>Ley 8/2021</a:t>
            </a:r>
          </a:p>
        </p:txBody>
      </p:sp>
      <p:sp>
        <p:nvSpPr>
          <p:cNvPr id="3" name="Marcador de contenido 2">
            <a:extLst>
              <a:ext uri="{FF2B5EF4-FFF2-40B4-BE49-F238E27FC236}">
                <a16:creationId xmlns:a16="http://schemas.microsoft.com/office/drawing/2014/main" id="{D60128D0-583D-94C8-31D5-AC31B7C72D85}"/>
              </a:ext>
            </a:extLst>
          </p:cNvPr>
          <p:cNvSpPr>
            <a:spLocks noGrp="1"/>
          </p:cNvSpPr>
          <p:nvPr>
            <p:ph idx="1"/>
          </p:nvPr>
        </p:nvSpPr>
        <p:spPr>
          <a:xfrm>
            <a:off x="236306" y="575353"/>
            <a:ext cx="11157733" cy="6222872"/>
          </a:xfrm>
        </p:spPr>
        <p:txBody>
          <a:bodyPr>
            <a:normAutofit fontScale="92500" lnSpcReduction="20000"/>
          </a:bodyPr>
          <a:lstStyle/>
          <a:p>
            <a:r>
              <a:rPr lang="es-ES" dirty="0"/>
              <a:t>Esta materia también ha sido objeto de una importante reforma, en este caso mediante la Ley 8/2021, de 2 de junio, por la que se reforma la legislación civil y procesal para el apoyo a las personas con discapacidad en el ejercicio de su capacidad jurídica, se reforma el art. 94 Código Civil; estableciendo en su párrafo cuarto que “ </a:t>
            </a:r>
            <a:r>
              <a:rPr lang="es-ES" b="1" dirty="0"/>
              <a:t>No procederá el establecimiento de un régimen de visita o estancia, y si existiera se suspenderá, respecto del progenitor que esté incurso en un proceso penal iniciado por atentar contra la vida, la integridad física, la libertad, la integridad moral o la libertad e indemnidad sexual del otro cónyuge o sus hijos</a:t>
            </a:r>
            <a:r>
              <a:rPr lang="es-ES" dirty="0"/>
              <a:t>. Tampoco procederá cuando la autoridad judicial advierta, de las alegaciones de las partes y las pruebas practicadas, la existencia de indicios fundados de violencia doméstica o de género. No obstante, la autoridad judicial podrá establecer un régimen de visita, comunicación o estancia en resolución motivada en el interés superior del menor o en la voluntad, deseos y preferencias del mayor con discapacidad necesitado de apoyos y previa evaluación de la situación de la relación paternofilial. </a:t>
            </a:r>
            <a:r>
              <a:rPr lang="es-ES" b="1" dirty="0"/>
              <a:t>No procederá en ningún caso el establecimiento de un régimen de visitas respecto del progenitor en situación de prisión, provisional o por sentencia firme, acordada en procedimiento penal por los delitos previstos en el párrafo anterior</a:t>
            </a:r>
            <a:r>
              <a:rPr lang="es-ES" dirty="0"/>
              <a:t>. </a:t>
            </a:r>
          </a:p>
          <a:p>
            <a:r>
              <a:rPr lang="es-ES" dirty="0"/>
              <a:t>El artículo 48.2 Código Penal establece que en los casos de imposición de la pena de prohibición de aproximación a la víctima impide al penado acercarse a ellos y queda en suspenso, respecto de los hijos, el régimen de visitas, comunicación y estancia que, en su caso, se hubiere reconocido en sentencia civil hasta el total cumplimiento de esta pena. Es decir, durante el tiempo de cumplimiento de la condena se suspende el régimen de visitas ya acordado en la Sentencia civil. </a:t>
            </a:r>
          </a:p>
        </p:txBody>
      </p:sp>
    </p:spTree>
    <p:extLst>
      <p:ext uri="{BB962C8B-B14F-4D97-AF65-F5344CB8AC3E}">
        <p14:creationId xmlns:p14="http://schemas.microsoft.com/office/powerpoint/2010/main" val="183910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DCD84-3257-4A8B-6CC1-FF84306132DE}"/>
              </a:ext>
            </a:extLst>
          </p:cNvPr>
          <p:cNvSpPr>
            <a:spLocks noGrp="1"/>
          </p:cNvSpPr>
          <p:nvPr>
            <p:ph type="title"/>
          </p:nvPr>
        </p:nvSpPr>
        <p:spPr>
          <a:xfrm>
            <a:off x="400692" y="143839"/>
            <a:ext cx="10818688" cy="801384"/>
          </a:xfrm>
        </p:spPr>
        <p:txBody>
          <a:bodyPr>
            <a:noAutofit/>
          </a:bodyPr>
          <a:lstStyle/>
          <a:p>
            <a:pPr algn="ctr"/>
            <a:r>
              <a:rPr lang="es-ES" sz="2800" dirty="0"/>
              <a:t>EXPLORACIONES DE MENORES. ESTATUTO DE LA VÍCTIMA</a:t>
            </a:r>
          </a:p>
        </p:txBody>
      </p:sp>
      <p:sp>
        <p:nvSpPr>
          <p:cNvPr id="3" name="Marcador de contenido 2">
            <a:extLst>
              <a:ext uri="{FF2B5EF4-FFF2-40B4-BE49-F238E27FC236}">
                <a16:creationId xmlns:a16="http://schemas.microsoft.com/office/drawing/2014/main" id="{D60128D0-583D-94C8-31D5-AC31B7C72D85}"/>
              </a:ext>
            </a:extLst>
          </p:cNvPr>
          <p:cNvSpPr>
            <a:spLocks noGrp="1"/>
          </p:cNvSpPr>
          <p:nvPr>
            <p:ph idx="1"/>
          </p:nvPr>
        </p:nvSpPr>
        <p:spPr>
          <a:xfrm>
            <a:off x="0" y="739738"/>
            <a:ext cx="11791307" cy="6118261"/>
          </a:xfrm>
        </p:spPr>
        <p:txBody>
          <a:bodyPr>
            <a:normAutofit/>
          </a:bodyPr>
          <a:lstStyle/>
          <a:p>
            <a:r>
              <a:rPr lang="es-ES" dirty="0"/>
              <a:t>- Intervención de los menores en el procedimiento penal , del </a:t>
            </a:r>
            <a:r>
              <a:rPr lang="es-ES" b="1" dirty="0"/>
              <a:t>Estatuto de la Víctima</a:t>
            </a:r>
            <a:r>
              <a:rPr lang="es-ES" dirty="0"/>
              <a:t> se reforma el art. 433 </a:t>
            </a:r>
            <a:r>
              <a:rPr lang="es-ES" dirty="0" err="1"/>
              <a:t>LECr</a:t>
            </a:r>
            <a:r>
              <a:rPr lang="es-ES" dirty="0"/>
              <a:t> que regula las exploraciones de los menores como </a:t>
            </a:r>
            <a:r>
              <a:rPr lang="es-ES" b="1" dirty="0"/>
              <a:t>prueba preconstituida</a:t>
            </a:r>
            <a:r>
              <a:rPr lang="es-ES" dirty="0"/>
              <a:t> para evitar su revictimización secundaria. Esta exploración del menor se deberá realizar con la asistencia del psicólogo/a forense. Lo idóneo sería contar con dos salas contiguas conectadas por un sistema de circuito cerrado de televisión o con espejos unidireccionales (tipo cámara de Gesell). </a:t>
            </a:r>
            <a:r>
              <a:rPr lang="es-ES" b="1" dirty="0"/>
              <a:t>El menor tiene derecho a ser informado de los motivos por los que está ahí. </a:t>
            </a:r>
            <a:r>
              <a:rPr lang="es-ES" dirty="0"/>
              <a:t>Asimismo, debe ser informado de las consecuencias de su declaración. Se debe indicar también al menor que debe decir la verdad, pero en ningún caso instarle a que jure o prometa decir la verdad en su testimonio. </a:t>
            </a:r>
          </a:p>
          <a:p>
            <a:r>
              <a:rPr lang="es-ES" dirty="0"/>
              <a:t>Previamente se le facilita al psicólogo/a forense los antecedentes documentales necesarios (denuncia, declaraciones existentes), el juez/a le transmitirá los extremos sobre los que debe versar la exploración. La entrevista no debe ser de más de una hora. Las preguntas deberán ser aclaratorias, no coactivas, evitando intervenciones directivas o sugestivas. </a:t>
            </a:r>
          </a:p>
        </p:txBody>
      </p:sp>
    </p:spTree>
    <p:extLst>
      <p:ext uri="{BB962C8B-B14F-4D97-AF65-F5344CB8AC3E}">
        <p14:creationId xmlns:p14="http://schemas.microsoft.com/office/powerpoint/2010/main" val="154650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40" name="Rectangle 3072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41" name="Picture 3072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42" name="Straight Connector 3073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43" name="Straight Connector 3073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44" name="Rectangle 3073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5" name="Rectangle 3073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162560" y="193040"/>
            <a:ext cx="3414937" cy="563156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200" b="0" i="0" kern="1200" cap="all" dirty="0">
              <a:solidFill>
                <a:srgbClr val="FFFFFF"/>
              </a:solidFill>
              <a:effectLst/>
              <a:latin typeface="+mj-lt"/>
              <a:ea typeface="+mj-ea"/>
              <a:cs typeface="+mj-cs"/>
            </a:endParaRPr>
          </a:p>
        </p:txBody>
      </p:sp>
      <p:sp>
        <p:nvSpPr>
          <p:cNvPr id="30723" name="Rectangle 3"/>
          <p:cNvSpPr>
            <a:spLocks noGrp="1" noChangeArrowheads="1"/>
          </p:cNvSpPr>
          <p:nvPr>
            <p:ph idx="4294967295"/>
          </p:nvPr>
        </p:nvSpPr>
        <p:spPr>
          <a:xfrm>
            <a:off x="4224384" y="1"/>
            <a:ext cx="9806576" cy="6725920"/>
          </a:xfrm>
        </p:spPr>
        <p:txBody>
          <a:bodyPr vert="horz" lIns="91440" tIns="45720" rIns="91440" bIns="45720" rtlCol="0" anchor="t">
            <a:normAutofit/>
          </a:bodyPr>
          <a:lstStyle/>
          <a:p>
            <a:r>
              <a:rPr lang="es-ES" sz="2400" b="1" dirty="0"/>
              <a:t>VIOLENCIA DE GÉNERO: </a:t>
            </a:r>
            <a:r>
              <a:rPr lang="es-ES" sz="2400" dirty="0"/>
              <a:t>Término más restrictivo que el de violencia sobre la mujer. Definido en la </a:t>
            </a:r>
            <a:r>
              <a:rPr lang="es-ES" sz="2400" b="1" dirty="0"/>
              <a:t>LO 1/2004,de 28 de diciembre de Medidas de Protección integral contra </a:t>
            </a:r>
            <a:r>
              <a:rPr lang="es-ES" sz="2400" b="1" dirty="0" err="1"/>
              <a:t>laVG</a:t>
            </a:r>
            <a:r>
              <a:rPr lang="es-ES" sz="2400" dirty="0"/>
              <a:t>.</a:t>
            </a:r>
          </a:p>
          <a:p>
            <a:r>
              <a:rPr lang="es-ES" sz="2400" dirty="0"/>
              <a:t>Será con esta ley con la que se ponga en marcha la creación de </a:t>
            </a:r>
            <a:r>
              <a:rPr lang="es-ES" sz="2400" b="1" dirty="0"/>
              <a:t>juzgados especializados en violencia sobre la mujer, </a:t>
            </a:r>
            <a:r>
              <a:rPr lang="es-ES" sz="2400" dirty="0"/>
              <a:t>incluyendo las </a:t>
            </a:r>
            <a:r>
              <a:rPr lang="es-ES" sz="2400" b="1" dirty="0"/>
              <a:t>Unidades de Valoración Forense Integral (UVFI)</a:t>
            </a:r>
            <a:r>
              <a:rPr lang="es-ES" sz="2400" dirty="0"/>
              <a:t>, al considerarse necesario un instrumento de apoyo a los tribunales que permitiera contar con una visión completa e integral en situaciones de violencia de género. Así, bajo diferentes fórmulas organizativas, además de las y los profesionales de la medicina forense, se incorporan las profesionales del trabajo social y la psicología a las dinámicas de trabajo y requerimientos de los Juzgados de Violencia sobre la Mujer.</a:t>
            </a:r>
          </a:p>
          <a:p>
            <a:endParaRPr lang="es-ES" sz="2400" dirty="0"/>
          </a:p>
          <a:p>
            <a:pPr marL="0" indent="0">
              <a:buNone/>
            </a:pPr>
            <a:endParaRPr lang="es-ES" dirty="0"/>
          </a:p>
          <a:p>
            <a:endParaRPr lang="en-US" sz="1600" dirty="0"/>
          </a:p>
        </p:txBody>
      </p:sp>
    </p:spTree>
    <p:extLst>
      <p:ext uri="{BB962C8B-B14F-4D97-AF65-F5344CB8AC3E}">
        <p14:creationId xmlns:p14="http://schemas.microsoft.com/office/powerpoint/2010/main" val="85454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752" name="Rectangle 3075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54" name="Picture 3075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56" name="Straight Connector 3075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58" name="Straight Connector 3075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723" name="Rectangle 3"/>
          <p:cNvSpPr>
            <a:spLocks noGrp="1" noChangeArrowheads="1"/>
          </p:cNvSpPr>
          <p:nvPr>
            <p:ph idx="4294967295"/>
          </p:nvPr>
        </p:nvSpPr>
        <p:spPr>
          <a:xfrm>
            <a:off x="162560" y="193040"/>
            <a:ext cx="10627360" cy="5932375"/>
          </a:xfrm>
        </p:spPr>
        <p:txBody>
          <a:bodyPr vert="horz" lIns="91440" tIns="45720" rIns="91440" bIns="45720" rtlCol="0" anchor="t">
            <a:normAutofit/>
          </a:bodyPr>
          <a:lstStyle/>
          <a:p>
            <a:pPr>
              <a:lnSpc>
                <a:spcPct val="110000"/>
              </a:lnSpc>
            </a:pPr>
            <a:r>
              <a:rPr lang="en-US" sz="2400" dirty="0"/>
              <a:t>Los </a:t>
            </a:r>
            <a:r>
              <a:rPr lang="en-US" sz="2400" dirty="0" err="1"/>
              <a:t>Institutos</a:t>
            </a:r>
            <a:r>
              <a:rPr lang="en-US" sz="2400" dirty="0"/>
              <a:t> de </a:t>
            </a:r>
            <a:r>
              <a:rPr lang="en-US" sz="2400" dirty="0" err="1"/>
              <a:t>Medicina</a:t>
            </a:r>
            <a:r>
              <a:rPr lang="en-US" sz="2400" dirty="0"/>
              <a:t> Legal y </a:t>
            </a:r>
            <a:r>
              <a:rPr lang="en-US" sz="2400" dirty="0" err="1"/>
              <a:t>Ciencias</a:t>
            </a:r>
            <a:r>
              <a:rPr lang="en-US" sz="2400" dirty="0"/>
              <a:t> </a:t>
            </a:r>
            <a:r>
              <a:rPr lang="en-US" sz="2400" dirty="0" err="1"/>
              <a:t>Forenses</a:t>
            </a:r>
            <a:r>
              <a:rPr lang="en-US" sz="2400" dirty="0"/>
              <a:t> (IMLCF) son </a:t>
            </a:r>
            <a:r>
              <a:rPr lang="en-US" sz="2400" dirty="0" err="1"/>
              <a:t>órganos</a:t>
            </a:r>
            <a:r>
              <a:rPr lang="en-US" sz="2400" dirty="0"/>
              <a:t> </a:t>
            </a:r>
            <a:r>
              <a:rPr lang="en-US" sz="2400" dirty="0" err="1"/>
              <a:t>adscritos</a:t>
            </a:r>
            <a:r>
              <a:rPr lang="en-US" sz="2400" dirty="0"/>
              <a:t> al </a:t>
            </a:r>
            <a:r>
              <a:rPr lang="en-US" sz="2400" dirty="0" err="1"/>
              <a:t>Ministerio</a:t>
            </a:r>
            <a:r>
              <a:rPr lang="en-US" sz="2400" dirty="0"/>
              <a:t> de Justicia o, </a:t>
            </a:r>
            <a:r>
              <a:rPr lang="en-US" sz="2400" dirty="0" err="1"/>
              <a:t>en</a:t>
            </a:r>
            <a:r>
              <a:rPr lang="en-US" sz="2400" dirty="0"/>
              <a:t> </a:t>
            </a:r>
            <a:r>
              <a:rPr lang="en-US" sz="2400" dirty="0" err="1"/>
              <a:t>su</a:t>
            </a:r>
            <a:r>
              <a:rPr lang="en-US" sz="2400" dirty="0"/>
              <a:t> </a:t>
            </a:r>
            <a:r>
              <a:rPr lang="en-US" sz="2400" dirty="0" err="1"/>
              <a:t>caso</a:t>
            </a:r>
            <a:r>
              <a:rPr lang="en-US" sz="2400" dirty="0"/>
              <a:t>, a </a:t>
            </a:r>
            <a:r>
              <a:rPr lang="en-US" sz="2400" dirty="0" err="1"/>
              <a:t>aquellas</a:t>
            </a:r>
            <a:r>
              <a:rPr lang="en-US" sz="2400" dirty="0"/>
              <a:t> </a:t>
            </a:r>
            <a:r>
              <a:rPr lang="en-US" sz="2400" dirty="0" err="1"/>
              <a:t>Comunidades</a:t>
            </a:r>
            <a:r>
              <a:rPr lang="en-US" sz="2400" dirty="0"/>
              <a:t> </a:t>
            </a:r>
            <a:r>
              <a:rPr lang="en-US" sz="2400" dirty="0" err="1"/>
              <a:t>Autónomas</a:t>
            </a:r>
            <a:r>
              <a:rPr lang="en-US" sz="2400" dirty="0"/>
              <a:t> con </a:t>
            </a:r>
            <a:r>
              <a:rPr lang="en-US" sz="2400" dirty="0" err="1"/>
              <a:t>competencia</a:t>
            </a:r>
            <a:r>
              <a:rPr lang="en-US" sz="2400" dirty="0"/>
              <a:t> </a:t>
            </a:r>
            <a:r>
              <a:rPr lang="en-US" sz="2400" dirty="0" err="1"/>
              <a:t>en</a:t>
            </a:r>
            <a:r>
              <a:rPr lang="en-US" sz="2400" dirty="0"/>
              <a:t> la </a:t>
            </a:r>
            <a:r>
              <a:rPr lang="en-US" sz="2400" dirty="0" err="1"/>
              <a:t>materia</a:t>
            </a:r>
            <a:r>
              <a:rPr lang="en-US" sz="2400" dirty="0"/>
              <a:t>, </a:t>
            </a:r>
            <a:r>
              <a:rPr lang="en-US" sz="2400" dirty="0" err="1"/>
              <a:t>cuya</a:t>
            </a:r>
            <a:r>
              <a:rPr lang="en-US" sz="2400" dirty="0"/>
              <a:t> mission principal es auxiliar a la </a:t>
            </a:r>
            <a:r>
              <a:rPr lang="en-US" sz="2400" dirty="0" err="1"/>
              <a:t>Administración</a:t>
            </a:r>
            <a:r>
              <a:rPr lang="en-US" sz="2400" dirty="0"/>
              <a:t> de Justicia </a:t>
            </a:r>
            <a:r>
              <a:rPr lang="en-US" sz="2400" dirty="0" err="1"/>
              <a:t>en</a:t>
            </a:r>
            <a:r>
              <a:rPr lang="en-US" sz="2400" dirty="0"/>
              <a:t> </a:t>
            </a:r>
            <a:r>
              <a:rPr lang="en-US" sz="2400" dirty="0" err="1"/>
              <a:t>el</a:t>
            </a:r>
            <a:r>
              <a:rPr lang="en-US" sz="2400" dirty="0"/>
              <a:t> </a:t>
            </a:r>
            <a:r>
              <a:rPr lang="en-US" sz="2400" dirty="0" err="1"/>
              <a:t>ámbito</a:t>
            </a:r>
            <a:r>
              <a:rPr lang="en-US" sz="2400" dirty="0"/>
              <a:t> de </a:t>
            </a:r>
            <a:r>
              <a:rPr lang="en-US" sz="2400" dirty="0" err="1"/>
              <a:t>su</a:t>
            </a:r>
            <a:r>
              <a:rPr lang="en-US" sz="2400" dirty="0"/>
              <a:t> </a:t>
            </a:r>
            <a:r>
              <a:rPr lang="en-US" sz="2400" dirty="0" err="1"/>
              <a:t>disciplina</a:t>
            </a:r>
            <a:r>
              <a:rPr lang="en-US" sz="2400" dirty="0"/>
              <a:t> </a:t>
            </a:r>
            <a:r>
              <a:rPr lang="en-US" sz="2400" dirty="0" err="1"/>
              <a:t>científica</a:t>
            </a:r>
            <a:r>
              <a:rPr lang="en-US" sz="2400" dirty="0"/>
              <a:t> y </a:t>
            </a:r>
            <a:r>
              <a:rPr lang="en-US" sz="2400" dirty="0" err="1"/>
              <a:t>técnica</a:t>
            </a:r>
            <a:r>
              <a:rPr lang="en-US" sz="2400" dirty="0"/>
              <a:t>.</a:t>
            </a:r>
          </a:p>
          <a:p>
            <a:pPr>
              <a:lnSpc>
                <a:spcPct val="110000"/>
              </a:lnSpc>
            </a:pPr>
            <a:endParaRPr lang="en-US" sz="2400" dirty="0"/>
          </a:p>
          <a:p>
            <a:pPr>
              <a:lnSpc>
                <a:spcPct val="110000"/>
              </a:lnSpc>
            </a:pPr>
            <a:r>
              <a:rPr lang="en-US" sz="2400" dirty="0"/>
              <a:t>Forman </a:t>
            </a:r>
            <a:r>
              <a:rPr lang="en-US" sz="2400" dirty="0" err="1"/>
              <a:t>parte</a:t>
            </a:r>
            <a:r>
              <a:rPr lang="en-US" sz="2400" dirty="0"/>
              <a:t> del </a:t>
            </a:r>
            <a:r>
              <a:rPr lang="en-US" sz="2400" dirty="0" err="1"/>
              <a:t>Ministerio</a:t>
            </a:r>
            <a:r>
              <a:rPr lang="en-US" sz="2400" dirty="0"/>
              <a:t> de Justicia 24 UVFI. Tienen un </a:t>
            </a:r>
            <a:r>
              <a:rPr lang="en-US" sz="2400" dirty="0" err="1"/>
              <a:t>ámbito</a:t>
            </a:r>
            <a:r>
              <a:rPr lang="en-US" sz="2400" dirty="0"/>
              <a:t> territorial de </a:t>
            </a:r>
            <a:r>
              <a:rPr lang="en-US" sz="2400" dirty="0" err="1"/>
              <a:t>actuación</a:t>
            </a:r>
            <a:r>
              <a:rPr lang="en-US" sz="2400" dirty="0"/>
              <a:t> que </a:t>
            </a:r>
            <a:r>
              <a:rPr lang="en-US" sz="2400" dirty="0" err="1"/>
              <a:t>corresponde</a:t>
            </a:r>
            <a:r>
              <a:rPr lang="en-US" sz="2400" dirty="0"/>
              <a:t> al de </a:t>
            </a:r>
            <a:r>
              <a:rPr lang="en-US" sz="2400" dirty="0" err="1"/>
              <a:t>cada</a:t>
            </a:r>
            <a:r>
              <a:rPr lang="en-US" sz="2400" dirty="0"/>
              <a:t> </a:t>
            </a:r>
            <a:r>
              <a:rPr lang="en-US" sz="2400" dirty="0" err="1"/>
              <a:t>dirección</a:t>
            </a:r>
            <a:r>
              <a:rPr lang="en-US" sz="2400" dirty="0"/>
              <a:t> o </a:t>
            </a:r>
            <a:r>
              <a:rPr lang="en-US" sz="2400" dirty="0" err="1"/>
              <a:t>subdirección</a:t>
            </a:r>
            <a:r>
              <a:rPr lang="en-US" sz="2400" dirty="0"/>
              <a:t> de IMLCF, </a:t>
            </a:r>
            <a:r>
              <a:rPr lang="en-US" sz="2400" dirty="0" err="1"/>
              <a:t>prestando</a:t>
            </a:r>
            <a:r>
              <a:rPr lang="en-US" sz="2400" dirty="0"/>
              <a:t> </a:t>
            </a:r>
            <a:r>
              <a:rPr lang="en-US" sz="2400" dirty="0" err="1"/>
              <a:t>asesoramiento</a:t>
            </a:r>
            <a:r>
              <a:rPr lang="en-US" sz="2400" dirty="0"/>
              <a:t> </a:t>
            </a:r>
            <a:r>
              <a:rPr lang="en-US" sz="2400" dirty="0" err="1"/>
              <a:t>técnico</a:t>
            </a:r>
            <a:r>
              <a:rPr lang="en-US" sz="2400" dirty="0"/>
              <a:t> </a:t>
            </a:r>
            <a:r>
              <a:rPr lang="en-US" sz="2400" dirty="0" err="1"/>
              <a:t>en</a:t>
            </a:r>
            <a:r>
              <a:rPr lang="en-US" sz="2400" dirty="0"/>
              <a:t> </a:t>
            </a:r>
            <a:r>
              <a:rPr lang="en-US" sz="2400" dirty="0" err="1"/>
              <a:t>todos</a:t>
            </a:r>
            <a:r>
              <a:rPr lang="en-US" sz="2400" dirty="0"/>
              <a:t> </a:t>
            </a:r>
            <a:r>
              <a:rPr lang="en-US" sz="2400" dirty="0" err="1"/>
              <a:t>los</a:t>
            </a:r>
            <a:r>
              <a:rPr lang="en-US" sz="2400" dirty="0"/>
              <a:t> </a:t>
            </a:r>
            <a:r>
              <a:rPr lang="en-US" sz="2400" dirty="0" err="1"/>
              <a:t>partidos</a:t>
            </a:r>
            <a:r>
              <a:rPr lang="en-US" sz="2400" dirty="0"/>
              <a:t> </a:t>
            </a:r>
            <a:r>
              <a:rPr lang="en-US" sz="2400" dirty="0" err="1"/>
              <a:t>judiciales</a:t>
            </a:r>
            <a:r>
              <a:rPr lang="en-US" sz="2400" dirty="0"/>
              <a:t>, tanto para </a:t>
            </a:r>
            <a:r>
              <a:rPr lang="en-US" sz="2400" dirty="0" err="1"/>
              <a:t>los</a:t>
            </a:r>
            <a:r>
              <a:rPr lang="en-US" sz="2400" dirty="0"/>
              <a:t> </a:t>
            </a:r>
            <a:r>
              <a:rPr lang="en-US" sz="2400" dirty="0" err="1"/>
              <a:t>Juzgados</a:t>
            </a:r>
            <a:r>
              <a:rPr lang="en-US" sz="2400" dirty="0"/>
              <a:t> </a:t>
            </a:r>
            <a:r>
              <a:rPr lang="en-US" sz="2400" dirty="0" err="1"/>
              <a:t>exclusivos</a:t>
            </a:r>
            <a:r>
              <a:rPr lang="en-US" sz="2400" dirty="0"/>
              <a:t> </a:t>
            </a:r>
            <a:r>
              <a:rPr lang="en-US" sz="2400" dirty="0" err="1"/>
              <a:t>en</a:t>
            </a:r>
            <a:r>
              <a:rPr lang="en-US" sz="2400" dirty="0"/>
              <a:t> </a:t>
            </a:r>
            <a:r>
              <a:rPr lang="en-US" sz="2400" dirty="0" err="1"/>
              <a:t>violencia</a:t>
            </a:r>
            <a:r>
              <a:rPr lang="en-US" sz="2400" dirty="0"/>
              <a:t> </a:t>
            </a:r>
            <a:r>
              <a:rPr lang="en-US" sz="2400" dirty="0" err="1"/>
              <a:t>sobre</a:t>
            </a:r>
            <a:r>
              <a:rPr lang="en-US" sz="2400" dirty="0"/>
              <a:t> la </a:t>
            </a:r>
            <a:r>
              <a:rPr lang="en-US" sz="2400" dirty="0" err="1"/>
              <a:t>mujer</a:t>
            </a:r>
            <a:r>
              <a:rPr lang="en-US" sz="2400" dirty="0"/>
              <a:t> </a:t>
            </a:r>
            <a:r>
              <a:rPr lang="en-US" sz="2400" dirty="0" err="1"/>
              <a:t>como</a:t>
            </a:r>
            <a:r>
              <a:rPr lang="en-US" sz="2400" dirty="0"/>
              <a:t> para </a:t>
            </a:r>
            <a:r>
              <a:rPr lang="en-US" sz="2400" dirty="0" err="1"/>
              <a:t>los</a:t>
            </a:r>
            <a:r>
              <a:rPr lang="en-US" sz="2400" dirty="0"/>
              <a:t> compatibles.</a:t>
            </a:r>
          </a:p>
          <a:p>
            <a:pPr>
              <a:lnSpc>
                <a:spcPct val="110000"/>
              </a:lnSpc>
            </a:pPr>
            <a:endParaRPr lang="en-US" sz="1700" dirty="0"/>
          </a:p>
        </p:txBody>
      </p:sp>
      <p:pic>
        <p:nvPicPr>
          <p:cNvPr id="30749" name="Graphic 30748" descr="Microscopio">
            <a:extLst>
              <a:ext uri="{FF2B5EF4-FFF2-40B4-BE49-F238E27FC236}">
                <a16:creationId xmlns:a16="http://schemas.microsoft.com/office/drawing/2014/main" id="{97C2C6F2-1E00-235B-C766-835657310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2080" y="2803286"/>
            <a:ext cx="2316480" cy="2316480"/>
          </a:xfrm>
          <a:prstGeom prst="rect">
            <a:avLst/>
          </a:prstGeom>
        </p:spPr>
      </p:pic>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162560" y="193040"/>
            <a:ext cx="3414937" cy="563156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200" b="0" i="0" kern="1200" cap="all" dirty="0">
              <a:solidFill>
                <a:srgbClr val="FFFFFF"/>
              </a:solidFill>
              <a:effectLst/>
              <a:latin typeface="+mj-lt"/>
              <a:ea typeface="+mj-ea"/>
              <a:cs typeface="+mj-cs"/>
            </a:endParaRPr>
          </a:p>
        </p:txBody>
      </p:sp>
    </p:spTree>
    <p:extLst>
      <p:ext uri="{BB962C8B-B14F-4D97-AF65-F5344CB8AC3E}">
        <p14:creationId xmlns:p14="http://schemas.microsoft.com/office/powerpoint/2010/main" val="33515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50" name="Rectangle 3074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52" name="Picture 3075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54" name="Straight Connector 3075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56" name="Straight Connector 3075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58" name="Rectangle 3075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844476" y="1600199"/>
            <a:ext cx="3539266" cy="4297680"/>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s-ES" sz="3200" b="0" i="0" kern="1200" cap="all" dirty="0">
                <a:solidFill>
                  <a:schemeClr val="tx1"/>
                </a:solidFill>
                <a:effectLst/>
                <a:latin typeface="+mj-lt"/>
                <a:ea typeface="+mj-ea"/>
                <a:cs typeface="+mj-cs"/>
              </a:rPr>
              <a:t>MARCO LEGAL GENERICO CON REFERENCIA A PERITOS</a:t>
            </a:r>
            <a:endParaRPr lang="en-US" sz="3200" b="0" i="0" kern="1200" cap="all" dirty="0">
              <a:solidFill>
                <a:schemeClr val="tx1"/>
              </a:solidFill>
              <a:effectLst/>
              <a:latin typeface="+mj-lt"/>
              <a:ea typeface="+mj-ea"/>
              <a:cs typeface="+mj-cs"/>
            </a:endParaRPr>
          </a:p>
        </p:txBody>
      </p:sp>
      <p:cxnSp>
        <p:nvCxnSpPr>
          <p:cNvPr id="30760" name="Straight Connector 3075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723" name="Rectangle 3"/>
          <p:cNvSpPr>
            <a:spLocks noGrp="1" noChangeArrowheads="1"/>
          </p:cNvSpPr>
          <p:nvPr>
            <p:ph idx="4294967295"/>
          </p:nvPr>
        </p:nvSpPr>
        <p:spPr>
          <a:xfrm>
            <a:off x="4744722" y="0"/>
            <a:ext cx="7233913" cy="6654800"/>
          </a:xfrm>
        </p:spPr>
        <p:txBody>
          <a:bodyPr vert="horz" lIns="91440" tIns="45720" rIns="91440" bIns="45720" rtlCol="0" anchor="ctr">
            <a:normAutofit lnSpcReduction="10000"/>
          </a:bodyPr>
          <a:lstStyle/>
          <a:p>
            <a:pPr>
              <a:lnSpc>
                <a:spcPct val="110000"/>
              </a:lnSpc>
            </a:pPr>
            <a:r>
              <a:rPr lang="en-US" sz="1800" dirty="0"/>
              <a:t>Art.47 UVFI, se </a:t>
            </a:r>
            <a:r>
              <a:rPr lang="en-US" sz="1800" dirty="0" err="1"/>
              <a:t>ocuparan</a:t>
            </a:r>
            <a:r>
              <a:rPr lang="en-US" sz="1800" dirty="0"/>
              <a:t> de </a:t>
            </a:r>
            <a:r>
              <a:rPr lang="en-US" sz="1800" dirty="0" err="1"/>
              <a:t>los</a:t>
            </a:r>
            <a:r>
              <a:rPr lang="en-US" sz="1800" dirty="0"/>
              <a:t> </a:t>
            </a:r>
            <a:r>
              <a:rPr lang="en-US" sz="1800" dirty="0" err="1"/>
              <a:t>casos</a:t>
            </a:r>
            <a:r>
              <a:rPr lang="en-US" sz="1800" dirty="0"/>
              <a:t> de </a:t>
            </a:r>
            <a:r>
              <a:rPr lang="en-US" sz="1800" dirty="0" err="1"/>
              <a:t>violencias</a:t>
            </a:r>
            <a:r>
              <a:rPr lang="en-US" sz="1800" dirty="0"/>
              <a:t> </a:t>
            </a:r>
            <a:r>
              <a:rPr lang="en-US" sz="1800" dirty="0" err="1"/>
              <a:t>sexuales</a:t>
            </a:r>
            <a:r>
              <a:rPr lang="en-US" sz="1800" dirty="0"/>
              <a:t> contra </a:t>
            </a:r>
            <a:r>
              <a:rPr lang="en-US" sz="1800" dirty="0" err="1"/>
              <a:t>mujeres</a:t>
            </a:r>
            <a:r>
              <a:rPr lang="en-US" sz="1800" dirty="0"/>
              <a:t>, </a:t>
            </a:r>
            <a:r>
              <a:rPr lang="en-US" sz="1800" dirty="0" err="1"/>
              <a:t>niñas</a:t>
            </a:r>
            <a:r>
              <a:rPr lang="en-US" sz="1800" dirty="0"/>
              <a:t> y </a:t>
            </a:r>
            <a:r>
              <a:rPr lang="en-US" sz="1800" dirty="0" err="1"/>
              <a:t>niños</a:t>
            </a:r>
            <a:r>
              <a:rPr lang="en-US" sz="1800" dirty="0"/>
              <a:t>, se </a:t>
            </a:r>
            <a:r>
              <a:rPr lang="en-US" sz="1800" dirty="0" err="1"/>
              <a:t>garantizará</a:t>
            </a:r>
            <a:r>
              <a:rPr lang="en-US" sz="1800" dirty="0"/>
              <a:t> </a:t>
            </a:r>
            <a:r>
              <a:rPr lang="en-US" sz="1800" dirty="0" err="1"/>
              <a:t>su</a:t>
            </a:r>
            <a:r>
              <a:rPr lang="en-US" sz="1800" dirty="0"/>
              <a:t> </a:t>
            </a:r>
            <a:r>
              <a:rPr lang="en-US" sz="1800" dirty="0" err="1"/>
              <a:t>presencia</a:t>
            </a:r>
            <a:r>
              <a:rPr lang="en-US" sz="1800" dirty="0"/>
              <a:t> </a:t>
            </a:r>
            <a:r>
              <a:rPr lang="en-US" sz="1800" dirty="0" err="1"/>
              <a:t>en</a:t>
            </a:r>
            <a:r>
              <a:rPr lang="en-US" sz="1800" dirty="0"/>
              <a:t> </a:t>
            </a:r>
            <a:r>
              <a:rPr lang="en-US" sz="1800" dirty="0" err="1"/>
              <a:t>todo</a:t>
            </a:r>
            <a:r>
              <a:rPr lang="en-US" sz="1800" dirty="0"/>
              <a:t> </a:t>
            </a:r>
            <a:r>
              <a:rPr lang="en-US" sz="1800" dirty="0" err="1"/>
              <a:t>el</a:t>
            </a:r>
            <a:r>
              <a:rPr lang="en-US" sz="1800" dirty="0"/>
              <a:t> </a:t>
            </a:r>
            <a:r>
              <a:rPr lang="en-US" sz="1800" dirty="0" err="1"/>
              <a:t>territorio</a:t>
            </a:r>
            <a:r>
              <a:rPr lang="en-US" sz="1800" dirty="0"/>
              <a:t>. Se </a:t>
            </a:r>
            <a:r>
              <a:rPr lang="en-US" sz="1800" dirty="0" err="1"/>
              <a:t>crearán</a:t>
            </a:r>
            <a:r>
              <a:rPr lang="en-US" sz="1800" dirty="0"/>
              <a:t> </a:t>
            </a:r>
            <a:r>
              <a:rPr lang="en-US" sz="1800" dirty="0" err="1"/>
              <a:t>protocolos</a:t>
            </a:r>
            <a:r>
              <a:rPr lang="en-US" sz="1800" dirty="0"/>
              <a:t> </a:t>
            </a:r>
            <a:r>
              <a:rPr lang="en-US" sz="1800" dirty="0" err="1"/>
              <a:t>específicos</a:t>
            </a:r>
            <a:r>
              <a:rPr lang="en-US" sz="1800" dirty="0"/>
              <a:t>. </a:t>
            </a:r>
            <a:r>
              <a:rPr lang="en-US" sz="1800" u="sng" dirty="0" err="1"/>
              <a:t>Realizaran</a:t>
            </a:r>
            <a:r>
              <a:rPr lang="en-US" sz="1800" u="sng" dirty="0"/>
              <a:t> </a:t>
            </a:r>
            <a:r>
              <a:rPr lang="en-US" sz="1800" u="sng" dirty="0" err="1"/>
              <a:t>valoración</a:t>
            </a:r>
            <a:r>
              <a:rPr lang="en-US" sz="1800" u="sng" dirty="0"/>
              <a:t> de </a:t>
            </a:r>
            <a:r>
              <a:rPr lang="en-US" sz="1800" u="sng" dirty="0" err="1"/>
              <a:t>gravedad</a:t>
            </a:r>
            <a:r>
              <a:rPr lang="en-US" sz="1800" u="sng" dirty="0"/>
              <a:t> de la</a:t>
            </a:r>
            <a:r>
              <a:rPr lang="en-US" sz="1800" dirty="0"/>
              <a:t> </a:t>
            </a:r>
            <a:r>
              <a:rPr lang="en-US" sz="1800" u="sng" dirty="0" err="1"/>
              <a:t>situación</a:t>
            </a:r>
            <a:r>
              <a:rPr lang="en-US" sz="1800" u="sng" dirty="0"/>
              <a:t> y </a:t>
            </a:r>
            <a:r>
              <a:rPr lang="en-US" sz="1800" u="sng" dirty="0" err="1"/>
              <a:t>riesgo</a:t>
            </a:r>
            <a:r>
              <a:rPr lang="en-US" sz="1800" u="sng" dirty="0"/>
              <a:t> de </a:t>
            </a:r>
            <a:r>
              <a:rPr lang="en-US" sz="1800" u="sng" dirty="0" err="1"/>
              <a:t>reiteración</a:t>
            </a:r>
            <a:r>
              <a:rPr lang="en-US" sz="1800" u="sng" dirty="0"/>
              <a:t>.</a:t>
            </a:r>
            <a:r>
              <a:rPr lang="en-US" sz="1800" b="1" i="1" dirty="0"/>
              <a:t> </a:t>
            </a:r>
          </a:p>
          <a:p>
            <a:pPr>
              <a:lnSpc>
                <a:spcPct val="110000"/>
              </a:lnSpc>
            </a:pPr>
            <a:r>
              <a:rPr lang="en-US" sz="1800" b="1" i="1" dirty="0" err="1"/>
              <a:t>Artículo</a:t>
            </a:r>
            <a:r>
              <a:rPr lang="en-US" sz="1800" b="1" i="1" dirty="0"/>
              <a:t> 47</a:t>
            </a:r>
            <a:r>
              <a:rPr lang="en-US" sz="1800" i="1" dirty="0"/>
              <a:t>. </a:t>
            </a:r>
            <a:r>
              <a:rPr lang="en-US" sz="1800" b="1" i="1" dirty="0" err="1"/>
              <a:t>Unidades</a:t>
            </a:r>
            <a:r>
              <a:rPr lang="en-US" sz="1800" b="1" i="1" dirty="0"/>
              <a:t> de </a:t>
            </a:r>
            <a:r>
              <a:rPr lang="en-US" sz="1800" b="1" i="1" dirty="0" err="1"/>
              <a:t>valoración</a:t>
            </a:r>
            <a:r>
              <a:rPr lang="en-US" sz="1800" b="1" i="1" dirty="0"/>
              <a:t> </a:t>
            </a:r>
            <a:r>
              <a:rPr lang="en-US" sz="1800" b="1" i="1" dirty="0" err="1"/>
              <a:t>forense</a:t>
            </a:r>
            <a:r>
              <a:rPr lang="en-US" sz="1800" b="1" i="1" dirty="0"/>
              <a:t> integral</a:t>
            </a:r>
            <a:r>
              <a:rPr lang="en-US" sz="1800" i="1" dirty="0"/>
              <a:t>. Las </a:t>
            </a:r>
            <a:r>
              <a:rPr lang="en-US" sz="1800" i="1" dirty="0" err="1"/>
              <a:t>unidades</a:t>
            </a:r>
            <a:r>
              <a:rPr lang="en-US" sz="1800" i="1" dirty="0"/>
              <a:t> de </a:t>
            </a:r>
            <a:r>
              <a:rPr lang="en-US" sz="1800" i="1" dirty="0" err="1"/>
              <a:t>valoración</a:t>
            </a:r>
            <a:r>
              <a:rPr lang="en-US" sz="1800" i="1" dirty="0"/>
              <a:t> </a:t>
            </a:r>
            <a:r>
              <a:rPr lang="en-US" sz="1800" i="1" dirty="0" err="1"/>
              <a:t>forense</a:t>
            </a:r>
            <a:r>
              <a:rPr lang="en-US" sz="1800" i="1" dirty="0"/>
              <a:t> integral, </a:t>
            </a:r>
            <a:r>
              <a:rPr lang="en-US" sz="1800" i="1" dirty="0" err="1"/>
              <a:t>adscritas</a:t>
            </a:r>
            <a:r>
              <a:rPr lang="en-US" sz="1800" i="1" dirty="0"/>
              <a:t> a </a:t>
            </a:r>
            <a:r>
              <a:rPr lang="en-US" sz="1800" i="1" dirty="0" err="1"/>
              <a:t>los</a:t>
            </a:r>
            <a:r>
              <a:rPr lang="en-US" sz="1800" i="1" dirty="0"/>
              <a:t> </a:t>
            </a:r>
            <a:r>
              <a:rPr lang="en-US" sz="1800" i="1" dirty="0" err="1"/>
              <a:t>Institutos</a:t>
            </a:r>
            <a:r>
              <a:rPr lang="en-US" sz="1800" i="1" dirty="0"/>
              <a:t> de </a:t>
            </a:r>
            <a:r>
              <a:rPr lang="en-US" sz="1800" i="1" dirty="0" err="1"/>
              <a:t>Medicina</a:t>
            </a:r>
            <a:r>
              <a:rPr lang="en-US" sz="1800" i="1" dirty="0"/>
              <a:t> Legal o a </a:t>
            </a:r>
            <a:r>
              <a:rPr lang="en-US" sz="1800" i="1" dirty="0" err="1"/>
              <a:t>otros</a:t>
            </a:r>
            <a:r>
              <a:rPr lang="en-US" sz="1800" i="1" dirty="0"/>
              <a:t> </a:t>
            </a:r>
            <a:r>
              <a:rPr lang="en-US" sz="1800" i="1" dirty="0" err="1"/>
              <a:t>órganos</a:t>
            </a:r>
            <a:r>
              <a:rPr lang="en-US" sz="1800" i="1" dirty="0"/>
              <a:t> </a:t>
            </a:r>
            <a:r>
              <a:rPr lang="en-US" sz="1800" i="1" dirty="0" err="1"/>
              <a:t>competentes</a:t>
            </a:r>
            <a:r>
              <a:rPr lang="en-US" sz="1800" i="1" dirty="0"/>
              <a:t>, </a:t>
            </a:r>
            <a:r>
              <a:rPr lang="en-US" sz="1800" i="1" dirty="0" err="1"/>
              <a:t>en</a:t>
            </a:r>
            <a:r>
              <a:rPr lang="en-US" sz="1800" i="1" dirty="0"/>
              <a:t> </a:t>
            </a:r>
            <a:r>
              <a:rPr lang="en-US" sz="1800" i="1" dirty="0" err="1"/>
              <a:t>su</a:t>
            </a:r>
            <a:r>
              <a:rPr lang="en-US" sz="1800" i="1" dirty="0"/>
              <a:t> </a:t>
            </a:r>
            <a:r>
              <a:rPr lang="en-US" sz="1800" i="1" dirty="0" err="1"/>
              <a:t>caso</a:t>
            </a:r>
            <a:r>
              <a:rPr lang="en-US" sz="1800" i="1" dirty="0"/>
              <a:t>, </a:t>
            </a:r>
            <a:r>
              <a:rPr lang="en-US" sz="1800" b="1" i="1" dirty="0"/>
              <a:t>se </a:t>
            </a:r>
            <a:r>
              <a:rPr lang="en-US" sz="1800" b="1" i="1" dirty="0" err="1"/>
              <a:t>ocuparán</a:t>
            </a:r>
            <a:r>
              <a:rPr lang="en-US" sz="1800" b="1" i="1" dirty="0"/>
              <a:t> </a:t>
            </a:r>
            <a:r>
              <a:rPr lang="en-US" sz="1800" b="1" i="1" dirty="0" err="1"/>
              <a:t>también</a:t>
            </a:r>
            <a:r>
              <a:rPr lang="en-US" sz="1800" b="1" i="1" dirty="0"/>
              <a:t> de </a:t>
            </a:r>
            <a:r>
              <a:rPr lang="en-US" sz="1800" b="1" i="1" dirty="0" err="1"/>
              <a:t>los</a:t>
            </a:r>
            <a:r>
              <a:rPr lang="en-US" sz="1800" b="1" i="1" dirty="0"/>
              <a:t> </a:t>
            </a:r>
            <a:r>
              <a:rPr lang="en-US" sz="1800" b="1" i="1" dirty="0" err="1"/>
              <a:t>casos</a:t>
            </a:r>
            <a:r>
              <a:rPr lang="en-US" sz="1800" b="1" i="1" dirty="0"/>
              <a:t> de </a:t>
            </a:r>
            <a:r>
              <a:rPr lang="en-US" sz="1800" b="1" i="1" dirty="0" err="1"/>
              <a:t>violencias</a:t>
            </a:r>
            <a:r>
              <a:rPr lang="en-US" sz="1800" b="1" i="1" dirty="0"/>
              <a:t> </a:t>
            </a:r>
            <a:r>
              <a:rPr lang="en-US" sz="1800" b="1" i="1" dirty="0" err="1"/>
              <a:t>sexuales</a:t>
            </a:r>
            <a:r>
              <a:rPr lang="en-US" sz="1800" b="1" i="1" dirty="0"/>
              <a:t> contra las </a:t>
            </a:r>
            <a:r>
              <a:rPr lang="en-US" sz="1800" b="1" i="1" dirty="0" err="1"/>
              <a:t>mujeres</a:t>
            </a:r>
            <a:r>
              <a:rPr lang="en-US" sz="1800" b="1" i="1" dirty="0"/>
              <a:t>, </a:t>
            </a:r>
            <a:r>
              <a:rPr lang="en-US" sz="1800" b="1" i="1" dirty="0" err="1"/>
              <a:t>niñas</a:t>
            </a:r>
            <a:r>
              <a:rPr lang="en-US" sz="1800" b="1" i="1" dirty="0"/>
              <a:t> y </a:t>
            </a:r>
            <a:r>
              <a:rPr lang="en-US" sz="1800" b="1" i="1" dirty="0" err="1"/>
              <a:t>niños</a:t>
            </a:r>
            <a:r>
              <a:rPr lang="en-US" sz="1800" b="1" i="1" dirty="0"/>
              <a:t>, para lo </a:t>
            </a:r>
            <a:r>
              <a:rPr lang="en-US" sz="1800" b="1" i="1" dirty="0" err="1"/>
              <a:t>cual</a:t>
            </a:r>
            <a:r>
              <a:rPr lang="en-US" sz="1800" b="1" i="1" dirty="0"/>
              <a:t> </a:t>
            </a:r>
            <a:r>
              <a:rPr lang="en-US" sz="1800" b="1" i="1" dirty="0" err="1"/>
              <a:t>serán</a:t>
            </a:r>
            <a:r>
              <a:rPr lang="en-US" sz="1800" b="1" i="1" dirty="0"/>
              <a:t> </a:t>
            </a:r>
            <a:r>
              <a:rPr lang="en-US" sz="1800" b="1" i="1" dirty="0" err="1"/>
              <a:t>reforzadas</a:t>
            </a:r>
            <a:r>
              <a:rPr lang="en-US" sz="1800" b="1" i="1" dirty="0"/>
              <a:t> y se </a:t>
            </a:r>
            <a:r>
              <a:rPr lang="en-US" sz="1800" b="1" i="1" dirty="0" err="1"/>
              <a:t>garantizará</a:t>
            </a:r>
            <a:r>
              <a:rPr lang="en-US" sz="1800" b="1" i="1" dirty="0"/>
              <a:t> </a:t>
            </a:r>
            <a:r>
              <a:rPr lang="en-US" sz="1800" b="1" i="1" dirty="0" err="1"/>
              <a:t>su</a:t>
            </a:r>
            <a:r>
              <a:rPr lang="en-US" sz="1800" b="1" i="1" dirty="0"/>
              <a:t> </a:t>
            </a:r>
            <a:r>
              <a:rPr lang="en-US" sz="1800" b="1" i="1" dirty="0" err="1"/>
              <a:t>presencia</a:t>
            </a:r>
            <a:r>
              <a:rPr lang="en-US" sz="1800" b="1" i="1" dirty="0"/>
              <a:t> </a:t>
            </a:r>
            <a:r>
              <a:rPr lang="en-US" sz="1800" b="1" i="1" dirty="0" err="1"/>
              <a:t>en</a:t>
            </a:r>
            <a:r>
              <a:rPr lang="en-US" sz="1800" b="1" i="1" dirty="0"/>
              <a:t> </a:t>
            </a:r>
            <a:r>
              <a:rPr lang="en-US" sz="1800" b="1" i="1" dirty="0" err="1"/>
              <a:t>todo</a:t>
            </a:r>
            <a:r>
              <a:rPr lang="en-US" sz="1800" b="1" i="1" dirty="0"/>
              <a:t> </a:t>
            </a:r>
            <a:r>
              <a:rPr lang="en-US" sz="1800" b="1" i="1" dirty="0" err="1"/>
              <a:t>el</a:t>
            </a:r>
            <a:r>
              <a:rPr lang="en-US" sz="1800" b="1" i="1" dirty="0"/>
              <a:t> </a:t>
            </a:r>
            <a:r>
              <a:rPr lang="en-US" sz="1800" b="1" i="1" dirty="0" err="1"/>
              <a:t>territorio</a:t>
            </a:r>
            <a:r>
              <a:rPr lang="en-US" sz="1800" b="1" i="1" dirty="0"/>
              <a:t> del Estado</a:t>
            </a:r>
            <a:r>
              <a:rPr lang="en-US" sz="1800" i="1" dirty="0"/>
              <a:t>. Su </a:t>
            </a:r>
            <a:r>
              <a:rPr lang="en-US" sz="1800" i="1" dirty="0" err="1"/>
              <a:t>intervención</a:t>
            </a:r>
            <a:r>
              <a:rPr lang="en-US" sz="1800" i="1" dirty="0"/>
              <a:t> se </a:t>
            </a:r>
            <a:r>
              <a:rPr lang="en-US" sz="1800" i="1" dirty="0" err="1"/>
              <a:t>producirá</a:t>
            </a:r>
            <a:r>
              <a:rPr lang="en-US" sz="1800" i="1" dirty="0"/>
              <a:t> </a:t>
            </a:r>
            <a:r>
              <a:rPr lang="en-US" sz="1800" i="1" dirty="0" err="1"/>
              <a:t>desde</a:t>
            </a:r>
            <a:r>
              <a:rPr lang="en-US" sz="1800" i="1" dirty="0"/>
              <a:t> las </a:t>
            </a:r>
            <a:r>
              <a:rPr lang="en-US" sz="1800" i="1" dirty="0" err="1"/>
              <a:t>primeras</a:t>
            </a:r>
            <a:r>
              <a:rPr lang="en-US" sz="1800" i="1" dirty="0"/>
              <a:t> </a:t>
            </a:r>
            <a:r>
              <a:rPr lang="en-US" sz="1800" i="1" dirty="0" err="1"/>
              <a:t>fases</a:t>
            </a:r>
            <a:r>
              <a:rPr lang="en-US" sz="1800" i="1" dirty="0"/>
              <a:t> del </a:t>
            </a:r>
            <a:r>
              <a:rPr lang="en-US" sz="1800" i="1" dirty="0" err="1"/>
              <a:t>proceso</a:t>
            </a:r>
            <a:r>
              <a:rPr lang="en-US" sz="1800" i="1" dirty="0"/>
              <a:t>, </a:t>
            </a:r>
            <a:r>
              <a:rPr lang="en-US" sz="1800" i="1" dirty="0" err="1"/>
              <a:t>incluido</a:t>
            </a:r>
            <a:r>
              <a:rPr lang="en-US" sz="1800" i="1" dirty="0"/>
              <a:t> </a:t>
            </a:r>
            <a:r>
              <a:rPr lang="en-US" sz="1800" i="1" dirty="0" err="1"/>
              <a:t>el</a:t>
            </a:r>
            <a:r>
              <a:rPr lang="en-US" sz="1800" i="1" dirty="0"/>
              <a:t> </a:t>
            </a:r>
            <a:r>
              <a:rPr lang="en-US" sz="1800" i="1" dirty="0" err="1"/>
              <a:t>servicio</a:t>
            </a:r>
            <a:r>
              <a:rPr lang="en-US" sz="1800" i="1" dirty="0"/>
              <a:t> de </a:t>
            </a:r>
            <a:r>
              <a:rPr lang="en-US" sz="1800" i="1" dirty="0" err="1"/>
              <a:t>guardia</a:t>
            </a:r>
            <a:r>
              <a:rPr lang="en-US" sz="1800" i="1" dirty="0"/>
              <a:t>. La </a:t>
            </a:r>
            <a:r>
              <a:rPr lang="en-US" sz="1800" i="1" dirty="0" err="1"/>
              <a:t>Administración</a:t>
            </a:r>
            <a:r>
              <a:rPr lang="en-US" sz="1800" i="1" dirty="0"/>
              <a:t> General del Estado y las </a:t>
            </a:r>
            <a:r>
              <a:rPr lang="en-US" sz="1800" i="1" dirty="0" err="1"/>
              <a:t>comunidades</a:t>
            </a:r>
            <a:r>
              <a:rPr lang="en-US" sz="1800" i="1" dirty="0"/>
              <a:t> </a:t>
            </a:r>
            <a:r>
              <a:rPr lang="en-US" sz="1800" i="1" dirty="0" err="1"/>
              <a:t>autónomas</a:t>
            </a:r>
            <a:r>
              <a:rPr lang="en-US" sz="1800" i="1" dirty="0"/>
              <a:t> que </a:t>
            </a:r>
            <a:r>
              <a:rPr lang="en-US" sz="1800" i="1" dirty="0" err="1"/>
              <a:t>hayan</a:t>
            </a:r>
            <a:r>
              <a:rPr lang="en-US" sz="1800" i="1" dirty="0"/>
              <a:t> </a:t>
            </a:r>
            <a:r>
              <a:rPr lang="en-US" sz="1800" i="1" dirty="0" err="1"/>
              <a:t>asumido</a:t>
            </a:r>
            <a:r>
              <a:rPr lang="en-US" sz="1800" i="1" dirty="0"/>
              <a:t> </a:t>
            </a:r>
            <a:r>
              <a:rPr lang="en-US" sz="1800" i="1" dirty="0" err="1"/>
              <a:t>competencias</a:t>
            </a:r>
            <a:r>
              <a:rPr lang="en-US" sz="1800" i="1" dirty="0"/>
              <a:t> </a:t>
            </a:r>
            <a:r>
              <a:rPr lang="en-US" sz="1800" i="1" dirty="0" err="1"/>
              <a:t>en</a:t>
            </a:r>
            <a:r>
              <a:rPr lang="en-US" sz="1800" i="1" dirty="0"/>
              <a:t> </a:t>
            </a:r>
            <a:r>
              <a:rPr lang="en-US" sz="1800" i="1" dirty="0" err="1"/>
              <a:t>materia</a:t>
            </a:r>
            <a:r>
              <a:rPr lang="en-US" sz="1800" i="1" dirty="0"/>
              <a:t> de </a:t>
            </a:r>
            <a:r>
              <a:rPr lang="en-US" sz="1800" i="1" dirty="0" err="1"/>
              <a:t>justicia</a:t>
            </a:r>
            <a:r>
              <a:rPr lang="en-US" sz="1800" i="1" dirty="0"/>
              <a:t> </a:t>
            </a:r>
            <a:r>
              <a:rPr lang="en-US" sz="1800" i="1" dirty="0" err="1"/>
              <a:t>ordenarán</a:t>
            </a:r>
            <a:r>
              <a:rPr lang="en-US" sz="1800" i="1" dirty="0"/>
              <a:t> a las </a:t>
            </a:r>
            <a:r>
              <a:rPr lang="en-US" sz="1800" i="1" dirty="0" err="1"/>
              <a:t>unidades</a:t>
            </a:r>
            <a:r>
              <a:rPr lang="en-US" sz="1800" i="1" dirty="0"/>
              <a:t> de </a:t>
            </a:r>
            <a:r>
              <a:rPr lang="en-US" sz="1800" i="1" dirty="0" err="1"/>
              <a:t>valoración</a:t>
            </a:r>
            <a:r>
              <a:rPr lang="en-US" sz="1800" i="1" dirty="0"/>
              <a:t> </a:t>
            </a:r>
            <a:r>
              <a:rPr lang="en-US" sz="1800" i="1" dirty="0" err="1"/>
              <a:t>forense</a:t>
            </a:r>
            <a:r>
              <a:rPr lang="en-US" sz="1800" i="1" dirty="0"/>
              <a:t> integral que </a:t>
            </a:r>
            <a:r>
              <a:rPr lang="en-US" sz="1800" i="1" dirty="0" err="1"/>
              <a:t>diseñen</a:t>
            </a:r>
            <a:r>
              <a:rPr lang="en-US" sz="1800" i="1" dirty="0"/>
              <a:t> </a:t>
            </a:r>
            <a:r>
              <a:rPr lang="en-US" sz="1800" i="1" dirty="0" err="1"/>
              <a:t>protocolos</a:t>
            </a:r>
            <a:r>
              <a:rPr lang="en-US" sz="1800" i="1" dirty="0"/>
              <a:t> de </a:t>
            </a:r>
            <a:r>
              <a:rPr lang="en-US" sz="1800" i="1" dirty="0" err="1"/>
              <a:t>actuación</a:t>
            </a:r>
            <a:r>
              <a:rPr lang="en-US" sz="1800" i="1" dirty="0"/>
              <a:t> global e integral </a:t>
            </a:r>
            <a:r>
              <a:rPr lang="en-US" sz="1800" i="1" dirty="0" err="1"/>
              <a:t>en</a:t>
            </a:r>
            <a:r>
              <a:rPr lang="en-US" sz="1800" i="1" dirty="0"/>
              <a:t> </a:t>
            </a:r>
            <a:r>
              <a:rPr lang="en-US" sz="1800" i="1" dirty="0" err="1"/>
              <a:t>casos</a:t>
            </a:r>
            <a:r>
              <a:rPr lang="en-US" sz="1800" i="1" dirty="0"/>
              <a:t> de </a:t>
            </a:r>
            <a:r>
              <a:rPr lang="en-US" sz="1800" i="1" dirty="0" err="1"/>
              <a:t>violencia</a:t>
            </a:r>
            <a:r>
              <a:rPr lang="en-US" sz="1800" i="1" dirty="0"/>
              <a:t> sexual. En </a:t>
            </a:r>
            <a:r>
              <a:rPr lang="en-US" sz="1800" i="1" dirty="0" err="1"/>
              <a:t>dichos</a:t>
            </a:r>
            <a:r>
              <a:rPr lang="en-US" sz="1800" i="1" dirty="0"/>
              <a:t> </a:t>
            </a:r>
            <a:r>
              <a:rPr lang="en-US" sz="1800" i="1" dirty="0" err="1"/>
              <a:t>protocolos</a:t>
            </a:r>
            <a:r>
              <a:rPr lang="en-US" sz="1800" i="1" dirty="0"/>
              <a:t> se </a:t>
            </a:r>
            <a:r>
              <a:rPr lang="en-US" sz="1800" i="1" dirty="0" err="1"/>
              <a:t>tendrán</a:t>
            </a:r>
            <a:r>
              <a:rPr lang="en-US" sz="1800" i="1" dirty="0"/>
              <a:t> </a:t>
            </a:r>
            <a:r>
              <a:rPr lang="en-US" sz="1800" i="1" dirty="0" err="1"/>
              <a:t>en</a:t>
            </a:r>
            <a:r>
              <a:rPr lang="en-US" sz="1800" i="1" dirty="0"/>
              <a:t> </a:t>
            </a:r>
            <a:r>
              <a:rPr lang="en-US" sz="1800" i="1" dirty="0" err="1"/>
              <a:t>cuenta</a:t>
            </a:r>
            <a:r>
              <a:rPr lang="en-US" sz="1800" i="1" dirty="0"/>
              <a:t>, </a:t>
            </a:r>
            <a:r>
              <a:rPr lang="en-US" sz="1800" i="1" dirty="0" err="1"/>
              <a:t>en</a:t>
            </a:r>
            <a:r>
              <a:rPr lang="en-US" sz="1800" i="1" dirty="0"/>
              <a:t> particular, las </a:t>
            </a:r>
            <a:r>
              <a:rPr lang="en-US" sz="1800" i="1" dirty="0" err="1"/>
              <a:t>necesidades</a:t>
            </a:r>
            <a:r>
              <a:rPr lang="en-US" sz="1800" i="1" dirty="0"/>
              <a:t> y derechos de las </a:t>
            </a:r>
            <a:r>
              <a:rPr lang="en-US" sz="1800" i="1" dirty="0" err="1"/>
              <a:t>víctimas</a:t>
            </a:r>
            <a:r>
              <a:rPr lang="en-US" sz="1800" i="1" dirty="0"/>
              <a:t>, con </a:t>
            </a:r>
            <a:r>
              <a:rPr lang="en-US" sz="1800" i="1" dirty="0" err="1"/>
              <a:t>atención</a:t>
            </a:r>
            <a:r>
              <a:rPr lang="en-US" sz="1800" i="1" dirty="0"/>
              <a:t> </a:t>
            </a:r>
            <a:r>
              <a:rPr lang="en-US" sz="1800" i="1" dirty="0" err="1"/>
              <a:t>específica</a:t>
            </a:r>
            <a:r>
              <a:rPr lang="en-US" sz="1800" i="1" dirty="0"/>
              <a:t> a las </a:t>
            </a:r>
            <a:r>
              <a:rPr lang="en-US" sz="1800" i="1" dirty="0" err="1"/>
              <a:t>sometidas</a:t>
            </a:r>
            <a:r>
              <a:rPr lang="en-US" sz="1800" i="1" dirty="0"/>
              <a:t> a </a:t>
            </a:r>
            <a:r>
              <a:rPr lang="en-US" sz="1800" i="1" dirty="0" err="1"/>
              <a:t>formas</a:t>
            </a:r>
            <a:r>
              <a:rPr lang="en-US" sz="1800" i="1" dirty="0"/>
              <a:t> de </a:t>
            </a:r>
            <a:r>
              <a:rPr lang="en-US" sz="1800" i="1" dirty="0" err="1"/>
              <a:t>discriminación</a:t>
            </a:r>
            <a:r>
              <a:rPr lang="en-US" sz="1800" i="1" dirty="0"/>
              <a:t> </a:t>
            </a:r>
            <a:r>
              <a:rPr lang="en-US" sz="1800" i="1" dirty="0" err="1"/>
              <a:t>múltiple</a:t>
            </a:r>
            <a:r>
              <a:rPr lang="en-US" sz="1800" i="1" dirty="0"/>
              <a:t>, </a:t>
            </a:r>
            <a:r>
              <a:rPr lang="en-US" sz="1800" i="1" dirty="0" err="1"/>
              <a:t>especialmente</a:t>
            </a:r>
            <a:r>
              <a:rPr lang="en-US" sz="1800" i="1" dirty="0"/>
              <a:t> a las </a:t>
            </a:r>
            <a:r>
              <a:rPr lang="en-US" sz="1800" i="1" dirty="0" err="1"/>
              <a:t>víctimas</a:t>
            </a:r>
            <a:r>
              <a:rPr lang="en-US" sz="1800" i="1" dirty="0"/>
              <a:t> </a:t>
            </a:r>
            <a:r>
              <a:rPr lang="en-US" sz="1800" i="1" dirty="0" err="1"/>
              <a:t>menores</a:t>
            </a:r>
            <a:r>
              <a:rPr lang="en-US" sz="1800" i="1" dirty="0"/>
              <a:t> de </a:t>
            </a:r>
            <a:r>
              <a:rPr lang="en-US" sz="1800" i="1" dirty="0" err="1"/>
              <a:t>edad</a:t>
            </a:r>
            <a:r>
              <a:rPr lang="en-US" sz="1800" i="1" dirty="0"/>
              <a:t> y con </a:t>
            </a:r>
            <a:r>
              <a:rPr lang="en-US" sz="1800" i="1" dirty="0" err="1"/>
              <a:t>discapacidad</a:t>
            </a:r>
            <a:r>
              <a:rPr lang="en-US" sz="1800" i="1" dirty="0"/>
              <a:t>. </a:t>
            </a:r>
            <a:r>
              <a:rPr lang="en-US" sz="1800" b="1" i="1" u="sng" dirty="0" err="1"/>
              <a:t>Asimismo</a:t>
            </a:r>
            <a:r>
              <a:rPr lang="en-US" sz="1800" b="1" i="1" u="sng" dirty="0"/>
              <a:t>, se </a:t>
            </a:r>
            <a:r>
              <a:rPr lang="en-US" sz="1800" b="1" i="1" u="sng" dirty="0" err="1"/>
              <a:t>establecerán</a:t>
            </a:r>
            <a:r>
              <a:rPr lang="en-US" sz="1800" b="1" i="1" u="sng" dirty="0"/>
              <a:t> </a:t>
            </a:r>
            <a:r>
              <a:rPr lang="en-US" sz="1800" b="1" i="1" u="sng" dirty="0" err="1"/>
              <a:t>protocolos</a:t>
            </a:r>
            <a:r>
              <a:rPr lang="en-US" sz="1800" b="1" i="1" u="sng" dirty="0"/>
              <a:t> para </a:t>
            </a:r>
            <a:r>
              <a:rPr lang="en-US" sz="1800" b="1" i="1" u="sng" dirty="0" err="1"/>
              <a:t>realizar</a:t>
            </a:r>
            <a:r>
              <a:rPr lang="en-US" sz="1800" b="1" i="1" u="sng" dirty="0"/>
              <a:t> </a:t>
            </a:r>
            <a:r>
              <a:rPr lang="en-US" sz="1800" b="1" i="1" u="sng" dirty="0" err="1"/>
              <a:t>los</a:t>
            </a:r>
            <a:r>
              <a:rPr lang="en-US" sz="1800" b="1" i="1" u="sng" dirty="0"/>
              <a:t> </a:t>
            </a:r>
            <a:r>
              <a:rPr lang="en-US" sz="1800" b="1" i="1" u="sng" dirty="0" err="1"/>
              <a:t>informes</a:t>
            </a:r>
            <a:r>
              <a:rPr lang="en-US" sz="1800" b="1" i="1" u="sng" dirty="0"/>
              <a:t> de </a:t>
            </a:r>
            <a:r>
              <a:rPr lang="en-US" sz="1800" b="1" i="1" u="sng" dirty="0" err="1"/>
              <a:t>valoración</a:t>
            </a:r>
            <a:r>
              <a:rPr lang="en-US" sz="1800" b="1" i="1" u="sng" dirty="0"/>
              <a:t>, que </a:t>
            </a:r>
            <a:r>
              <a:rPr lang="en-US" sz="1800" b="1" i="1" u="sng" dirty="0" err="1"/>
              <a:t>incluirán</a:t>
            </a:r>
            <a:r>
              <a:rPr lang="en-US" sz="1800" b="1" i="1" u="sng" dirty="0"/>
              <a:t> </a:t>
            </a:r>
            <a:r>
              <a:rPr lang="en-US" sz="1800" b="1" i="1" u="sng" dirty="0" err="1"/>
              <a:t>el</a:t>
            </a:r>
            <a:r>
              <a:rPr lang="en-US" sz="1800" b="1" i="1" u="sng" dirty="0"/>
              <a:t> </a:t>
            </a:r>
            <a:r>
              <a:rPr lang="en-US" sz="1800" b="1" i="1" u="sng" dirty="0" err="1"/>
              <a:t>daño</a:t>
            </a:r>
            <a:r>
              <a:rPr lang="en-US" sz="1800" b="1" i="1" u="sng" dirty="0"/>
              <a:t> social</a:t>
            </a:r>
            <a:r>
              <a:rPr lang="en-US" sz="1800" b="1" i="1" dirty="0"/>
              <a:t>. </a:t>
            </a:r>
            <a:r>
              <a:rPr lang="en-US" sz="1800" i="1" dirty="0" err="1"/>
              <a:t>Dichas</a:t>
            </a:r>
            <a:r>
              <a:rPr lang="en-US" sz="1800" i="1" dirty="0"/>
              <a:t> </a:t>
            </a:r>
            <a:r>
              <a:rPr lang="en-US" sz="1800" i="1" dirty="0" err="1"/>
              <a:t>unidades</a:t>
            </a:r>
            <a:r>
              <a:rPr lang="en-US" sz="1800" i="1" dirty="0"/>
              <a:t> </a:t>
            </a:r>
            <a:r>
              <a:rPr lang="en-US" sz="1800" i="1" dirty="0" err="1"/>
              <a:t>realizarán</a:t>
            </a:r>
            <a:r>
              <a:rPr lang="en-US" sz="1800" i="1" dirty="0"/>
              <a:t> </a:t>
            </a:r>
            <a:r>
              <a:rPr lang="en-US" sz="1800" i="1" dirty="0" err="1"/>
              <a:t>una</a:t>
            </a:r>
            <a:r>
              <a:rPr lang="en-US" sz="1800" i="1" dirty="0"/>
              <a:t> </a:t>
            </a:r>
            <a:r>
              <a:rPr lang="en-US" sz="1800" i="1" dirty="0" err="1"/>
              <a:t>valoración</a:t>
            </a:r>
            <a:r>
              <a:rPr lang="en-US" sz="1800" i="1" dirty="0"/>
              <a:t> de la </a:t>
            </a:r>
            <a:r>
              <a:rPr lang="en-US" sz="1800" i="1" dirty="0" err="1"/>
              <a:t>gravedad</a:t>
            </a:r>
            <a:r>
              <a:rPr lang="en-US" sz="1800" i="1" dirty="0"/>
              <a:t> de la </a:t>
            </a:r>
            <a:r>
              <a:rPr lang="en-US" sz="1800" i="1" dirty="0" err="1"/>
              <a:t>situación</a:t>
            </a:r>
            <a:r>
              <a:rPr lang="en-US" sz="1800" i="1" dirty="0"/>
              <a:t> y del </a:t>
            </a:r>
            <a:r>
              <a:rPr lang="en-US" sz="1800" i="1" dirty="0" err="1"/>
              <a:t>riesgo</a:t>
            </a:r>
            <a:r>
              <a:rPr lang="en-US" sz="1800" i="1" dirty="0"/>
              <a:t> de </a:t>
            </a:r>
            <a:r>
              <a:rPr lang="en-US" sz="1800" i="1" dirty="0" err="1"/>
              <a:t>reiteración</a:t>
            </a:r>
            <a:r>
              <a:rPr lang="en-US" sz="1800" i="1" dirty="0"/>
              <a:t> de la </a:t>
            </a:r>
            <a:r>
              <a:rPr lang="en-US" sz="1800" i="1" dirty="0" err="1"/>
              <a:t>violencia</a:t>
            </a:r>
            <a:r>
              <a:rPr lang="en-US" sz="1800" i="1" dirty="0"/>
              <a:t> a </a:t>
            </a:r>
            <a:r>
              <a:rPr lang="en-US" sz="1800" i="1" dirty="0" err="1"/>
              <a:t>efectos</a:t>
            </a:r>
            <a:r>
              <a:rPr lang="en-US" sz="1800" i="1" dirty="0"/>
              <a:t> de </a:t>
            </a:r>
            <a:r>
              <a:rPr lang="en-US" sz="1800" i="1" dirty="0" err="1"/>
              <a:t>gestionar</a:t>
            </a:r>
            <a:r>
              <a:rPr lang="en-US" sz="1800" i="1" dirty="0"/>
              <a:t> </a:t>
            </a:r>
            <a:r>
              <a:rPr lang="en-US" sz="1800" i="1" dirty="0" err="1"/>
              <a:t>el</a:t>
            </a:r>
            <a:r>
              <a:rPr lang="en-US" sz="1800" i="1" dirty="0"/>
              <a:t> </a:t>
            </a:r>
            <a:r>
              <a:rPr lang="en-US" sz="1800" i="1" dirty="0" err="1"/>
              <a:t>riesgo</a:t>
            </a:r>
            <a:r>
              <a:rPr lang="en-US" sz="1800" i="1" dirty="0"/>
              <a:t> y </a:t>
            </a:r>
            <a:r>
              <a:rPr lang="en-US" sz="1800" i="1" dirty="0" err="1"/>
              <a:t>garantizar</a:t>
            </a:r>
            <a:r>
              <a:rPr lang="en-US" sz="1800" i="1" dirty="0"/>
              <a:t>, </a:t>
            </a:r>
            <a:r>
              <a:rPr lang="en-US" sz="1800" i="1" dirty="0" err="1"/>
              <a:t>en</a:t>
            </a:r>
            <a:r>
              <a:rPr lang="en-US" sz="1800" i="1" dirty="0"/>
              <a:t> </a:t>
            </a:r>
            <a:r>
              <a:rPr lang="en-US" sz="1800" i="1" dirty="0" err="1"/>
              <a:t>su</a:t>
            </a:r>
            <a:r>
              <a:rPr lang="en-US" sz="1800" i="1" dirty="0"/>
              <a:t> </a:t>
            </a:r>
            <a:r>
              <a:rPr lang="en-US" sz="1800" i="1" dirty="0" err="1"/>
              <a:t>caso</a:t>
            </a:r>
            <a:r>
              <a:rPr lang="en-US" sz="1800" i="1" dirty="0"/>
              <a:t>, la </a:t>
            </a:r>
            <a:r>
              <a:rPr lang="en-US" sz="1800" i="1" dirty="0" err="1"/>
              <a:t>coordinación</a:t>
            </a:r>
            <a:r>
              <a:rPr lang="en-US" sz="1800" i="1" dirty="0"/>
              <a:t> de la </a:t>
            </a:r>
            <a:r>
              <a:rPr lang="en-US" sz="1800" i="1" dirty="0" err="1"/>
              <a:t>seguridad</a:t>
            </a:r>
            <a:r>
              <a:rPr lang="en-US" sz="1800" i="1" dirty="0"/>
              <a:t> y </a:t>
            </a:r>
            <a:r>
              <a:rPr lang="en-US" sz="1800" i="1" dirty="0" err="1"/>
              <a:t>el</a:t>
            </a:r>
            <a:r>
              <a:rPr lang="en-US" sz="1800" i="1" dirty="0"/>
              <a:t> </a:t>
            </a:r>
            <a:r>
              <a:rPr lang="en-US" sz="1800" i="1" dirty="0" err="1"/>
              <a:t>apoyo</a:t>
            </a:r>
            <a:r>
              <a:rPr lang="en-US" sz="1800" i="1" dirty="0"/>
              <a:t> a las </a:t>
            </a:r>
            <a:r>
              <a:rPr lang="en-US" sz="1800" i="1" dirty="0" err="1"/>
              <a:t>víctimas</a:t>
            </a:r>
            <a:endParaRPr lang="en-US" sz="1800" u="sng" dirty="0"/>
          </a:p>
          <a:p>
            <a:pPr>
              <a:lnSpc>
                <a:spcPct val="110000"/>
              </a:lnSpc>
            </a:pPr>
            <a:endParaRPr lang="en-US" sz="1100" dirty="0"/>
          </a:p>
          <a:p>
            <a:pPr>
              <a:lnSpc>
                <a:spcPct val="110000"/>
              </a:lnSpc>
            </a:pPr>
            <a:endParaRPr lang="en-US" sz="1100" dirty="0"/>
          </a:p>
        </p:txBody>
      </p:sp>
    </p:spTree>
    <p:extLst>
      <p:ext uri="{BB962C8B-B14F-4D97-AF65-F5344CB8AC3E}">
        <p14:creationId xmlns:p14="http://schemas.microsoft.com/office/powerpoint/2010/main" val="26636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3669" name="Picture 113668" descr="Escritorio con estetoscopio y teclado de ordenador">
            <a:extLst>
              <a:ext uri="{FF2B5EF4-FFF2-40B4-BE49-F238E27FC236}">
                <a16:creationId xmlns:a16="http://schemas.microsoft.com/office/drawing/2014/main" id="{E466042D-CAA9-9222-3C2F-48D8B492D8DA}"/>
              </a:ext>
            </a:extLst>
          </p:cNvPr>
          <p:cNvPicPr>
            <a:picLocks noChangeAspect="1"/>
          </p:cNvPicPr>
          <p:nvPr/>
        </p:nvPicPr>
        <p:blipFill rotWithShape="1">
          <a:blip r:embed="rId3"/>
          <a:srcRect t="558" b="15172"/>
          <a:stretch/>
        </p:blipFill>
        <p:spPr>
          <a:xfrm>
            <a:off x="20" y="10"/>
            <a:ext cx="12191980" cy="6857990"/>
          </a:xfrm>
          <a:prstGeom prst="rect">
            <a:avLst/>
          </a:prstGeom>
        </p:spPr>
      </p:pic>
      <p:sp>
        <p:nvSpPr>
          <p:cNvPr id="113666" name="Rectangle 2">
            <a:extLst>
              <a:ext uri="{FF2B5EF4-FFF2-40B4-BE49-F238E27FC236}">
                <a16:creationId xmlns:a16="http://schemas.microsoft.com/office/drawing/2014/main" id="{B8E6949B-8E5F-DC62-2AE2-A1E73DCF5F51}"/>
              </a:ext>
            </a:extLst>
          </p:cNvPr>
          <p:cNvSpPr>
            <a:spLocks noGrp="1" noRot="1" noChangeArrowheads="1"/>
          </p:cNvSpPr>
          <p:nvPr>
            <p:ph type="title" idx="4294967295"/>
          </p:nvPr>
        </p:nvSpPr>
        <p:spPr>
          <a:xfrm>
            <a:off x="-568960" y="142240"/>
            <a:ext cx="13116560" cy="549910"/>
          </a:xfrm>
        </p:spPr>
        <p:txBody>
          <a:bodyPr rtlCol="0">
            <a:normAutofit fontScale="90000"/>
          </a:bodyPr>
          <a:lstStyle/>
          <a:p>
            <a:pPr marL="838200" indent="-838200" algn="ctr">
              <a:defRPr/>
            </a:pPr>
            <a:r>
              <a:rPr lang="es-ES" sz="2200" b="1" dirty="0"/>
              <a:t> INAUGURACIÓN DEL </a:t>
            </a:r>
            <a:r>
              <a:rPr lang="es-ES" sz="2200" b="1" dirty="0" err="1"/>
              <a:t>imlycf</a:t>
            </a:r>
            <a:r>
              <a:rPr lang="es-ES" sz="2200" b="1" dirty="0"/>
              <a:t> 16 DE DICIEMBRE DE 2020</a:t>
            </a:r>
            <a:br>
              <a:rPr lang="es-ES" sz="800" b="1" dirty="0">
                <a:solidFill>
                  <a:srgbClr val="0070C0"/>
                </a:solidFill>
              </a:rPr>
            </a:br>
            <a:br>
              <a:rPr lang="es-ES" sz="800" dirty="0">
                <a:solidFill>
                  <a:srgbClr val="7030A0"/>
                </a:solidFill>
              </a:rPr>
            </a:br>
            <a:br>
              <a:rPr lang="es-ES" sz="800" dirty="0">
                <a:solidFill>
                  <a:srgbClr val="0070C0"/>
                </a:solidFill>
              </a:rPr>
            </a:br>
            <a:endParaRPr lang="es-ES" sz="800" dirty="0">
              <a:solidFill>
                <a:srgbClr val="0070C0"/>
              </a:solidFill>
            </a:endParaRPr>
          </a:p>
        </p:txBody>
      </p:sp>
      <p:sp>
        <p:nvSpPr>
          <p:cNvPr id="113667" name="Rectangle 3">
            <a:extLst>
              <a:ext uri="{FF2B5EF4-FFF2-40B4-BE49-F238E27FC236}">
                <a16:creationId xmlns:a16="http://schemas.microsoft.com/office/drawing/2014/main" id="{40B802EA-42E5-CC15-E714-D9F9E5DCFE1E}"/>
              </a:ext>
            </a:extLst>
          </p:cNvPr>
          <p:cNvSpPr>
            <a:spLocks noGrp="1" noRot="1" noChangeArrowheads="1"/>
          </p:cNvSpPr>
          <p:nvPr>
            <p:ph idx="4294967295"/>
          </p:nvPr>
        </p:nvSpPr>
        <p:spPr>
          <a:xfrm>
            <a:off x="81280" y="579120"/>
            <a:ext cx="11958320" cy="6278880"/>
          </a:xfrm>
        </p:spPr>
        <p:txBody>
          <a:bodyPr rtlCol="0">
            <a:normAutofit/>
          </a:bodyPr>
          <a:lstStyle/>
          <a:p>
            <a:pPr marL="448056" indent="-384048">
              <a:lnSpc>
                <a:spcPct val="80000"/>
              </a:lnSpc>
              <a:buNone/>
              <a:defRPr/>
            </a:pPr>
            <a:endParaRPr lang="es-ES" sz="2000" b="1" u="sng" dirty="0">
              <a:solidFill>
                <a:srgbClr val="0070C0"/>
              </a:solidFill>
            </a:endParaRPr>
          </a:p>
          <a:p>
            <a:pPr marL="448056" indent="-384048" algn="ctr">
              <a:lnSpc>
                <a:spcPct val="80000"/>
              </a:lnSpc>
              <a:buNone/>
              <a:defRPr/>
            </a:pPr>
            <a:r>
              <a:rPr lang="es-ES" sz="2400" b="1" dirty="0">
                <a:solidFill>
                  <a:srgbClr val="0070C0"/>
                </a:solidFill>
              </a:rPr>
              <a:t>Orden 12/2020 de 21 de enero de la Consejería de Justicia,</a:t>
            </a:r>
          </a:p>
          <a:p>
            <a:pPr marL="448056" indent="-384048" algn="ctr">
              <a:lnSpc>
                <a:spcPct val="80000"/>
              </a:lnSpc>
              <a:buNone/>
              <a:defRPr/>
            </a:pPr>
            <a:endParaRPr lang="es-ES" sz="2400" b="1" dirty="0">
              <a:solidFill>
                <a:srgbClr val="0070C0"/>
              </a:solidFill>
            </a:endParaRPr>
          </a:p>
          <a:p>
            <a:pPr marL="448056" indent="-384048" algn="ctr">
              <a:lnSpc>
                <a:spcPct val="80000"/>
              </a:lnSpc>
              <a:buNone/>
              <a:defRPr/>
            </a:pPr>
            <a:r>
              <a:rPr lang="es-ES" sz="2400" b="1" dirty="0">
                <a:solidFill>
                  <a:srgbClr val="0070C0"/>
                </a:solidFill>
              </a:rPr>
              <a:t> Interior y víctimas, por la que se dispone la entrada en </a:t>
            </a:r>
          </a:p>
          <a:p>
            <a:pPr marL="448056" indent="-384048" algn="ctr">
              <a:lnSpc>
                <a:spcPct val="80000"/>
              </a:lnSpc>
              <a:buNone/>
              <a:defRPr/>
            </a:pPr>
            <a:endParaRPr lang="es-ES" sz="2400" b="1" dirty="0">
              <a:solidFill>
                <a:srgbClr val="0070C0"/>
              </a:solidFill>
            </a:endParaRPr>
          </a:p>
          <a:p>
            <a:pPr marL="448056" indent="-384048" algn="ctr">
              <a:lnSpc>
                <a:spcPct val="80000"/>
              </a:lnSpc>
              <a:buNone/>
              <a:defRPr/>
            </a:pPr>
            <a:r>
              <a:rPr lang="es-ES" sz="2400" b="1" dirty="0">
                <a:solidFill>
                  <a:srgbClr val="0070C0"/>
                </a:solidFill>
              </a:rPr>
              <a:t>funcionamiento del instituto de medicina Legal y Ciencias </a:t>
            </a:r>
          </a:p>
          <a:p>
            <a:pPr marL="448056" indent="-384048" algn="ctr">
              <a:lnSpc>
                <a:spcPct val="80000"/>
              </a:lnSpc>
              <a:buNone/>
              <a:defRPr/>
            </a:pPr>
            <a:endParaRPr lang="es-ES" sz="2400" b="1" dirty="0">
              <a:solidFill>
                <a:srgbClr val="0070C0"/>
              </a:solidFill>
            </a:endParaRPr>
          </a:p>
          <a:p>
            <a:pPr marL="448056" indent="-384048" algn="ctr">
              <a:lnSpc>
                <a:spcPct val="80000"/>
              </a:lnSpc>
              <a:buNone/>
              <a:defRPr/>
            </a:pPr>
            <a:r>
              <a:rPr lang="es-ES" sz="2400" b="1" dirty="0">
                <a:solidFill>
                  <a:srgbClr val="0070C0"/>
                </a:solidFill>
              </a:rPr>
              <a:t>Forenses de la Comunidad de Madrid</a:t>
            </a:r>
          </a:p>
          <a:p>
            <a:pPr marL="448056" indent="-384048">
              <a:lnSpc>
                <a:spcPct val="80000"/>
              </a:lnSpc>
              <a:buNone/>
              <a:defRPr/>
            </a:pPr>
            <a:endParaRPr lang="es-ES" sz="2400" dirty="0"/>
          </a:p>
          <a:p>
            <a:pPr marL="448056" indent="-384048">
              <a:lnSpc>
                <a:spcPct val="80000"/>
              </a:lnSpc>
              <a:buNone/>
              <a:defRPr/>
            </a:pPr>
            <a:endParaRPr lang="es-ES" sz="2400" dirty="0"/>
          </a:p>
          <a:p>
            <a:pPr marL="448056" indent="-384048">
              <a:lnSpc>
                <a:spcPct val="80000"/>
              </a:lnSpc>
              <a:buNone/>
              <a:defRPr/>
            </a:pPr>
            <a:r>
              <a:rPr lang="es-ES" sz="2400" dirty="0"/>
              <a:t>Con la LO 10/22 de garantía integral de la libertad sexual, se fuerza la respuesta inmediata de las UVFIS y será el mismo personal de los Juzgados de violencia sobre la mujer quien asuma las diferentes peticiones de informe sobre violencias sexuales de los 54 Juzgados de Instrucción en Madrid capital</a:t>
            </a:r>
          </a:p>
        </p:txBody>
      </p:sp>
    </p:spTree>
    <p:extLst>
      <p:ext uri="{BB962C8B-B14F-4D97-AF65-F5344CB8AC3E}">
        <p14:creationId xmlns:p14="http://schemas.microsoft.com/office/powerpoint/2010/main" val="374739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58;p4">
            <a:extLst>
              <a:ext uri="{FF2B5EF4-FFF2-40B4-BE49-F238E27FC236}">
                <a16:creationId xmlns:a16="http://schemas.microsoft.com/office/drawing/2014/main" id="{28A132FD-DCAC-47D8-AD20-449581E75A1F}"/>
              </a:ext>
            </a:extLst>
          </p:cNvPr>
          <p:cNvSpPr txBox="1">
            <a:spLocks/>
          </p:cNvSpPr>
          <p:nvPr/>
        </p:nvSpPr>
        <p:spPr>
          <a:xfrm>
            <a:off x="492370" y="605896"/>
            <a:ext cx="3084844" cy="5646208"/>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spcAft>
                <a:spcPts val="600"/>
              </a:spcAft>
            </a:pPr>
            <a:r>
              <a:rPr lang="en-US" sz="3600" b="1" spc="-50">
                <a:solidFill>
                  <a:srgbClr val="FFFFFF"/>
                </a:solidFill>
              </a:rPr>
              <a:t>OBJETIVO DE ESTAR AQUÍ</a:t>
            </a:r>
          </a:p>
        </p:txBody>
      </p:sp>
      <p:sp>
        <p:nvSpPr>
          <p:cNvPr id="16387" name="2 Marcador de contenido"/>
          <p:cNvSpPr>
            <a:spLocks noGrp="1"/>
          </p:cNvSpPr>
          <p:nvPr>
            <p:ph idx="4294967295"/>
          </p:nvPr>
        </p:nvSpPr>
        <p:spPr>
          <a:xfrm>
            <a:off x="492125" y="530225"/>
            <a:ext cx="11699875" cy="5721350"/>
          </a:xfrm>
        </p:spPr>
        <p:txBody>
          <a:bodyPr vert="horz" lIns="0" tIns="45720" rIns="0" bIns="45720" rtlCol="0" anchor="ctr">
            <a:normAutofit/>
          </a:bodyPr>
          <a:lstStyle/>
          <a:p>
            <a:pPr>
              <a:buFont typeface="Calibri" panose="020F0502020204030204" pitchFamily="34" charset="0"/>
              <a:buNone/>
            </a:pPr>
            <a:r>
              <a:rPr lang="en-US" altLang="es-ES" dirty="0"/>
              <a:t>-</a:t>
            </a:r>
            <a:r>
              <a:rPr lang="en-US" altLang="es-ES" sz="3600" dirty="0"/>
              <a:t> </a:t>
            </a:r>
            <a:r>
              <a:rPr lang="en-US" altLang="es-ES" sz="3600" dirty="0" err="1"/>
              <a:t>Abordar</a:t>
            </a:r>
            <a:r>
              <a:rPr lang="en-US" altLang="es-ES" sz="3600" dirty="0"/>
              <a:t> juntas que </a:t>
            </a:r>
            <a:r>
              <a:rPr lang="en-US" altLang="es-ES" sz="3600" dirty="0" err="1"/>
              <a:t>sucede</a:t>
            </a:r>
            <a:r>
              <a:rPr lang="en-US" altLang="es-ES" sz="3600" dirty="0"/>
              <a:t> con </a:t>
            </a:r>
            <a:r>
              <a:rPr lang="en-US" altLang="es-ES" sz="3600" dirty="0" err="1"/>
              <a:t>los</a:t>
            </a:r>
            <a:r>
              <a:rPr lang="en-US" altLang="es-ES" sz="3600" dirty="0"/>
              <a:t> </a:t>
            </a:r>
            <a:r>
              <a:rPr lang="en-US" altLang="es-ES" sz="3600" dirty="0" err="1"/>
              <a:t>peritajes</a:t>
            </a:r>
            <a:r>
              <a:rPr lang="en-US" altLang="es-ES" sz="3600" dirty="0"/>
              <a:t> </a:t>
            </a:r>
            <a:r>
              <a:rPr lang="en-US" altLang="es-ES" sz="3600" dirty="0" err="1"/>
              <a:t>psicológicos</a:t>
            </a:r>
            <a:r>
              <a:rPr lang="en-US" altLang="es-ES" sz="3600" dirty="0"/>
              <a:t> </a:t>
            </a:r>
            <a:r>
              <a:rPr lang="en-US" altLang="es-ES" sz="3600" dirty="0" err="1"/>
              <a:t>en</a:t>
            </a:r>
            <a:r>
              <a:rPr lang="en-US" altLang="es-ES" sz="3600" dirty="0"/>
              <a:t> las </a:t>
            </a:r>
            <a:r>
              <a:rPr lang="en-US" altLang="es-ES" sz="3600" dirty="0" err="1"/>
              <a:t>víctimas</a:t>
            </a:r>
            <a:r>
              <a:rPr lang="en-US" altLang="es-ES" sz="3600" dirty="0"/>
              <a:t> de </a:t>
            </a:r>
            <a:r>
              <a:rPr lang="en-US" altLang="es-ES" sz="3600" dirty="0" err="1"/>
              <a:t>violencia</a:t>
            </a:r>
            <a:r>
              <a:rPr lang="en-US" altLang="es-ES" sz="3600" dirty="0"/>
              <a:t> de </a:t>
            </a:r>
            <a:r>
              <a:rPr lang="en-US" altLang="es-ES" sz="3600" dirty="0" err="1"/>
              <a:t>género</a:t>
            </a:r>
            <a:r>
              <a:rPr lang="en-US" altLang="es-ES" sz="3600" dirty="0"/>
              <a:t>.</a:t>
            </a:r>
          </a:p>
          <a:p>
            <a:pPr>
              <a:buFont typeface="Calibri" panose="020F0502020204030204" pitchFamily="34" charset="0"/>
              <a:buChar char="-"/>
            </a:pPr>
            <a:r>
              <a:rPr lang="en-US" altLang="es-ES" sz="3600" dirty="0"/>
              <a:t>Dar a </a:t>
            </a:r>
            <a:r>
              <a:rPr lang="en-US" altLang="es-ES" sz="3600" dirty="0" err="1"/>
              <a:t>conocer</a:t>
            </a:r>
            <a:r>
              <a:rPr lang="en-US" altLang="es-ES" sz="3600" dirty="0"/>
              <a:t> </a:t>
            </a:r>
            <a:r>
              <a:rPr lang="en-US" altLang="es-ES" sz="3600" dirty="0" err="1"/>
              <a:t>los</a:t>
            </a:r>
            <a:r>
              <a:rPr lang="en-US" altLang="es-ES" sz="3600" dirty="0"/>
              <a:t> </a:t>
            </a:r>
            <a:r>
              <a:rPr lang="en-US" altLang="es-ES" sz="3600" dirty="0" err="1"/>
              <a:t>aspectos</a:t>
            </a:r>
            <a:r>
              <a:rPr lang="en-US" altLang="es-ES" sz="3600" dirty="0"/>
              <a:t> </a:t>
            </a:r>
            <a:r>
              <a:rPr lang="en-US" altLang="es-ES" sz="3600" dirty="0" err="1"/>
              <a:t>centrales</a:t>
            </a:r>
            <a:r>
              <a:rPr lang="en-US" altLang="es-ES" sz="3600" dirty="0"/>
              <a:t> del </a:t>
            </a:r>
            <a:r>
              <a:rPr lang="en-US" altLang="es-ES" sz="3600" dirty="0" err="1"/>
              <a:t>trabajo</a:t>
            </a:r>
            <a:r>
              <a:rPr lang="en-US" altLang="es-ES" sz="3600" dirty="0"/>
              <a:t> del </a:t>
            </a:r>
            <a:r>
              <a:rPr lang="en-US" altLang="es-ES" sz="3600" dirty="0" err="1"/>
              <a:t>psicólogo</a:t>
            </a:r>
            <a:r>
              <a:rPr lang="en-US" altLang="es-ES" sz="3600" dirty="0"/>
              <a:t>/a </a:t>
            </a:r>
            <a:r>
              <a:rPr lang="en-US" altLang="es-ES" sz="3600" dirty="0" err="1"/>
              <a:t>en</a:t>
            </a:r>
            <a:r>
              <a:rPr lang="en-US" altLang="es-ES" sz="3600" dirty="0"/>
              <a:t> </a:t>
            </a:r>
            <a:r>
              <a:rPr lang="en-US" altLang="es-ES" sz="3600" dirty="0" err="1"/>
              <a:t>los</a:t>
            </a:r>
            <a:r>
              <a:rPr lang="en-US" altLang="es-ES" sz="3600" dirty="0"/>
              <a:t> </a:t>
            </a:r>
            <a:r>
              <a:rPr lang="en-US" altLang="es-ES" sz="3600" dirty="0" err="1"/>
              <a:t>Juzgados</a:t>
            </a:r>
            <a:r>
              <a:rPr lang="en-US" altLang="es-ES" sz="3600" dirty="0"/>
              <a:t> de </a:t>
            </a:r>
            <a:r>
              <a:rPr lang="en-US" altLang="es-ES" sz="3600" dirty="0" err="1"/>
              <a:t>violencia</a:t>
            </a:r>
            <a:r>
              <a:rPr lang="en-US" altLang="es-ES" sz="3600" dirty="0"/>
              <a:t> </a:t>
            </a:r>
            <a:r>
              <a:rPr lang="en-US" altLang="es-ES" sz="3600" dirty="0" err="1"/>
              <a:t>sobre</a:t>
            </a:r>
            <a:r>
              <a:rPr lang="en-US" altLang="es-ES" sz="3600" dirty="0"/>
              <a:t> la </a:t>
            </a:r>
            <a:r>
              <a:rPr lang="en-US" altLang="es-ES" sz="3600" dirty="0" err="1"/>
              <a:t>mujer</a:t>
            </a:r>
            <a:r>
              <a:rPr lang="en-US" altLang="es-ES" sz="3600" dirty="0"/>
              <a:t>.</a:t>
            </a:r>
          </a:p>
          <a:p>
            <a:pPr>
              <a:buFont typeface="Calibri" panose="020F0502020204030204" pitchFamily="34" charset="0"/>
              <a:buChar char="-"/>
            </a:pPr>
            <a:r>
              <a:rPr lang="en-US" altLang="es-ES" sz="3600" dirty="0"/>
              <a:t>Las </a:t>
            </a:r>
            <a:r>
              <a:rPr lang="en-US" altLang="es-ES" sz="3600" dirty="0" err="1"/>
              <a:t>únicas</a:t>
            </a:r>
            <a:r>
              <a:rPr lang="en-US" altLang="es-ES" sz="3600" dirty="0"/>
              <a:t> </a:t>
            </a:r>
            <a:r>
              <a:rPr lang="en-US" altLang="es-ES" sz="3600" dirty="0" err="1"/>
              <a:t>miradas</a:t>
            </a:r>
            <a:r>
              <a:rPr lang="en-US" altLang="es-ES" sz="3600" dirty="0"/>
              <a:t> que DEBERÍAN </a:t>
            </a:r>
            <a:r>
              <a:rPr lang="en-US" altLang="es-ES" sz="3600" dirty="0" err="1"/>
              <a:t>existir</a:t>
            </a:r>
            <a:r>
              <a:rPr lang="en-US" altLang="es-ES" sz="3600" dirty="0"/>
              <a:t> y con las </a:t>
            </a:r>
            <a:r>
              <a:rPr lang="en-US" altLang="es-ES" sz="3600" dirty="0" err="1"/>
              <a:t>únicas</a:t>
            </a:r>
            <a:r>
              <a:rPr lang="en-US" altLang="es-ES" sz="3600" dirty="0"/>
              <a:t> </a:t>
            </a:r>
            <a:r>
              <a:rPr lang="en-US" altLang="es-ES" sz="3600" dirty="0" err="1"/>
              <a:t>gafas</a:t>
            </a:r>
            <a:r>
              <a:rPr lang="en-US" altLang="es-ES" sz="3600" dirty="0"/>
              <a:t> que hay que </a:t>
            </a:r>
            <a:r>
              <a:rPr lang="en-US" altLang="es-ES" sz="3600" dirty="0" err="1"/>
              <a:t>ponerse</a:t>
            </a:r>
            <a:r>
              <a:rPr lang="en-US" altLang="es-ES" sz="3600" dirty="0"/>
              <a:t> para </a:t>
            </a:r>
            <a:r>
              <a:rPr lang="en-US" altLang="es-ES" sz="3600" dirty="0" err="1"/>
              <a:t>mirar</a:t>
            </a:r>
            <a:r>
              <a:rPr lang="en-US" altLang="es-ES" sz="3600" dirty="0"/>
              <a:t> es la de </a:t>
            </a:r>
            <a:r>
              <a:rPr lang="en-US" altLang="es-ES" sz="3600" b="1" dirty="0" err="1"/>
              <a:t>los</a:t>
            </a:r>
            <a:r>
              <a:rPr lang="en-US" altLang="es-ES" sz="3600" b="1" dirty="0"/>
              <a:t> derechos </a:t>
            </a:r>
            <a:r>
              <a:rPr lang="en-US" altLang="es-ES" sz="3600" b="1" dirty="0" err="1"/>
              <a:t>humanos</a:t>
            </a:r>
            <a:r>
              <a:rPr lang="en-US" altLang="es-ES" sz="3600" b="1" dirty="0"/>
              <a:t> y </a:t>
            </a:r>
            <a:r>
              <a:rPr lang="en-US" altLang="es-ES" sz="3600" b="1" dirty="0" err="1"/>
              <a:t>por</a:t>
            </a:r>
            <a:r>
              <a:rPr lang="en-US" altLang="es-ES" sz="3600" b="1" dirty="0"/>
              <a:t> tanto  </a:t>
            </a:r>
            <a:r>
              <a:rPr lang="en-US" altLang="es-ES" sz="3600" b="1" dirty="0" err="1"/>
              <a:t>los</a:t>
            </a:r>
            <a:r>
              <a:rPr lang="en-US" altLang="es-ES" sz="3600" b="1" dirty="0"/>
              <a:t> derechos de </a:t>
            </a:r>
            <a:r>
              <a:rPr lang="en-US" altLang="es-ES" sz="3600" b="1" dirty="0" err="1"/>
              <a:t>los</a:t>
            </a:r>
            <a:r>
              <a:rPr lang="en-US" altLang="es-ES" sz="3600" b="1" dirty="0"/>
              <a:t>/as </a:t>
            </a:r>
            <a:r>
              <a:rPr lang="en-US" altLang="es-ES" sz="3600" b="1" dirty="0" err="1"/>
              <a:t>niños</a:t>
            </a:r>
            <a:r>
              <a:rPr lang="en-US" altLang="es-ES" sz="3600" b="1" dirty="0"/>
              <a:t>/as</a:t>
            </a:r>
            <a:r>
              <a:rPr lang="en-US" altLang="es-ES" sz="3600" dirty="0"/>
              <a:t> </a:t>
            </a:r>
            <a:r>
              <a:rPr lang="en-US" altLang="es-ES" sz="3600" dirty="0" err="1"/>
              <a:t>además</a:t>
            </a:r>
            <a:r>
              <a:rPr lang="en-US" altLang="es-ES" sz="3600" dirty="0"/>
              <a:t> de las </a:t>
            </a:r>
            <a:r>
              <a:rPr lang="en-US" altLang="es-ES" sz="3600" dirty="0" err="1"/>
              <a:t>gafas</a:t>
            </a:r>
            <a:r>
              <a:rPr lang="en-US" altLang="es-ES" sz="3600" dirty="0"/>
              <a:t> de la </a:t>
            </a:r>
            <a:r>
              <a:rPr lang="en-US" altLang="es-ES" sz="3600" dirty="0" err="1"/>
              <a:t>perspectiva</a:t>
            </a:r>
            <a:r>
              <a:rPr lang="en-US" altLang="es-ES" sz="3600" dirty="0"/>
              <a:t> de </a:t>
            </a:r>
            <a:r>
              <a:rPr lang="en-US" altLang="es-ES" sz="3600" dirty="0" err="1"/>
              <a:t>género</a:t>
            </a:r>
            <a:r>
              <a:rPr lang="en-US" altLang="es-ES" sz="3600" dirty="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B8E6949B-8E5F-DC62-2AE2-A1E73DCF5F51}"/>
              </a:ext>
            </a:extLst>
          </p:cNvPr>
          <p:cNvSpPr>
            <a:spLocks noGrp="1" noRot="1" noChangeArrowheads="1"/>
          </p:cNvSpPr>
          <p:nvPr>
            <p:ph type="title" idx="4294967295"/>
          </p:nvPr>
        </p:nvSpPr>
        <p:spPr>
          <a:xfrm>
            <a:off x="-568960" y="142240"/>
            <a:ext cx="13116560" cy="549910"/>
          </a:xfrm>
        </p:spPr>
        <p:txBody>
          <a:bodyPr rtlCol="0">
            <a:normAutofit fontScale="90000"/>
          </a:bodyPr>
          <a:lstStyle/>
          <a:p>
            <a:pPr marL="838200" indent="-838200" algn="ctr">
              <a:defRPr/>
            </a:pPr>
            <a:r>
              <a:rPr lang="es-ES" sz="3200" dirty="0">
                <a:solidFill>
                  <a:schemeClr val="accent1">
                    <a:tint val="83000"/>
                    <a:satMod val="150000"/>
                  </a:schemeClr>
                </a:solidFill>
              </a:rPr>
              <a:t> </a:t>
            </a:r>
            <a:r>
              <a:rPr lang="es-ES" sz="3200" b="1" dirty="0">
                <a:solidFill>
                  <a:srgbClr val="0070C0"/>
                </a:solidFill>
              </a:rPr>
              <a:t>Historia de los Juzgados de violencia sobre la mujer.</a:t>
            </a:r>
            <a:br>
              <a:rPr lang="es-ES" sz="3200" b="1" dirty="0">
                <a:solidFill>
                  <a:srgbClr val="0070C0"/>
                </a:solidFill>
              </a:rPr>
            </a:br>
            <a:br>
              <a:rPr lang="es-ES" sz="3200" dirty="0">
                <a:solidFill>
                  <a:srgbClr val="7030A0"/>
                </a:solidFill>
              </a:rPr>
            </a:br>
            <a:br>
              <a:rPr lang="es-ES" sz="3200" dirty="0">
                <a:solidFill>
                  <a:srgbClr val="0070C0"/>
                </a:solidFill>
              </a:rPr>
            </a:br>
            <a:endParaRPr lang="es-ES" sz="3200" dirty="0">
              <a:solidFill>
                <a:srgbClr val="0070C0"/>
              </a:solidFill>
            </a:endParaRPr>
          </a:p>
        </p:txBody>
      </p:sp>
      <p:sp>
        <p:nvSpPr>
          <p:cNvPr id="113667" name="Rectangle 3">
            <a:extLst>
              <a:ext uri="{FF2B5EF4-FFF2-40B4-BE49-F238E27FC236}">
                <a16:creationId xmlns:a16="http://schemas.microsoft.com/office/drawing/2014/main" id="{40B802EA-42E5-CC15-E714-D9F9E5DCFE1E}"/>
              </a:ext>
            </a:extLst>
          </p:cNvPr>
          <p:cNvSpPr>
            <a:spLocks noGrp="1" noRot="1" noChangeArrowheads="1"/>
          </p:cNvSpPr>
          <p:nvPr>
            <p:ph idx="4294967295"/>
          </p:nvPr>
        </p:nvSpPr>
        <p:spPr>
          <a:xfrm>
            <a:off x="81280" y="579120"/>
            <a:ext cx="11958320" cy="6278880"/>
          </a:xfrm>
        </p:spPr>
        <p:txBody>
          <a:bodyPr rtlCol="0">
            <a:normAutofit lnSpcReduction="10000"/>
          </a:bodyPr>
          <a:lstStyle/>
          <a:p>
            <a:pPr marL="448056" indent="-384048">
              <a:lnSpc>
                <a:spcPct val="80000"/>
              </a:lnSpc>
              <a:buNone/>
              <a:defRPr/>
            </a:pPr>
            <a:endParaRPr lang="es-ES" sz="2000" b="1" u="sng" dirty="0">
              <a:solidFill>
                <a:srgbClr val="0070C0"/>
              </a:solidFill>
            </a:endParaRPr>
          </a:p>
          <a:p>
            <a:pPr marL="448056" indent="-384048">
              <a:lnSpc>
                <a:spcPct val="80000"/>
              </a:lnSpc>
              <a:buNone/>
              <a:defRPr/>
            </a:pPr>
            <a:r>
              <a:rPr lang="es-ES" sz="2200" b="1" u="sng" dirty="0">
                <a:solidFill>
                  <a:srgbClr val="0070C0"/>
                </a:solidFill>
              </a:rPr>
              <a:t>Juzgados de violencia sobre la mujer en el momento actual en España</a:t>
            </a:r>
          </a:p>
          <a:p>
            <a:pPr marL="448056" indent="-384048">
              <a:lnSpc>
                <a:spcPct val="80000"/>
              </a:lnSpc>
              <a:buNone/>
              <a:defRPr/>
            </a:pPr>
            <a:endParaRPr lang="es-ES" sz="2200" b="1" u="sng" dirty="0">
              <a:solidFill>
                <a:srgbClr val="0070C0"/>
              </a:solidFill>
            </a:endParaRPr>
          </a:p>
          <a:p>
            <a:pPr marL="448056" indent="-384048">
              <a:lnSpc>
                <a:spcPct val="80000"/>
              </a:lnSpc>
              <a:buNone/>
              <a:defRPr/>
            </a:pPr>
            <a:r>
              <a:rPr lang="es-ES" sz="2200" dirty="0"/>
              <a:t>Juzgados exclusivos 108</a:t>
            </a:r>
          </a:p>
          <a:p>
            <a:pPr marL="448056" indent="-384048">
              <a:lnSpc>
                <a:spcPct val="80000"/>
              </a:lnSpc>
              <a:buNone/>
              <a:defRPr/>
            </a:pPr>
            <a:r>
              <a:rPr lang="es-ES" sz="2200" dirty="0"/>
              <a:t>Juzgados compatibles 305</a:t>
            </a:r>
          </a:p>
          <a:p>
            <a:pPr marL="448056" indent="-384048">
              <a:lnSpc>
                <a:spcPct val="80000"/>
              </a:lnSpc>
              <a:buNone/>
              <a:defRPr/>
            </a:pPr>
            <a:r>
              <a:rPr lang="es-ES" sz="2200" dirty="0"/>
              <a:t>Juzgados de lo penal especializados 32</a:t>
            </a:r>
          </a:p>
          <a:p>
            <a:pPr marL="448056" indent="-384048">
              <a:lnSpc>
                <a:spcPct val="80000"/>
              </a:lnSpc>
              <a:buNone/>
              <a:defRPr/>
            </a:pPr>
            <a:endParaRPr lang="es-ES" sz="2200" b="1" u="sng" dirty="0"/>
          </a:p>
          <a:p>
            <a:pPr marL="448056" indent="-384048">
              <a:lnSpc>
                <a:spcPct val="80000"/>
              </a:lnSpc>
              <a:buNone/>
              <a:defRPr/>
            </a:pPr>
            <a:r>
              <a:rPr lang="es-ES" sz="2200" b="1" u="sng" dirty="0">
                <a:solidFill>
                  <a:srgbClr val="0070C0"/>
                </a:solidFill>
              </a:rPr>
              <a:t>Los primeros Juzgados de violencia sobre la mujer en Madrid: </a:t>
            </a:r>
            <a:r>
              <a:rPr lang="es-ES" sz="2200" dirty="0">
                <a:solidFill>
                  <a:srgbClr val="0070C0"/>
                </a:solidFill>
              </a:rPr>
              <a:t>2005: 1,2,3 y 4;</a:t>
            </a:r>
          </a:p>
          <a:p>
            <a:pPr marL="448056" indent="-384048">
              <a:lnSpc>
                <a:spcPct val="80000"/>
              </a:lnSpc>
              <a:buNone/>
              <a:defRPr/>
            </a:pPr>
            <a:r>
              <a:rPr lang="es-ES" sz="2200" dirty="0"/>
              <a:t>2006: 5, 6 y 7; 2007:8,9 y 10.Parla,Fuenlabrada, Alcalá de Henares, Móstoles, Arganda </a:t>
            </a:r>
          </a:p>
          <a:p>
            <a:pPr marL="448056" indent="-384048">
              <a:lnSpc>
                <a:spcPct val="80000"/>
              </a:lnSpc>
              <a:buNone/>
              <a:defRPr/>
            </a:pPr>
            <a:r>
              <a:rPr lang="es-ES" sz="2200" dirty="0"/>
              <a:t>del Rey y Getafe;2008: Leganés; 2009: 11. Collado Villalba , Torrejón de </a:t>
            </a:r>
            <a:r>
              <a:rPr lang="es-ES" sz="2200" dirty="0" err="1"/>
              <a:t>Ardoz</a:t>
            </a:r>
            <a:r>
              <a:rPr lang="es-ES" sz="2200" dirty="0"/>
              <a:t>  y </a:t>
            </a:r>
          </a:p>
          <a:p>
            <a:pPr marL="448056" indent="-384048">
              <a:lnSpc>
                <a:spcPct val="80000"/>
              </a:lnSpc>
              <a:buNone/>
              <a:defRPr/>
            </a:pPr>
            <a:r>
              <a:rPr lang="es-ES" sz="2200" dirty="0" err="1"/>
              <a:t>Coslada</a:t>
            </a:r>
            <a:r>
              <a:rPr lang="es-ES" sz="2200" dirty="0"/>
              <a:t>; 2010: Alcorcón y Alcobendas.</a:t>
            </a:r>
          </a:p>
          <a:p>
            <a:pPr marL="448056" indent="-384048">
              <a:lnSpc>
                <a:spcPct val="80000"/>
              </a:lnSpc>
              <a:buNone/>
              <a:defRPr/>
            </a:pPr>
            <a:endParaRPr lang="es-ES" sz="2200" dirty="0">
              <a:solidFill>
                <a:srgbClr val="0070C0"/>
              </a:solidFill>
            </a:endParaRPr>
          </a:p>
          <a:p>
            <a:pPr marL="448056" indent="-384048">
              <a:lnSpc>
                <a:spcPct val="80000"/>
              </a:lnSpc>
              <a:buNone/>
              <a:defRPr/>
            </a:pPr>
            <a:r>
              <a:rPr lang="es-ES" sz="2200" b="1" u="sng" dirty="0">
                <a:solidFill>
                  <a:srgbClr val="0070C0"/>
                </a:solidFill>
              </a:rPr>
              <a:t>Situación actual de los juzgados de violencia sobre la mujer en Madrid:</a:t>
            </a:r>
          </a:p>
          <a:p>
            <a:pPr marL="448056" indent="-384048">
              <a:lnSpc>
                <a:spcPct val="80000"/>
              </a:lnSpc>
              <a:buNone/>
              <a:defRPr/>
            </a:pPr>
            <a:r>
              <a:rPr lang="es-ES" sz="2200" dirty="0"/>
              <a:t>- en el momento actual en Madrid capital 11 y periferia 12 </a:t>
            </a:r>
          </a:p>
          <a:p>
            <a:pPr marL="448056" indent="-384048">
              <a:lnSpc>
                <a:spcPct val="80000"/>
              </a:lnSpc>
              <a:buNone/>
              <a:defRPr/>
            </a:pPr>
            <a:r>
              <a:rPr lang="es-ES" sz="2200" b="1" dirty="0"/>
              <a:t>Total 23 Juzgados</a:t>
            </a:r>
            <a:r>
              <a:rPr lang="es-ES" sz="2200" dirty="0"/>
              <a:t>.</a:t>
            </a:r>
          </a:p>
          <a:p>
            <a:pPr marL="448056" indent="-384048">
              <a:lnSpc>
                <a:spcPct val="80000"/>
              </a:lnSpc>
              <a:buNone/>
              <a:defRPr/>
            </a:pPr>
            <a:r>
              <a:rPr lang="es-ES" sz="2200" dirty="0"/>
              <a:t> Juzgados de penal 6</a:t>
            </a:r>
          </a:p>
          <a:p>
            <a:pPr marL="448056" indent="-384048" algn="ctr">
              <a:lnSpc>
                <a:spcPct val="80000"/>
              </a:lnSpc>
              <a:buNone/>
              <a:defRPr/>
            </a:pPr>
            <a:r>
              <a:rPr lang="es-ES" sz="2200" dirty="0"/>
              <a:t>Hay todavía otros Juzgados de Primera Instancia e Instrucción que llevan los casos de violencia.</a:t>
            </a:r>
          </a:p>
        </p:txBody>
      </p:sp>
    </p:spTree>
    <p:extLst>
      <p:ext uri="{BB962C8B-B14F-4D97-AF65-F5344CB8AC3E}">
        <p14:creationId xmlns:p14="http://schemas.microsoft.com/office/powerpoint/2010/main" val="129544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Juez">
            <a:extLst>
              <a:ext uri="{FF2B5EF4-FFF2-40B4-BE49-F238E27FC236}">
                <a16:creationId xmlns:a16="http://schemas.microsoft.com/office/drawing/2014/main" id="{9F99115E-DDCB-904C-C05D-10EE35B4BF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467" y="643467"/>
            <a:ext cx="5571066" cy="5571066"/>
          </a:xfrm>
          <a:prstGeom prst="rect">
            <a:avLst/>
          </a:prstGeom>
        </p:spPr>
      </p:pic>
      <p:sp>
        <p:nvSpPr>
          <p:cNvPr id="3" name="Marcador de contenido 2">
            <a:extLst>
              <a:ext uri="{FF2B5EF4-FFF2-40B4-BE49-F238E27FC236}">
                <a16:creationId xmlns:a16="http://schemas.microsoft.com/office/drawing/2014/main" id="{31A66320-FDE5-4DD2-8975-6E701B4CD539}"/>
              </a:ext>
            </a:extLst>
          </p:cNvPr>
          <p:cNvSpPr>
            <a:spLocks noGrp="1"/>
          </p:cNvSpPr>
          <p:nvPr>
            <p:ph idx="4294967295"/>
          </p:nvPr>
        </p:nvSpPr>
        <p:spPr>
          <a:xfrm>
            <a:off x="304800" y="1825625"/>
            <a:ext cx="11887200" cy="4351338"/>
          </a:xfrm>
        </p:spPr>
        <p:txBody>
          <a:bodyPr>
            <a:normAutofit/>
          </a:bodyPr>
          <a:lstStyle/>
          <a:p>
            <a:pPr marL="0" indent="0" algn="ctr">
              <a:buNone/>
            </a:pPr>
            <a:r>
              <a:rPr lang="es-ES" altLang="es-ES" sz="3700">
                <a:solidFill>
                  <a:srgbClr val="0070C0"/>
                </a:solidFill>
              </a:rPr>
              <a:t>“¿CÓMO FUNCIONAN LOS JUZGADOS DE</a:t>
            </a:r>
          </a:p>
          <a:p>
            <a:pPr marL="0" indent="0" algn="ctr">
              <a:buNone/>
            </a:pPr>
            <a:endParaRPr lang="es-ES" altLang="es-ES" sz="3700">
              <a:solidFill>
                <a:srgbClr val="0070C0"/>
              </a:solidFill>
            </a:endParaRPr>
          </a:p>
          <a:p>
            <a:pPr marL="0" indent="0" algn="ctr">
              <a:buNone/>
            </a:pPr>
            <a:r>
              <a:rPr lang="es-ES" altLang="es-ES" sz="3700">
                <a:solidFill>
                  <a:srgbClr val="0070C0"/>
                </a:solidFill>
              </a:rPr>
              <a:t> VIOLENCIA SOBRE LA MUJER? Los equipos de los </a:t>
            </a:r>
          </a:p>
          <a:p>
            <a:pPr marL="0" indent="0" algn="ctr">
              <a:buNone/>
            </a:pPr>
            <a:endParaRPr lang="es-ES" altLang="es-ES" sz="3700">
              <a:solidFill>
                <a:srgbClr val="0070C0"/>
              </a:solidFill>
            </a:endParaRPr>
          </a:p>
          <a:p>
            <a:pPr marL="0" indent="0" algn="ctr">
              <a:buNone/>
            </a:pPr>
            <a:r>
              <a:rPr lang="es-ES" altLang="es-ES" sz="3700">
                <a:solidFill>
                  <a:srgbClr val="0070C0"/>
                </a:solidFill>
              </a:rPr>
              <a:t>Juzgados. U.V.F.I. (Unidades de valoración forense integral)”</a:t>
            </a:r>
            <a:endParaRPr lang="es-ES" sz="3700"/>
          </a:p>
        </p:txBody>
      </p:sp>
    </p:spTree>
    <p:extLst>
      <p:ext uri="{BB962C8B-B14F-4D97-AF65-F5344CB8AC3E}">
        <p14:creationId xmlns:p14="http://schemas.microsoft.com/office/powerpoint/2010/main" val="295724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40" name="Rectangle 3072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41" name="Picture 3072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42" name="Straight Connector 3073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43" name="Straight Connector 3073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44" name="Rectangle 3073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5" name="Rectangle 3073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162560" y="416560"/>
            <a:ext cx="3414937" cy="5408043"/>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s-ES" sz="3200" b="0" i="0" kern="1200" cap="all" dirty="0">
                <a:solidFill>
                  <a:srgbClr val="FFFFFF"/>
                </a:solidFill>
                <a:effectLst/>
                <a:latin typeface="+mj-lt"/>
                <a:ea typeface="+mj-ea"/>
                <a:cs typeface="+mj-cs"/>
              </a:rPr>
              <a:t>EQUIPOS</a:t>
            </a:r>
            <a:endParaRPr lang="en-US" altLang="es-ES" sz="3200" cap="all" dirty="0">
              <a:solidFill>
                <a:srgbClr val="FFFFFF"/>
              </a:solidFill>
            </a:endParaRPr>
          </a:p>
          <a:p>
            <a:pPr>
              <a:spcAft>
                <a:spcPts val="600"/>
              </a:spcAft>
            </a:pPr>
            <a:r>
              <a:rPr lang="en-US" altLang="es-ES" sz="3200" b="0" i="0" kern="1200" cap="all" dirty="0">
                <a:solidFill>
                  <a:srgbClr val="FFFFFF"/>
                </a:solidFill>
                <a:effectLst/>
                <a:latin typeface="+mj-lt"/>
                <a:ea typeface="+mj-ea"/>
                <a:cs typeface="+mj-cs"/>
              </a:rPr>
              <a:t> PSICOSOCIALES. UNIDADES DE VALORACIÓN FORENSE INTEGRAL</a:t>
            </a:r>
            <a:endParaRPr lang="en-US" sz="3200" b="0" i="0" kern="1200" cap="all" dirty="0">
              <a:solidFill>
                <a:srgbClr val="FFFFFF"/>
              </a:solidFill>
              <a:effectLst/>
              <a:latin typeface="+mj-lt"/>
              <a:ea typeface="+mj-ea"/>
              <a:cs typeface="+mj-cs"/>
            </a:endParaRPr>
          </a:p>
        </p:txBody>
      </p:sp>
      <p:sp>
        <p:nvSpPr>
          <p:cNvPr id="30723" name="Rectangle 3"/>
          <p:cNvSpPr>
            <a:spLocks noGrp="1" noChangeArrowheads="1"/>
          </p:cNvSpPr>
          <p:nvPr>
            <p:ph idx="4294967295"/>
          </p:nvPr>
        </p:nvSpPr>
        <p:spPr>
          <a:xfrm>
            <a:off x="4224384" y="172722"/>
            <a:ext cx="7805056" cy="6573517"/>
          </a:xfrm>
        </p:spPr>
        <p:txBody>
          <a:bodyPr vert="horz" lIns="91440" tIns="45720" rIns="91440" bIns="45720" rtlCol="0" anchor="t">
            <a:normAutofit/>
          </a:bodyPr>
          <a:lstStyle/>
          <a:p>
            <a:pPr>
              <a:lnSpc>
                <a:spcPct val="110000"/>
              </a:lnSpc>
              <a:defRPr/>
            </a:pPr>
            <a:r>
              <a:rPr lang="en-US" dirty="0"/>
              <a:t> </a:t>
            </a:r>
            <a:r>
              <a:rPr lang="en-US" dirty="0" err="1"/>
              <a:t>Quienes</a:t>
            </a:r>
            <a:r>
              <a:rPr lang="en-US" dirty="0"/>
              <a:t> </a:t>
            </a:r>
            <a:r>
              <a:rPr lang="en-US" dirty="0" err="1"/>
              <a:t>somos</a:t>
            </a:r>
            <a:r>
              <a:rPr lang="en-US" dirty="0"/>
              <a:t>? : </a:t>
            </a:r>
            <a:r>
              <a:rPr lang="en-US" dirty="0" err="1"/>
              <a:t>psicólogo</a:t>
            </a:r>
            <a:r>
              <a:rPr lang="en-US" dirty="0"/>
              <a:t>/a, </a:t>
            </a:r>
            <a:r>
              <a:rPr lang="en-US" dirty="0" err="1"/>
              <a:t>trabajador</a:t>
            </a:r>
            <a:r>
              <a:rPr lang="en-US" dirty="0"/>
              <a:t>/a social,  (</a:t>
            </a:r>
            <a:r>
              <a:rPr lang="en-US" dirty="0" err="1"/>
              <a:t>médico</a:t>
            </a:r>
            <a:r>
              <a:rPr lang="en-US" dirty="0"/>
              <a:t>/a </a:t>
            </a:r>
            <a:r>
              <a:rPr lang="en-US" dirty="0" err="1"/>
              <a:t>forense</a:t>
            </a:r>
            <a:r>
              <a:rPr lang="en-US" dirty="0"/>
              <a:t> o </a:t>
            </a:r>
            <a:r>
              <a:rPr lang="en-US" dirty="0" err="1"/>
              <a:t>educador</a:t>
            </a:r>
            <a:r>
              <a:rPr lang="en-US" dirty="0"/>
              <a:t>/a). El </a:t>
            </a:r>
            <a:r>
              <a:rPr lang="en-US" dirty="0" err="1"/>
              <a:t>equipo</a:t>
            </a:r>
            <a:r>
              <a:rPr lang="en-US" dirty="0"/>
              <a:t> se </a:t>
            </a:r>
            <a:r>
              <a:rPr lang="en-US" dirty="0" err="1"/>
              <a:t>formará</a:t>
            </a:r>
            <a:r>
              <a:rPr lang="en-US" dirty="0"/>
              <a:t> </a:t>
            </a:r>
            <a:r>
              <a:rPr lang="en-US" dirty="0" err="1"/>
              <a:t>dependiendo</a:t>
            </a:r>
            <a:r>
              <a:rPr lang="en-US" dirty="0"/>
              <a:t> de la </a:t>
            </a:r>
            <a:r>
              <a:rPr lang="en-US" dirty="0" err="1"/>
              <a:t>jurisdicción</a:t>
            </a:r>
            <a:r>
              <a:rPr lang="en-US" dirty="0"/>
              <a:t> </a:t>
            </a:r>
            <a:r>
              <a:rPr lang="en-US" dirty="0" err="1"/>
              <a:t>donde</a:t>
            </a:r>
            <a:r>
              <a:rPr lang="en-US" dirty="0"/>
              <a:t> se </a:t>
            </a:r>
            <a:r>
              <a:rPr lang="en-US" dirty="0" err="1"/>
              <a:t>esté</a:t>
            </a:r>
            <a:endParaRPr lang="en-US" dirty="0"/>
          </a:p>
          <a:p>
            <a:pPr>
              <a:lnSpc>
                <a:spcPct val="110000"/>
              </a:lnSpc>
              <a:defRPr/>
            </a:pPr>
            <a:r>
              <a:rPr lang="en-US" dirty="0"/>
              <a:t>En </a:t>
            </a:r>
            <a:r>
              <a:rPr lang="en-US" dirty="0" err="1"/>
              <a:t>teoría</a:t>
            </a:r>
            <a:r>
              <a:rPr lang="en-US" dirty="0"/>
              <a:t> </a:t>
            </a:r>
            <a:r>
              <a:rPr lang="en-US" dirty="0" err="1"/>
              <a:t>estamos</a:t>
            </a:r>
            <a:r>
              <a:rPr lang="en-US" dirty="0"/>
              <a:t> </a:t>
            </a:r>
            <a:r>
              <a:rPr lang="en-US" dirty="0" err="1"/>
              <a:t>como</a:t>
            </a:r>
            <a:r>
              <a:rPr lang="en-US" dirty="0"/>
              <a:t> </a:t>
            </a:r>
            <a:r>
              <a:rPr lang="en-US" dirty="0" err="1"/>
              <a:t>asesores</a:t>
            </a:r>
            <a:r>
              <a:rPr lang="en-US" dirty="0"/>
              <a:t>/as del </a:t>
            </a:r>
            <a:r>
              <a:rPr lang="en-US" dirty="0" err="1"/>
              <a:t>juez</a:t>
            </a:r>
            <a:r>
              <a:rPr lang="en-US" dirty="0"/>
              <a:t> o </a:t>
            </a:r>
            <a:r>
              <a:rPr lang="en-US" dirty="0" err="1"/>
              <a:t>jueza</a:t>
            </a:r>
            <a:endParaRPr lang="en-US" dirty="0"/>
          </a:p>
          <a:p>
            <a:pPr>
              <a:lnSpc>
                <a:spcPct val="110000"/>
              </a:lnSpc>
              <a:defRPr/>
            </a:pPr>
            <a:r>
              <a:rPr lang="en-US" dirty="0" err="1"/>
              <a:t>Qué</a:t>
            </a:r>
            <a:r>
              <a:rPr lang="en-US" dirty="0"/>
              <a:t> es lo que </a:t>
            </a:r>
            <a:r>
              <a:rPr lang="en-US" dirty="0" err="1"/>
              <a:t>queremos</a:t>
            </a:r>
            <a:r>
              <a:rPr lang="en-US" dirty="0"/>
              <a:t> </a:t>
            </a:r>
            <a:r>
              <a:rPr lang="en-US" dirty="0" err="1"/>
              <a:t>conseguir</a:t>
            </a:r>
            <a:r>
              <a:rPr lang="en-US" dirty="0"/>
              <a:t> (o </a:t>
            </a:r>
            <a:r>
              <a:rPr lang="en-US" dirty="0" err="1"/>
              <a:t>deberíamos</a:t>
            </a:r>
            <a:r>
              <a:rPr lang="en-US" dirty="0"/>
              <a:t>; </a:t>
            </a:r>
            <a:r>
              <a:rPr lang="en-US" dirty="0" err="1"/>
              <a:t>el</a:t>
            </a:r>
            <a:r>
              <a:rPr lang="en-US" dirty="0"/>
              <a:t> </a:t>
            </a:r>
            <a:r>
              <a:rPr lang="en-US" dirty="0" err="1"/>
              <a:t>objetivo</a:t>
            </a:r>
            <a:r>
              <a:rPr lang="en-US" dirty="0"/>
              <a:t>):</a:t>
            </a:r>
          </a:p>
          <a:p>
            <a:pPr>
              <a:lnSpc>
                <a:spcPct val="110000"/>
              </a:lnSpc>
              <a:defRPr/>
            </a:pPr>
            <a:r>
              <a:rPr lang="en-US" dirty="0"/>
              <a:t>Dar </a:t>
            </a:r>
            <a:r>
              <a:rPr lang="en-US" dirty="0" err="1"/>
              <a:t>una</a:t>
            </a:r>
            <a:r>
              <a:rPr lang="en-US" dirty="0"/>
              <a:t> </a:t>
            </a:r>
            <a:r>
              <a:rPr lang="en-US" dirty="0" err="1"/>
              <a:t>respuesta</a:t>
            </a:r>
            <a:r>
              <a:rPr lang="en-US" dirty="0"/>
              <a:t> “</a:t>
            </a:r>
            <a:r>
              <a:rPr lang="en-US" dirty="0" err="1"/>
              <a:t>multidisciplinar</a:t>
            </a:r>
            <a:r>
              <a:rPr lang="en-US" dirty="0"/>
              <a:t>”</a:t>
            </a:r>
          </a:p>
          <a:p>
            <a:pPr>
              <a:lnSpc>
                <a:spcPct val="110000"/>
              </a:lnSpc>
              <a:defRPr/>
            </a:pPr>
            <a:r>
              <a:rPr lang="en-US" dirty="0"/>
              <a:t>Ser un </a:t>
            </a:r>
            <a:r>
              <a:rPr lang="en-US" dirty="0" err="1"/>
              <a:t>eslabón</a:t>
            </a:r>
            <a:r>
              <a:rPr lang="en-US" dirty="0"/>
              <a:t> </a:t>
            </a:r>
            <a:r>
              <a:rPr lang="en-US" dirty="0" err="1"/>
              <a:t>más</a:t>
            </a:r>
            <a:r>
              <a:rPr lang="en-US" dirty="0"/>
              <a:t> </a:t>
            </a:r>
            <a:r>
              <a:rPr lang="en-US" dirty="0" err="1"/>
              <a:t>en</a:t>
            </a:r>
            <a:r>
              <a:rPr lang="en-US" dirty="0"/>
              <a:t> la </a:t>
            </a:r>
            <a:r>
              <a:rPr lang="en-US" dirty="0" err="1"/>
              <a:t>cadena</a:t>
            </a:r>
            <a:r>
              <a:rPr lang="en-US" dirty="0"/>
              <a:t> de </a:t>
            </a:r>
            <a:r>
              <a:rPr lang="en-US" dirty="0" err="1"/>
              <a:t>respuesta</a:t>
            </a:r>
            <a:r>
              <a:rPr lang="en-US" dirty="0"/>
              <a:t> social y de </a:t>
            </a:r>
            <a:r>
              <a:rPr lang="en-US" dirty="0" err="1"/>
              <a:t>salud</a:t>
            </a:r>
            <a:endParaRPr lang="en-US" dirty="0"/>
          </a:p>
          <a:p>
            <a:pPr>
              <a:lnSpc>
                <a:spcPct val="110000"/>
              </a:lnSpc>
              <a:defRPr/>
            </a:pPr>
            <a:r>
              <a:rPr lang="en-US" dirty="0"/>
              <a:t>Responder  a lo </a:t>
            </a:r>
            <a:r>
              <a:rPr lang="en-US" dirty="0" err="1"/>
              <a:t>solicitado</a:t>
            </a:r>
            <a:r>
              <a:rPr lang="en-US" dirty="0"/>
              <a:t> </a:t>
            </a:r>
            <a:r>
              <a:rPr lang="en-US" dirty="0" err="1"/>
              <a:t>en</a:t>
            </a:r>
            <a:r>
              <a:rPr lang="en-US" dirty="0"/>
              <a:t> </a:t>
            </a:r>
            <a:r>
              <a:rPr lang="en-US" dirty="0" err="1"/>
              <a:t>los</a:t>
            </a:r>
            <a:r>
              <a:rPr lang="en-US" dirty="0"/>
              <a:t> </a:t>
            </a:r>
            <a:r>
              <a:rPr lang="en-US" dirty="0" err="1"/>
              <a:t>procedimientos</a:t>
            </a:r>
            <a:r>
              <a:rPr lang="en-US" dirty="0"/>
              <a:t> </a:t>
            </a:r>
            <a:r>
              <a:rPr lang="en-US" dirty="0" err="1"/>
              <a:t>civiles</a:t>
            </a:r>
            <a:r>
              <a:rPr lang="en-US" dirty="0"/>
              <a:t> y </a:t>
            </a:r>
            <a:r>
              <a:rPr lang="en-US" dirty="0" err="1"/>
              <a:t>penales</a:t>
            </a:r>
            <a:endParaRPr lang="en-US" dirty="0"/>
          </a:p>
          <a:p>
            <a:pPr>
              <a:lnSpc>
                <a:spcPct val="110000"/>
              </a:lnSpc>
              <a:defRPr/>
            </a:pPr>
            <a:r>
              <a:rPr lang="en-US" dirty="0" err="1"/>
              <a:t>Elaborar</a:t>
            </a:r>
            <a:r>
              <a:rPr lang="en-US" dirty="0"/>
              <a:t> </a:t>
            </a:r>
            <a:r>
              <a:rPr lang="en-US" dirty="0" err="1"/>
              <a:t>informes</a:t>
            </a:r>
            <a:r>
              <a:rPr lang="en-US" dirty="0"/>
              <a:t> </a:t>
            </a:r>
            <a:r>
              <a:rPr lang="en-US" dirty="0" err="1"/>
              <a:t>forenses</a:t>
            </a:r>
            <a:r>
              <a:rPr lang="en-US" dirty="0"/>
              <a:t> con base </a:t>
            </a:r>
            <a:r>
              <a:rPr lang="en-US" dirty="0" err="1"/>
              <a:t>científica</a:t>
            </a:r>
            <a:r>
              <a:rPr lang="en-US" dirty="0"/>
              <a:t> y </a:t>
            </a:r>
            <a:r>
              <a:rPr lang="en-US" dirty="0" err="1"/>
              <a:t>metodológica</a:t>
            </a:r>
            <a:endParaRPr lang="en-US" dirty="0"/>
          </a:p>
          <a:p>
            <a:pPr>
              <a:lnSpc>
                <a:spcPct val="110000"/>
              </a:lnSpc>
              <a:defRPr/>
            </a:pPr>
            <a:r>
              <a:rPr lang="en-US" dirty="0"/>
              <a:t>(</a:t>
            </a:r>
            <a:r>
              <a:rPr lang="en-US" dirty="0" err="1"/>
              <a:t>Informes</a:t>
            </a:r>
            <a:r>
              <a:rPr lang="en-US" dirty="0"/>
              <a:t> no </a:t>
            </a:r>
            <a:r>
              <a:rPr lang="en-US" dirty="0" err="1"/>
              <a:t>vinculantes</a:t>
            </a:r>
            <a:r>
              <a:rPr lang="en-US" dirty="0"/>
              <a:t>)</a:t>
            </a:r>
          </a:p>
          <a:p>
            <a:pPr>
              <a:lnSpc>
                <a:spcPct val="110000"/>
              </a:lnSpc>
              <a:defRPr/>
            </a:pPr>
            <a:r>
              <a:rPr lang="en-US" b="1" dirty="0" err="1"/>
              <a:t>Somos</a:t>
            </a:r>
            <a:r>
              <a:rPr lang="en-US" b="1" dirty="0"/>
              <a:t> </a:t>
            </a:r>
            <a:r>
              <a:rPr lang="en-US" b="1" dirty="0" err="1"/>
              <a:t>agentes</a:t>
            </a:r>
            <a:r>
              <a:rPr lang="en-US" b="1" dirty="0"/>
              <a:t> de </a:t>
            </a:r>
            <a:r>
              <a:rPr lang="en-US" b="1" dirty="0" err="1"/>
              <a:t>salud</a:t>
            </a:r>
            <a:r>
              <a:rPr lang="en-US" b="1" dirty="0"/>
              <a:t> y </a:t>
            </a:r>
            <a:r>
              <a:rPr lang="en-US" b="1" dirty="0" err="1"/>
              <a:t>los</a:t>
            </a:r>
            <a:r>
              <a:rPr lang="en-US" b="1" dirty="0"/>
              <a:t>/as </a:t>
            </a:r>
            <a:r>
              <a:rPr lang="en-US" b="1" dirty="0" err="1"/>
              <a:t>intermediarios</a:t>
            </a:r>
            <a:r>
              <a:rPr lang="en-US" b="1" dirty="0"/>
              <a:t>/as entre la Justicia y </a:t>
            </a:r>
            <a:r>
              <a:rPr lang="en-US" b="1" dirty="0" err="1"/>
              <a:t>los</a:t>
            </a:r>
            <a:r>
              <a:rPr lang="en-US" b="1" dirty="0"/>
              <a:t> </a:t>
            </a:r>
            <a:r>
              <a:rPr lang="en-US" b="1" dirty="0" err="1"/>
              <a:t>organismos</a:t>
            </a:r>
            <a:r>
              <a:rPr lang="en-US" b="1" dirty="0"/>
              <a:t> de </a:t>
            </a:r>
            <a:r>
              <a:rPr lang="en-US" b="1" dirty="0" err="1"/>
              <a:t>salud</a:t>
            </a:r>
            <a:r>
              <a:rPr lang="en-US" b="1" dirty="0"/>
              <a:t> y </a:t>
            </a:r>
            <a:r>
              <a:rPr lang="en-US" b="1" dirty="0" err="1"/>
              <a:t>sociales</a:t>
            </a:r>
            <a:r>
              <a:rPr lang="en-US" b="1" dirty="0"/>
              <a:t>. </a:t>
            </a:r>
            <a:r>
              <a:rPr lang="en-US" b="1" dirty="0" err="1"/>
              <a:t>Coordinación</a:t>
            </a:r>
            <a:r>
              <a:rPr lang="en-US" b="1" dirty="0"/>
              <a:t> </a:t>
            </a:r>
            <a:r>
              <a:rPr lang="en-US" b="1" dirty="0" err="1"/>
              <a:t>obligatoria</a:t>
            </a:r>
            <a:r>
              <a:rPr lang="en-US" b="1" dirty="0"/>
              <a:t>. </a:t>
            </a:r>
            <a:r>
              <a:rPr lang="en-US" b="1" dirty="0" err="1"/>
              <a:t>Conciencia</a:t>
            </a:r>
            <a:r>
              <a:rPr lang="en-US" b="1" dirty="0"/>
              <a:t> de ser </a:t>
            </a:r>
            <a:r>
              <a:rPr lang="en-US" b="1" dirty="0" err="1"/>
              <a:t>parte</a:t>
            </a:r>
            <a:r>
              <a:rPr lang="en-US" b="1" dirty="0"/>
              <a:t> del </a:t>
            </a:r>
            <a:r>
              <a:rPr lang="en-US" b="1" dirty="0" err="1"/>
              <a:t>procedimiento</a:t>
            </a:r>
            <a:r>
              <a:rPr lang="en-US" b="1" dirty="0"/>
              <a:t> y </a:t>
            </a:r>
            <a:r>
              <a:rPr lang="en-US" b="1" dirty="0" err="1"/>
              <a:t>proceso</a:t>
            </a:r>
            <a:r>
              <a:rPr lang="en-US" b="1" dirty="0"/>
              <a:t>. </a:t>
            </a:r>
            <a:endParaRPr lang="en-US" dirty="0"/>
          </a:p>
        </p:txBody>
      </p:sp>
    </p:spTree>
    <p:extLst>
      <p:ext uri="{BB962C8B-B14F-4D97-AF65-F5344CB8AC3E}">
        <p14:creationId xmlns:p14="http://schemas.microsoft.com/office/powerpoint/2010/main" val="35126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1000"/>
                                        <p:tgtEl>
                                          <p:spTgt spid="30723">
                                            <p:txEl>
                                              <p:pRg st="4" end="4"/>
                                            </p:txEl>
                                          </p:spTgt>
                                        </p:tgtEl>
                                      </p:cBhvr>
                                    </p:animEffect>
                                    <p:anim calcmode="lin" valueType="num">
                                      <p:cBhvr>
                                        <p:cTn id="36"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0723">
                                            <p:txEl>
                                              <p:pRg st="5" end="5"/>
                                            </p:txEl>
                                          </p:spTgt>
                                        </p:tgtEl>
                                        <p:attrNameLst>
                                          <p:attrName>style.visibility</p:attrName>
                                        </p:attrNameLst>
                                      </p:cBhvr>
                                      <p:to>
                                        <p:strVal val="visible"/>
                                      </p:to>
                                    </p:set>
                                    <p:animEffect transition="in" filter="fade">
                                      <p:cBhvr>
                                        <p:cTn id="42" dur="1000"/>
                                        <p:tgtEl>
                                          <p:spTgt spid="30723">
                                            <p:txEl>
                                              <p:pRg st="5" end="5"/>
                                            </p:txEl>
                                          </p:spTgt>
                                        </p:tgtEl>
                                      </p:cBhvr>
                                    </p:animEffect>
                                    <p:anim calcmode="lin" valueType="num">
                                      <p:cBhvr>
                                        <p:cTn id="43"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07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0723">
                                            <p:txEl>
                                              <p:pRg st="6" end="6"/>
                                            </p:txEl>
                                          </p:spTgt>
                                        </p:tgtEl>
                                        <p:attrNameLst>
                                          <p:attrName>style.visibility</p:attrName>
                                        </p:attrNameLst>
                                      </p:cBhvr>
                                      <p:to>
                                        <p:strVal val="visible"/>
                                      </p:to>
                                    </p:set>
                                    <p:animEffect transition="in" filter="fade">
                                      <p:cBhvr>
                                        <p:cTn id="49" dur="1000"/>
                                        <p:tgtEl>
                                          <p:spTgt spid="30723">
                                            <p:txEl>
                                              <p:pRg st="6" end="6"/>
                                            </p:txEl>
                                          </p:spTgt>
                                        </p:tgtEl>
                                      </p:cBhvr>
                                    </p:animEffect>
                                    <p:anim calcmode="lin" valueType="num">
                                      <p:cBhvr>
                                        <p:cTn id="50"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07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0723">
                                            <p:txEl>
                                              <p:pRg st="7" end="7"/>
                                            </p:txEl>
                                          </p:spTgt>
                                        </p:tgtEl>
                                        <p:attrNameLst>
                                          <p:attrName>style.visibility</p:attrName>
                                        </p:attrNameLst>
                                      </p:cBhvr>
                                      <p:to>
                                        <p:strVal val="visible"/>
                                      </p:to>
                                    </p:set>
                                    <p:animEffect transition="in" filter="fade">
                                      <p:cBhvr>
                                        <p:cTn id="56" dur="1000"/>
                                        <p:tgtEl>
                                          <p:spTgt spid="30723">
                                            <p:txEl>
                                              <p:pRg st="7" end="7"/>
                                            </p:txEl>
                                          </p:spTgt>
                                        </p:tgtEl>
                                      </p:cBhvr>
                                    </p:animEffect>
                                    <p:anim calcmode="lin" valueType="num">
                                      <p:cBhvr>
                                        <p:cTn id="57" dur="10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07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30723">
                                            <p:txEl>
                                              <p:pRg st="8" end="8"/>
                                            </p:txEl>
                                          </p:spTgt>
                                        </p:tgtEl>
                                        <p:attrNameLst>
                                          <p:attrName>style.visibility</p:attrName>
                                        </p:attrNameLst>
                                      </p:cBhvr>
                                      <p:to>
                                        <p:strVal val="visible"/>
                                      </p:to>
                                    </p:set>
                                    <p:animEffect transition="in" filter="fade">
                                      <p:cBhvr>
                                        <p:cTn id="63" dur="1000"/>
                                        <p:tgtEl>
                                          <p:spTgt spid="30723">
                                            <p:txEl>
                                              <p:pRg st="8" end="8"/>
                                            </p:txEl>
                                          </p:spTgt>
                                        </p:tgtEl>
                                      </p:cBhvr>
                                    </p:animEffect>
                                    <p:anim calcmode="lin" valueType="num">
                                      <p:cBhvr>
                                        <p:cTn id="64" dur="10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07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1752" name="Rectangle 3175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1754" name="Picture 3175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756" name="Straight Connector 3175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758" name="Straight Connector 31757">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760" name="Rectangle 31759">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58;p4">
            <a:extLst>
              <a:ext uri="{FF2B5EF4-FFF2-40B4-BE49-F238E27FC236}">
                <a16:creationId xmlns:a16="http://schemas.microsoft.com/office/drawing/2014/main" id="{DAA26D87-618C-41BF-B9A8-C0AEE32A5FE5}"/>
              </a:ext>
            </a:extLst>
          </p:cNvPr>
          <p:cNvSpPr txBox="1">
            <a:spLocks/>
          </p:cNvSpPr>
          <p:nvPr/>
        </p:nvSpPr>
        <p:spPr>
          <a:xfrm>
            <a:off x="844476" y="1600199"/>
            <a:ext cx="3539266" cy="4297680"/>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0" i="0" kern="1200" cap="all" dirty="0">
                <a:solidFill>
                  <a:schemeClr val="tx1"/>
                </a:solidFill>
                <a:effectLst/>
                <a:latin typeface="+mj-lt"/>
                <a:ea typeface="+mj-ea"/>
                <a:cs typeface="+mj-cs"/>
              </a:rPr>
              <a:t>ÁREAS DE INTERVENCIÓN</a:t>
            </a:r>
          </a:p>
        </p:txBody>
      </p:sp>
      <p:cxnSp>
        <p:nvCxnSpPr>
          <p:cNvPr id="31762" name="Straight Connector 31761">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type="body" idx="4294967295"/>
          </p:nvPr>
        </p:nvSpPr>
        <p:spPr>
          <a:xfrm>
            <a:off x="4780657" y="0"/>
            <a:ext cx="7284679" cy="6695440"/>
          </a:xfrm>
        </p:spPr>
        <p:txBody>
          <a:bodyPr vert="horz" lIns="91440" tIns="45720" rIns="91440" bIns="45720" rtlCol="0" anchor="ctr">
            <a:normAutofit/>
          </a:bodyPr>
          <a:lstStyle/>
          <a:p>
            <a:pPr marL="65087">
              <a:lnSpc>
                <a:spcPct val="110000"/>
              </a:lnSpc>
              <a:defRPr/>
            </a:pPr>
            <a:r>
              <a:rPr lang="en-US" altLang="es-ES" sz="2400" b="1" dirty="0"/>
              <a:t>ÁREA PERICIAL</a:t>
            </a:r>
            <a:r>
              <a:rPr lang="en-US" altLang="es-ES" sz="2400" dirty="0"/>
              <a:t>: </a:t>
            </a:r>
            <a:r>
              <a:rPr lang="en-US" altLang="es-ES" sz="2400" dirty="0" err="1"/>
              <a:t>esta</a:t>
            </a:r>
            <a:r>
              <a:rPr lang="en-US" altLang="es-ES" sz="2400" dirty="0"/>
              <a:t> no se </a:t>
            </a:r>
            <a:r>
              <a:rPr lang="en-US" altLang="es-ES" sz="2400" dirty="0" err="1"/>
              <a:t>discute</a:t>
            </a:r>
            <a:endParaRPr lang="en-US" altLang="es-ES" sz="2400" dirty="0"/>
          </a:p>
          <a:p>
            <a:pPr marL="65087">
              <a:lnSpc>
                <a:spcPct val="110000"/>
              </a:lnSpc>
              <a:defRPr/>
            </a:pPr>
            <a:endParaRPr lang="en-US" altLang="es-ES" sz="2400" dirty="0"/>
          </a:p>
          <a:p>
            <a:pPr marL="65087">
              <a:lnSpc>
                <a:spcPct val="110000"/>
              </a:lnSpc>
              <a:defRPr/>
            </a:pPr>
            <a:r>
              <a:rPr lang="en-US" altLang="es-ES" sz="2400" b="1" dirty="0"/>
              <a:t>ÁREA ASISTENCIAL</a:t>
            </a:r>
            <a:r>
              <a:rPr lang="en-US" altLang="es-ES" sz="2400" dirty="0"/>
              <a:t>: </a:t>
            </a:r>
            <a:r>
              <a:rPr lang="en-US" altLang="es-ES" sz="2400" dirty="0" err="1"/>
              <a:t>Siguiendo</a:t>
            </a:r>
            <a:r>
              <a:rPr lang="en-US" altLang="es-ES" sz="2400" dirty="0"/>
              <a:t> la </a:t>
            </a:r>
            <a:r>
              <a:rPr lang="en-US" altLang="es-ES" sz="2400" dirty="0" err="1"/>
              <a:t>Guía</a:t>
            </a:r>
            <a:r>
              <a:rPr lang="en-US" altLang="es-ES" sz="2400" dirty="0"/>
              <a:t> de </a:t>
            </a:r>
            <a:r>
              <a:rPr lang="en-US" altLang="es-ES" sz="2400" dirty="0" err="1"/>
              <a:t>Actuación</a:t>
            </a:r>
            <a:r>
              <a:rPr lang="en-US" altLang="es-ES" sz="2400" dirty="0"/>
              <a:t> de </a:t>
            </a:r>
            <a:r>
              <a:rPr lang="en-US" altLang="es-ES" sz="2400" dirty="0" err="1"/>
              <a:t>Psicólogos</a:t>
            </a:r>
            <a:r>
              <a:rPr lang="en-US" altLang="es-ES" sz="2400" dirty="0"/>
              <a:t> </a:t>
            </a:r>
            <a:r>
              <a:rPr lang="en-US" altLang="es-ES" sz="2400" dirty="0" err="1"/>
              <a:t>en</a:t>
            </a:r>
            <a:r>
              <a:rPr lang="en-US" altLang="es-ES" sz="2400" dirty="0"/>
              <a:t> </a:t>
            </a:r>
            <a:r>
              <a:rPr lang="en-US" altLang="es-ES" sz="2400" dirty="0" err="1"/>
              <a:t>el</a:t>
            </a:r>
            <a:r>
              <a:rPr lang="en-US" altLang="es-ES" sz="2400" dirty="0"/>
              <a:t> </a:t>
            </a:r>
            <a:r>
              <a:rPr lang="en-US" altLang="es-ES" sz="2400" dirty="0" err="1"/>
              <a:t>ámbito</a:t>
            </a:r>
            <a:r>
              <a:rPr lang="en-US" altLang="es-ES" sz="2400" dirty="0"/>
              <a:t> de la </a:t>
            </a:r>
            <a:r>
              <a:rPr lang="en-US" altLang="es-ES" sz="2400" dirty="0" err="1"/>
              <a:t>Administración</a:t>
            </a:r>
            <a:r>
              <a:rPr lang="en-US" altLang="es-ES" sz="2400" dirty="0"/>
              <a:t> de Justicia e interior de la CAM </a:t>
            </a:r>
            <a:r>
              <a:rPr lang="en-US" altLang="es-ES" sz="2400" dirty="0" err="1"/>
              <a:t>publicada</a:t>
            </a:r>
            <a:r>
              <a:rPr lang="en-US" altLang="es-ES" sz="2400" dirty="0"/>
              <a:t>  </a:t>
            </a:r>
            <a:r>
              <a:rPr lang="en-US" altLang="es-ES" sz="2400" dirty="0" err="1"/>
              <a:t>por</a:t>
            </a:r>
            <a:r>
              <a:rPr lang="en-US" altLang="es-ES" sz="2400" dirty="0"/>
              <a:t> la </a:t>
            </a:r>
            <a:r>
              <a:rPr lang="en-US" altLang="es-ES" sz="2400" dirty="0" err="1"/>
              <a:t>Conserjería</a:t>
            </a:r>
            <a:r>
              <a:rPr lang="en-US" altLang="es-ES" sz="2400" dirty="0"/>
              <a:t> e interior </a:t>
            </a:r>
            <a:r>
              <a:rPr lang="en-US" altLang="es-ES" sz="2400" dirty="0" err="1"/>
              <a:t>en</a:t>
            </a:r>
            <a:r>
              <a:rPr lang="en-US" altLang="es-ES" sz="2400" dirty="0"/>
              <a:t> </a:t>
            </a:r>
            <a:r>
              <a:rPr lang="en-US" altLang="es-ES" sz="2400" dirty="0" err="1"/>
              <a:t>el</a:t>
            </a:r>
            <a:r>
              <a:rPr lang="en-US" altLang="es-ES" sz="2400" dirty="0"/>
              <a:t> </a:t>
            </a:r>
            <a:r>
              <a:rPr lang="en-US" altLang="es-ES" sz="2400" dirty="0" err="1"/>
              <a:t>año</a:t>
            </a:r>
            <a:r>
              <a:rPr lang="en-US" altLang="es-ES" sz="2400" dirty="0"/>
              <a:t> 2006 se </a:t>
            </a:r>
            <a:r>
              <a:rPr lang="en-US" altLang="es-ES" sz="2400" dirty="0" err="1"/>
              <a:t>recoge</a:t>
            </a:r>
            <a:r>
              <a:rPr lang="en-US" altLang="es-ES" sz="2400" dirty="0"/>
              <a:t> </a:t>
            </a:r>
            <a:r>
              <a:rPr lang="en-US" altLang="es-ES" sz="2400" dirty="0" err="1"/>
              <a:t>dentro</a:t>
            </a:r>
            <a:r>
              <a:rPr lang="en-US" altLang="es-ES" sz="2400" dirty="0"/>
              <a:t> de las </a:t>
            </a:r>
            <a:r>
              <a:rPr lang="en-US" altLang="es-ES" sz="2400" dirty="0" err="1"/>
              <a:t>áreas</a:t>
            </a:r>
            <a:r>
              <a:rPr lang="en-US" altLang="es-ES" sz="2400" dirty="0"/>
              <a:t> de </a:t>
            </a:r>
            <a:r>
              <a:rPr lang="en-US" altLang="es-ES" sz="2400" dirty="0" err="1"/>
              <a:t>intervención</a:t>
            </a:r>
            <a:r>
              <a:rPr lang="en-US" altLang="es-ES" sz="2400" dirty="0"/>
              <a:t> </a:t>
            </a:r>
            <a:r>
              <a:rPr lang="en-US" altLang="es-ES" sz="2400" dirty="0" err="1"/>
              <a:t>principales</a:t>
            </a:r>
            <a:r>
              <a:rPr lang="en-US" altLang="es-ES" sz="2400" dirty="0"/>
              <a:t> de </a:t>
            </a:r>
            <a:r>
              <a:rPr lang="en-US" altLang="es-ES" sz="2400" dirty="0" err="1"/>
              <a:t>los</a:t>
            </a:r>
            <a:r>
              <a:rPr lang="en-US" altLang="es-ES" sz="2400" dirty="0"/>
              <a:t> </a:t>
            </a:r>
            <a:r>
              <a:rPr lang="en-US" altLang="es-ES" sz="2400" dirty="0" err="1"/>
              <a:t>equipos</a:t>
            </a:r>
            <a:r>
              <a:rPr lang="en-US" altLang="es-ES" sz="2400" dirty="0"/>
              <a:t>  </a:t>
            </a:r>
            <a:r>
              <a:rPr lang="en-US" altLang="es-ES" sz="2400" dirty="0" err="1"/>
              <a:t>técnicos</a:t>
            </a:r>
            <a:r>
              <a:rPr lang="en-US" altLang="es-ES" sz="2400" dirty="0"/>
              <a:t> </a:t>
            </a:r>
            <a:r>
              <a:rPr lang="en-US" altLang="es-ES" sz="2400" dirty="0" err="1"/>
              <a:t>adscritos</a:t>
            </a:r>
            <a:r>
              <a:rPr lang="en-US" altLang="es-ES" sz="2400" dirty="0"/>
              <a:t> a </a:t>
            </a:r>
            <a:r>
              <a:rPr lang="en-US" altLang="es-ES" sz="2400" dirty="0" err="1"/>
              <a:t>los</a:t>
            </a:r>
            <a:r>
              <a:rPr lang="en-US" altLang="es-ES" sz="2400" dirty="0"/>
              <a:t> </a:t>
            </a:r>
            <a:r>
              <a:rPr lang="en-US" altLang="es-ES" sz="2400" dirty="0" err="1"/>
              <a:t>Juzgados</a:t>
            </a:r>
            <a:r>
              <a:rPr lang="en-US" altLang="es-ES" sz="2400" dirty="0"/>
              <a:t> de </a:t>
            </a:r>
            <a:r>
              <a:rPr lang="en-US" altLang="es-ES" sz="2400" dirty="0" err="1"/>
              <a:t>violencia</a:t>
            </a:r>
            <a:r>
              <a:rPr lang="en-US" altLang="es-ES" sz="2400" dirty="0"/>
              <a:t> de </a:t>
            </a:r>
            <a:r>
              <a:rPr lang="en-US" altLang="es-ES" sz="2400" dirty="0" err="1"/>
              <a:t>género</a:t>
            </a:r>
            <a:r>
              <a:rPr lang="en-US" altLang="es-ES" sz="2400" dirty="0"/>
              <a:t> </a:t>
            </a:r>
            <a:r>
              <a:rPr lang="en-US" altLang="es-ES" sz="2400" dirty="0" err="1"/>
              <a:t>el</a:t>
            </a:r>
            <a:r>
              <a:rPr lang="en-US" altLang="es-ES" sz="2400" dirty="0"/>
              <a:t> </a:t>
            </a:r>
            <a:r>
              <a:rPr lang="en-US" altLang="es-ES" sz="2400" dirty="0" err="1"/>
              <a:t>área</a:t>
            </a:r>
            <a:r>
              <a:rPr lang="en-US" altLang="es-ES" sz="2400" dirty="0"/>
              <a:t> </a:t>
            </a:r>
            <a:r>
              <a:rPr lang="en-US" altLang="es-ES" sz="2400" dirty="0" err="1"/>
              <a:t>asistencial</a:t>
            </a:r>
            <a:r>
              <a:rPr lang="en-US" altLang="es-ES" sz="2400" dirty="0"/>
              <a:t>, </a:t>
            </a:r>
            <a:r>
              <a:rPr lang="en-US" altLang="es-ES" sz="2400" dirty="0" err="1"/>
              <a:t>reflejándose</a:t>
            </a:r>
            <a:r>
              <a:rPr lang="en-US" altLang="es-ES" sz="2400" dirty="0"/>
              <a:t> </a:t>
            </a:r>
            <a:r>
              <a:rPr lang="en-US" altLang="es-ES" sz="2400" dirty="0" err="1"/>
              <a:t>una</a:t>
            </a:r>
            <a:r>
              <a:rPr lang="en-US" altLang="es-ES" sz="2400" dirty="0"/>
              <a:t> </a:t>
            </a:r>
            <a:r>
              <a:rPr lang="en-US" altLang="es-ES" sz="2400" dirty="0" err="1"/>
              <a:t>intervención</a:t>
            </a:r>
            <a:r>
              <a:rPr lang="en-US" altLang="es-ES" sz="2400" dirty="0"/>
              <a:t> </a:t>
            </a:r>
            <a:r>
              <a:rPr lang="en-US" altLang="es-ES" sz="2400" dirty="0" err="1"/>
              <a:t>estrictamente</a:t>
            </a:r>
            <a:r>
              <a:rPr lang="en-US" altLang="es-ES" sz="2400" dirty="0"/>
              <a:t> </a:t>
            </a:r>
            <a:r>
              <a:rPr lang="en-US" altLang="es-ES" sz="2400" dirty="0" err="1"/>
              <a:t>asistencial</a:t>
            </a:r>
            <a:r>
              <a:rPr lang="en-US" altLang="es-ES" sz="2400" dirty="0"/>
              <a:t>, breve, con </a:t>
            </a:r>
            <a:r>
              <a:rPr lang="en-US" altLang="es-ES" sz="2400" dirty="0" err="1"/>
              <a:t>carácter</a:t>
            </a:r>
            <a:r>
              <a:rPr lang="en-US" altLang="es-ES" sz="2400" dirty="0"/>
              <a:t> de </a:t>
            </a:r>
            <a:r>
              <a:rPr lang="en-US" altLang="es-ES" sz="2400" dirty="0" err="1"/>
              <a:t>urgencia</a:t>
            </a:r>
            <a:r>
              <a:rPr lang="en-US" altLang="es-ES" sz="2400" dirty="0"/>
              <a:t> e </a:t>
            </a:r>
            <a:r>
              <a:rPr lang="en-US" altLang="es-ES" sz="2400" dirty="0" err="1"/>
              <a:t>inmediatez</a:t>
            </a:r>
            <a:r>
              <a:rPr lang="en-US" altLang="es-ES" sz="2400" dirty="0"/>
              <a:t>, </a:t>
            </a:r>
            <a:r>
              <a:rPr lang="en-US" altLang="es-ES" sz="2400" dirty="0" err="1"/>
              <a:t>como</a:t>
            </a:r>
            <a:r>
              <a:rPr lang="en-US" altLang="es-ES" sz="2400" dirty="0"/>
              <a:t> son la </a:t>
            </a:r>
            <a:r>
              <a:rPr lang="en-US" altLang="es-ES" sz="2400" dirty="0" err="1"/>
              <a:t>atención</a:t>
            </a:r>
            <a:r>
              <a:rPr lang="en-US" altLang="es-ES" sz="2400" dirty="0"/>
              <a:t> </a:t>
            </a:r>
            <a:r>
              <a:rPr lang="en-US" altLang="es-ES" sz="2400" dirty="0" err="1"/>
              <a:t>psicosocial</a:t>
            </a:r>
            <a:r>
              <a:rPr lang="en-US" altLang="es-ES" sz="2400" dirty="0"/>
              <a:t> de las </a:t>
            </a:r>
            <a:r>
              <a:rPr lang="en-US" altLang="es-ES" sz="2400" dirty="0" err="1"/>
              <a:t>víctimas</a:t>
            </a:r>
            <a:r>
              <a:rPr lang="en-US" altLang="es-ES" sz="2400" dirty="0"/>
              <a:t>, la </a:t>
            </a:r>
            <a:r>
              <a:rPr lang="en-US" altLang="es-ES" sz="2400" dirty="0" err="1"/>
              <a:t>detección</a:t>
            </a:r>
            <a:r>
              <a:rPr lang="en-US" altLang="es-ES" sz="2400" dirty="0"/>
              <a:t> de </a:t>
            </a:r>
            <a:r>
              <a:rPr lang="en-US" altLang="es-ES" sz="2400" dirty="0" err="1"/>
              <a:t>situaciones</a:t>
            </a:r>
            <a:r>
              <a:rPr lang="en-US" altLang="es-ES" sz="2400" dirty="0"/>
              <a:t> de </a:t>
            </a:r>
            <a:r>
              <a:rPr lang="en-US" altLang="es-ES" sz="2400" dirty="0" err="1"/>
              <a:t>vulnerabilidad</a:t>
            </a:r>
            <a:r>
              <a:rPr lang="en-US" altLang="es-ES" sz="2400" dirty="0"/>
              <a:t>, la </a:t>
            </a:r>
            <a:r>
              <a:rPr lang="en-US" altLang="es-ES" sz="2400" dirty="0" err="1"/>
              <a:t>contención</a:t>
            </a:r>
            <a:r>
              <a:rPr lang="en-US" altLang="es-ES" sz="2400" dirty="0"/>
              <a:t> </a:t>
            </a:r>
            <a:r>
              <a:rPr lang="en-US" altLang="es-ES" sz="2400" dirty="0" err="1"/>
              <a:t>emocional</a:t>
            </a:r>
            <a:r>
              <a:rPr lang="en-US" altLang="es-ES" sz="2400" dirty="0"/>
              <a:t>.</a:t>
            </a:r>
          </a:p>
          <a:p>
            <a:pPr marL="65087">
              <a:lnSpc>
                <a:spcPct val="110000"/>
              </a:lnSpc>
              <a:defRPr/>
            </a:pPr>
            <a:endParaRPr lang="en-US" altLang="es-ES" sz="1900" dirty="0"/>
          </a:p>
          <a:p>
            <a:pPr marL="0">
              <a:lnSpc>
                <a:spcPct val="110000"/>
              </a:lnSpc>
            </a:pPr>
            <a:endParaRPr lang="en-US"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0" y="1570038"/>
            <a:ext cx="11469688" cy="5287962"/>
          </a:xfrm>
        </p:spPr>
        <p:txBody>
          <a:bodyPr>
            <a:normAutofit/>
          </a:bodyPr>
          <a:lstStyle/>
          <a:p>
            <a:pPr marL="65087" indent="0">
              <a:lnSpc>
                <a:spcPct val="80000"/>
              </a:lnSpc>
              <a:buNone/>
              <a:defRPr/>
            </a:pPr>
            <a:endParaRPr lang="es-ES" altLang="es-ES" sz="4400" dirty="0"/>
          </a:p>
          <a:p>
            <a:pPr marL="65087" indent="0">
              <a:lnSpc>
                <a:spcPct val="80000"/>
              </a:lnSpc>
              <a:buNone/>
              <a:defRPr/>
            </a:pPr>
            <a:endParaRPr lang="es-ES" altLang="es-ES" sz="4000" dirty="0"/>
          </a:p>
          <a:p>
            <a:pPr marL="0" indent="0" algn="ctr">
              <a:buNone/>
            </a:pPr>
            <a:endParaRPr lang="es-ES" sz="4400" dirty="0">
              <a:latin typeface="Arial Narrow" pitchFamily="34" charset="0"/>
            </a:endParaRPr>
          </a:p>
        </p:txBody>
      </p:sp>
      <p:sp>
        <p:nvSpPr>
          <p:cNvPr id="11" name="Rectangle 3">
            <a:extLst>
              <a:ext uri="{FF2B5EF4-FFF2-40B4-BE49-F238E27FC236}">
                <a16:creationId xmlns:a16="http://schemas.microsoft.com/office/drawing/2014/main" id="{D4B7EA3C-9381-470D-84F3-1D1A2498D8EC}"/>
              </a:ext>
            </a:extLst>
          </p:cNvPr>
          <p:cNvSpPr txBox="1">
            <a:spLocks noChangeArrowheads="1"/>
          </p:cNvSpPr>
          <p:nvPr/>
        </p:nvSpPr>
        <p:spPr>
          <a:xfrm>
            <a:off x="-22302" y="1989138"/>
            <a:ext cx="8540750" cy="442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s-ES" altLang="es-ES"/>
              <a:t>				</a:t>
            </a:r>
          </a:p>
        </p:txBody>
      </p:sp>
      <p:sp>
        <p:nvSpPr>
          <p:cNvPr id="12" name="Rectangle 3">
            <a:extLst>
              <a:ext uri="{FF2B5EF4-FFF2-40B4-BE49-F238E27FC236}">
                <a16:creationId xmlns:a16="http://schemas.microsoft.com/office/drawing/2014/main" id="{944F43D6-A04E-447E-9E44-7B2FB2899CEB}"/>
              </a:ext>
            </a:extLst>
          </p:cNvPr>
          <p:cNvSpPr txBox="1">
            <a:spLocks noChangeArrowheads="1"/>
          </p:cNvSpPr>
          <p:nvPr/>
        </p:nvSpPr>
        <p:spPr>
          <a:xfrm>
            <a:off x="130098" y="2141538"/>
            <a:ext cx="8540750" cy="442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s-ES" altLang="es-ES" dirty="0"/>
              <a:t>				</a:t>
            </a:r>
          </a:p>
        </p:txBody>
      </p:sp>
      <p:sp>
        <p:nvSpPr>
          <p:cNvPr id="13" name="Rectangle 2">
            <a:extLst>
              <a:ext uri="{FF2B5EF4-FFF2-40B4-BE49-F238E27FC236}">
                <a16:creationId xmlns:a16="http://schemas.microsoft.com/office/drawing/2014/main" id="{3324E68E-ED2F-4FD8-BB29-191AFB4E29FE}"/>
              </a:ext>
            </a:extLst>
          </p:cNvPr>
          <p:cNvSpPr txBox="1">
            <a:spLocks noChangeArrowheads="1"/>
          </p:cNvSpPr>
          <p:nvPr/>
        </p:nvSpPr>
        <p:spPr>
          <a:xfrm>
            <a:off x="323850" y="158750"/>
            <a:ext cx="11469688" cy="141163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4188"/>
            <a:r>
              <a:rPr lang="es-ES" altLang="es-ES" sz="4000" dirty="0">
                <a:solidFill>
                  <a:srgbClr val="002060"/>
                </a:solidFill>
              </a:rPr>
              <a:t>FUNCIONAMIENTO JUZGADO VIOLENCIA SOBRE LA MUJER</a:t>
            </a:r>
          </a:p>
        </p:txBody>
      </p:sp>
      <p:sp>
        <p:nvSpPr>
          <p:cNvPr id="14" name="Rectangle 20">
            <a:extLst>
              <a:ext uri="{FF2B5EF4-FFF2-40B4-BE49-F238E27FC236}">
                <a16:creationId xmlns:a16="http://schemas.microsoft.com/office/drawing/2014/main" id="{7A5D2C80-95BC-4C90-B270-B73D9B2716B7}"/>
              </a:ext>
            </a:extLst>
          </p:cNvPr>
          <p:cNvSpPr>
            <a:spLocks noChangeArrowheads="1"/>
          </p:cNvSpPr>
          <p:nvPr/>
        </p:nvSpPr>
        <p:spPr bwMode="auto">
          <a:xfrm>
            <a:off x="4731263" y="1694260"/>
            <a:ext cx="1943100" cy="284955"/>
          </a:xfrm>
          <a:prstGeom prst="rect">
            <a:avLst/>
          </a:prstGeom>
          <a:solidFill>
            <a:srgbClr val="00CC00"/>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ES" sz="1800" dirty="0">
                <a:solidFill>
                  <a:srgbClr val="002060"/>
                </a:solidFill>
                <a:latin typeface="Arial" panose="020B0604020202020204" pitchFamily="34" charset="0"/>
                <a:cs typeface="Arial" panose="020B0604020202020204" pitchFamily="34" charset="0"/>
              </a:rPr>
              <a:t>DENUNCIA</a:t>
            </a:r>
          </a:p>
        </p:txBody>
      </p:sp>
      <p:sp>
        <p:nvSpPr>
          <p:cNvPr id="15" name="Rectangle 5">
            <a:extLst>
              <a:ext uri="{FF2B5EF4-FFF2-40B4-BE49-F238E27FC236}">
                <a16:creationId xmlns:a16="http://schemas.microsoft.com/office/drawing/2014/main" id="{AE29E5C0-B7B8-4621-B123-3976C874EF1C}"/>
              </a:ext>
            </a:extLst>
          </p:cNvPr>
          <p:cNvSpPr>
            <a:spLocks noChangeArrowheads="1"/>
          </p:cNvSpPr>
          <p:nvPr/>
        </p:nvSpPr>
        <p:spPr bwMode="auto">
          <a:xfrm>
            <a:off x="4248073" y="2314100"/>
            <a:ext cx="3168650" cy="647700"/>
          </a:xfrm>
          <a:prstGeom prst="rect">
            <a:avLst/>
          </a:prstGeom>
          <a:solidFill>
            <a:srgbClr val="FFFF00"/>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ES" sz="1800">
                <a:solidFill>
                  <a:srgbClr val="002060"/>
                </a:solidFill>
                <a:latin typeface="Arial" panose="020B0604020202020204" pitchFamily="34" charset="0"/>
                <a:cs typeface="Arial" panose="020B0604020202020204" pitchFamily="34" charset="0"/>
              </a:rPr>
              <a:t>JUICIO RAPIDO</a:t>
            </a:r>
          </a:p>
        </p:txBody>
      </p:sp>
      <p:sp>
        <p:nvSpPr>
          <p:cNvPr id="16" name="Rectangle 9">
            <a:extLst>
              <a:ext uri="{FF2B5EF4-FFF2-40B4-BE49-F238E27FC236}">
                <a16:creationId xmlns:a16="http://schemas.microsoft.com/office/drawing/2014/main" id="{0CA6FF49-C488-437D-84D0-4A842D40DDD8}"/>
              </a:ext>
            </a:extLst>
          </p:cNvPr>
          <p:cNvSpPr>
            <a:spLocks noChangeArrowheads="1"/>
          </p:cNvSpPr>
          <p:nvPr/>
        </p:nvSpPr>
        <p:spPr bwMode="auto">
          <a:xfrm>
            <a:off x="3732077" y="3313086"/>
            <a:ext cx="4160837" cy="792163"/>
          </a:xfrm>
          <a:prstGeom prst="rect">
            <a:avLst/>
          </a:prstGeom>
          <a:solidFill>
            <a:srgbClr val="00CCFF"/>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ORDEN DE PROTECCION:</a:t>
            </a:r>
          </a:p>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MEDIDAS PENALES y CIVILES</a:t>
            </a:r>
          </a:p>
        </p:txBody>
      </p:sp>
      <p:sp>
        <p:nvSpPr>
          <p:cNvPr id="19" name="Rectangle 19">
            <a:extLst>
              <a:ext uri="{FF2B5EF4-FFF2-40B4-BE49-F238E27FC236}">
                <a16:creationId xmlns:a16="http://schemas.microsoft.com/office/drawing/2014/main" id="{3FDC422A-C964-4563-AE27-5427F326541D}"/>
              </a:ext>
            </a:extLst>
          </p:cNvPr>
          <p:cNvSpPr>
            <a:spLocks noChangeArrowheads="1"/>
          </p:cNvSpPr>
          <p:nvPr/>
        </p:nvSpPr>
        <p:spPr bwMode="auto">
          <a:xfrm>
            <a:off x="1418151" y="4371180"/>
            <a:ext cx="10073839" cy="2001838"/>
          </a:xfrm>
          <a:prstGeom prst="rect">
            <a:avLst/>
          </a:prstGeom>
          <a:solidFill>
            <a:srgbClr val="FF6600"/>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s-ES" altLang="es-ES" sz="1800" dirty="0">
              <a:solidFill>
                <a:schemeClr val="tx1"/>
              </a:solidFill>
              <a:latin typeface="Arial" panose="020B0604020202020204" pitchFamily="34" charset="0"/>
              <a:cs typeface="Arial" panose="020B0604020202020204" pitchFamily="34" charset="0"/>
            </a:endParaRPr>
          </a:p>
          <a:p>
            <a:pPr algn="ctr" eaLnBrk="1" hangingPunct="1">
              <a:spcBef>
                <a:spcPct val="0"/>
              </a:spcBef>
              <a:buClrTx/>
              <a:buSzTx/>
              <a:buFontTx/>
              <a:buNone/>
            </a:pPr>
            <a:endParaRPr lang="es-ES" altLang="es-ES" sz="1800" dirty="0">
              <a:solidFill>
                <a:schemeClr val="tx1"/>
              </a:solidFill>
              <a:latin typeface="Arial" panose="020B0604020202020204" pitchFamily="34" charset="0"/>
              <a:cs typeface="Arial" panose="020B0604020202020204" pitchFamily="34" charset="0"/>
            </a:endParaRPr>
          </a:p>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SOBRESEIMIENTO PROVISIONAL/ARCHIVO</a:t>
            </a:r>
          </a:p>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DILIGENCIAS PREVIAS: FASE DE INVESTIGACIÓN</a:t>
            </a:r>
          </a:p>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SENTEN. CONFORM. (admite hechos, no antecedentes penales previos)</a:t>
            </a:r>
          </a:p>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JUZGADOS DE LO PENAL</a:t>
            </a:r>
          </a:p>
          <a:p>
            <a:pPr algn="ctr" eaLnBrk="1" hangingPunct="1">
              <a:spcBef>
                <a:spcPct val="0"/>
              </a:spcBef>
              <a:buClrTx/>
              <a:buSzTx/>
              <a:buFontTx/>
              <a:buNone/>
            </a:pPr>
            <a:r>
              <a:rPr lang="es-ES" altLang="es-ES" sz="2000" dirty="0">
                <a:solidFill>
                  <a:srgbClr val="002060"/>
                </a:solidFill>
                <a:latin typeface="Arial" panose="020B0604020202020204" pitchFamily="34" charset="0"/>
                <a:cs typeface="Arial" panose="020B0604020202020204" pitchFamily="34" charset="0"/>
              </a:rPr>
              <a:t>INHIBICIÓN A OTRO JUZGADO</a:t>
            </a:r>
          </a:p>
          <a:p>
            <a:pPr algn="ctr" eaLnBrk="1" hangingPunct="1">
              <a:spcBef>
                <a:spcPct val="0"/>
              </a:spcBef>
              <a:buClrTx/>
              <a:buSzTx/>
              <a:buFontTx/>
              <a:buNone/>
            </a:pPr>
            <a:endParaRPr lang="es-ES" altLang="es-ES" sz="1800" dirty="0">
              <a:solidFill>
                <a:schemeClr val="tx1"/>
              </a:solidFill>
              <a:latin typeface="Arial" panose="020B0604020202020204" pitchFamily="34" charset="0"/>
              <a:cs typeface="Arial" panose="020B0604020202020204" pitchFamily="34" charset="0"/>
            </a:endParaRPr>
          </a:p>
          <a:p>
            <a:pPr algn="ctr" eaLnBrk="1" hangingPunct="1">
              <a:spcBef>
                <a:spcPct val="0"/>
              </a:spcBef>
              <a:buClrTx/>
              <a:buSzTx/>
              <a:buFontTx/>
              <a:buNone/>
            </a:pPr>
            <a:endParaRPr lang="es-ES" altLang="es-ES" sz="1800" dirty="0">
              <a:solidFill>
                <a:schemeClr val="tx1"/>
              </a:solidFill>
              <a:latin typeface="Arial" panose="020B0604020202020204" pitchFamily="34" charset="0"/>
              <a:cs typeface="Arial" panose="020B0604020202020204" pitchFamily="34" charset="0"/>
            </a:endParaRPr>
          </a:p>
          <a:p>
            <a:pPr algn="ctr" eaLnBrk="1" hangingPunct="1">
              <a:spcBef>
                <a:spcPct val="0"/>
              </a:spcBef>
              <a:buClrTx/>
              <a:buSzTx/>
              <a:buFontTx/>
              <a:buNone/>
            </a:pPr>
            <a:endParaRPr lang="es-ES" altLang="es-E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9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0" y="1570038"/>
            <a:ext cx="11469688" cy="5287962"/>
          </a:xfrm>
        </p:spPr>
        <p:txBody>
          <a:bodyPr>
            <a:normAutofit/>
          </a:bodyPr>
          <a:lstStyle/>
          <a:p>
            <a:pPr marL="65087" indent="0">
              <a:lnSpc>
                <a:spcPct val="80000"/>
              </a:lnSpc>
              <a:buNone/>
              <a:defRPr/>
            </a:pPr>
            <a:endParaRPr lang="es-ES" altLang="es-ES" sz="4400" dirty="0"/>
          </a:p>
          <a:p>
            <a:pPr marL="65087" indent="0">
              <a:lnSpc>
                <a:spcPct val="80000"/>
              </a:lnSpc>
              <a:buNone/>
              <a:defRPr/>
            </a:pPr>
            <a:endParaRPr lang="es-ES" altLang="es-ES" sz="4000" dirty="0"/>
          </a:p>
          <a:p>
            <a:pPr marL="0" indent="0" algn="ctr">
              <a:buNone/>
            </a:pPr>
            <a:endParaRPr lang="es-ES" sz="4400" dirty="0">
              <a:latin typeface="Arial Narrow" pitchFamily="34" charset="0"/>
            </a:endParaRPr>
          </a:p>
        </p:txBody>
      </p:sp>
      <p:sp>
        <p:nvSpPr>
          <p:cNvPr id="5" name="Google Shape;58;p4">
            <a:extLst>
              <a:ext uri="{FF2B5EF4-FFF2-40B4-BE49-F238E27FC236}">
                <a16:creationId xmlns:a16="http://schemas.microsoft.com/office/drawing/2014/main" id="{DAA26D87-618C-41BF-B9A8-C0AEE32A5FE5}"/>
              </a:ext>
            </a:extLst>
          </p:cNvPr>
          <p:cNvSpPr txBox="1">
            <a:spLocks/>
          </p:cNvSpPr>
          <p:nvPr/>
        </p:nvSpPr>
        <p:spPr>
          <a:xfrm>
            <a:off x="1024973" y="194371"/>
            <a:ext cx="9233452" cy="796230"/>
          </a:xfrm>
          <a:prstGeom prst="rect">
            <a:avLst/>
          </a:prstGeom>
          <a:solidFill>
            <a:srgbClr val="009999"/>
          </a:solid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3200" b="1" dirty="0">
                <a:solidFill>
                  <a:schemeClr val="bg1"/>
                </a:solidFill>
                <a:latin typeface="Arial Narrow" panose="020B0606020202030204" pitchFamily="34" charset="0"/>
              </a:rPr>
              <a:t>ÁREA PERICIAL PENAL (delito) (fase de investigación)</a:t>
            </a:r>
          </a:p>
          <a:p>
            <a:pPr algn="r"/>
            <a:r>
              <a:rPr lang="es-ES" sz="3200" b="1" dirty="0">
                <a:solidFill>
                  <a:schemeClr val="bg1"/>
                </a:solidFill>
                <a:latin typeface="Arial Narrow" panose="020B0606020202030204" pitchFamily="34" charset="0"/>
              </a:rPr>
              <a:t>Y VIOLENCIAS SEXUALES</a:t>
            </a:r>
          </a:p>
        </p:txBody>
      </p:sp>
      <p:sp>
        <p:nvSpPr>
          <p:cNvPr id="11" name="5 Marcador de contenido">
            <a:extLst>
              <a:ext uri="{FF2B5EF4-FFF2-40B4-BE49-F238E27FC236}">
                <a16:creationId xmlns:a16="http://schemas.microsoft.com/office/drawing/2014/main" id="{05D4F3A7-9E23-4BC6-8F15-F5FA873DD5BE}"/>
              </a:ext>
            </a:extLst>
          </p:cNvPr>
          <p:cNvSpPr txBox="1">
            <a:spLocks/>
          </p:cNvSpPr>
          <p:nvPr/>
        </p:nvSpPr>
        <p:spPr>
          <a:xfrm>
            <a:off x="198438" y="1271588"/>
            <a:ext cx="5764212" cy="2971456"/>
          </a:xfrm>
          <a:prstGeom prst="rect">
            <a:avLst/>
          </a:prstGeom>
          <a:solidFill>
            <a:srgbClr val="00CC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itchFamily="2" charset="2"/>
              <a:buNone/>
              <a:defRPr/>
            </a:pPr>
            <a:r>
              <a:rPr lang="es-ES_tradnl" altLang="es-ES" sz="2000" b="1" dirty="0">
                <a:solidFill>
                  <a:schemeClr val="tx1">
                    <a:lumMod val="75000"/>
                    <a:lumOff val="25000"/>
                  </a:schemeClr>
                </a:solidFill>
                <a:cs typeface="Arial" charset="0"/>
              </a:rPr>
              <a:t>DENUNCIANTE</a:t>
            </a:r>
            <a:endParaRPr lang="es-ES" altLang="es-ES" sz="2000" b="1" dirty="0">
              <a:solidFill>
                <a:schemeClr val="tx1">
                  <a:lumMod val="75000"/>
                  <a:lumOff val="25000"/>
                </a:schemeClr>
              </a:solidFill>
              <a:cs typeface="Arial" charset="0"/>
            </a:endParaRPr>
          </a:p>
          <a:p>
            <a:pPr marL="0" indent="0">
              <a:spcBef>
                <a:spcPct val="0"/>
              </a:spcBef>
              <a:buFontTx/>
              <a:buChar char="-"/>
              <a:defRPr/>
            </a:pPr>
            <a:r>
              <a:rPr lang="es-ES" altLang="es-ES" dirty="0">
                <a:solidFill>
                  <a:schemeClr val="tx1">
                    <a:lumMod val="75000"/>
                    <a:lumOff val="25000"/>
                  </a:schemeClr>
                </a:solidFill>
                <a:cs typeface="Arial" charset="0"/>
              </a:rPr>
              <a:t>-Estado emocional</a:t>
            </a:r>
          </a:p>
          <a:p>
            <a:pPr marL="0" indent="0">
              <a:spcBef>
                <a:spcPct val="0"/>
              </a:spcBef>
              <a:buFontTx/>
              <a:buChar char="-"/>
              <a:defRPr/>
            </a:pPr>
            <a:r>
              <a:rPr lang="es-ES" altLang="es-ES" dirty="0">
                <a:solidFill>
                  <a:schemeClr val="tx1">
                    <a:lumMod val="75000"/>
                    <a:lumOff val="25000"/>
                  </a:schemeClr>
                </a:solidFill>
                <a:cs typeface="Arial" charset="0"/>
              </a:rPr>
              <a:t>-Factores de vulnerabilidad</a:t>
            </a:r>
          </a:p>
          <a:p>
            <a:pPr marL="0" indent="0">
              <a:spcBef>
                <a:spcPct val="0"/>
              </a:spcBef>
              <a:buFontTx/>
              <a:buChar char="-"/>
              <a:defRPr/>
            </a:pPr>
            <a:r>
              <a:rPr lang="es-ES" altLang="es-ES" dirty="0">
                <a:solidFill>
                  <a:schemeClr val="tx1">
                    <a:lumMod val="75000"/>
                    <a:lumOff val="25000"/>
                  </a:schemeClr>
                </a:solidFill>
                <a:cs typeface="Arial" charset="0"/>
              </a:rPr>
              <a:t>-Secuelas/lesiones, violencia habitual</a:t>
            </a:r>
          </a:p>
          <a:p>
            <a:pPr marL="0" indent="0">
              <a:spcBef>
                <a:spcPct val="0"/>
              </a:spcBef>
              <a:buFontTx/>
              <a:buChar char="-"/>
              <a:defRPr/>
            </a:pPr>
            <a:r>
              <a:rPr lang="es-ES_tradnl" altLang="es-ES" dirty="0">
                <a:solidFill>
                  <a:schemeClr val="tx1">
                    <a:lumMod val="75000"/>
                    <a:lumOff val="25000"/>
                  </a:schemeClr>
                </a:solidFill>
                <a:cs typeface="Arial" charset="0"/>
              </a:rPr>
              <a:t>-Maltrato habitual</a:t>
            </a:r>
          </a:p>
          <a:p>
            <a:pPr marL="0" indent="0">
              <a:spcBef>
                <a:spcPct val="0"/>
              </a:spcBef>
              <a:buFontTx/>
              <a:buChar char="-"/>
              <a:defRPr/>
            </a:pPr>
            <a:r>
              <a:rPr lang="es-ES_tradnl" altLang="es-ES" dirty="0">
                <a:solidFill>
                  <a:schemeClr val="tx1">
                    <a:lumMod val="75000"/>
                    <a:lumOff val="25000"/>
                  </a:schemeClr>
                </a:solidFill>
                <a:cs typeface="Arial" charset="0"/>
              </a:rPr>
              <a:t>-Perfil de mujer maltratada</a:t>
            </a:r>
          </a:p>
          <a:p>
            <a:pPr marL="0" indent="0">
              <a:spcBef>
                <a:spcPct val="0"/>
              </a:spcBef>
              <a:buFontTx/>
              <a:buChar char="-"/>
              <a:defRPr/>
            </a:pPr>
            <a:r>
              <a:rPr lang="es-ES_tradnl" altLang="es-ES" dirty="0">
                <a:solidFill>
                  <a:schemeClr val="tx1">
                    <a:lumMod val="75000"/>
                    <a:lumOff val="25000"/>
                  </a:schemeClr>
                </a:solidFill>
                <a:cs typeface="Arial" charset="0"/>
              </a:rPr>
              <a:t>-Credibilidad de testimonio</a:t>
            </a:r>
            <a:endParaRPr lang="es-ES" altLang="es-ES" dirty="0">
              <a:solidFill>
                <a:schemeClr val="tx1">
                  <a:lumMod val="75000"/>
                  <a:lumOff val="25000"/>
                </a:schemeClr>
              </a:solidFill>
              <a:cs typeface="Arial" charset="0"/>
            </a:endParaRPr>
          </a:p>
          <a:p>
            <a:pPr marL="0" indent="0">
              <a:spcBef>
                <a:spcPct val="0"/>
              </a:spcBef>
              <a:buFontTx/>
              <a:buChar char="-"/>
              <a:defRPr/>
            </a:pPr>
            <a:r>
              <a:rPr lang="es-ES" altLang="es-ES" dirty="0">
                <a:solidFill>
                  <a:schemeClr val="tx1">
                    <a:lumMod val="75000"/>
                    <a:lumOff val="25000"/>
                  </a:schemeClr>
                </a:solidFill>
                <a:cs typeface="Arial" charset="0"/>
              </a:rPr>
              <a:t>-Valoración de riesgo</a:t>
            </a:r>
          </a:p>
          <a:p>
            <a:pPr marL="0" indent="0">
              <a:spcBef>
                <a:spcPct val="0"/>
              </a:spcBef>
              <a:buFontTx/>
              <a:buChar char="-"/>
              <a:defRPr/>
            </a:pPr>
            <a:r>
              <a:rPr lang="es-ES" altLang="es-ES" dirty="0">
                <a:solidFill>
                  <a:schemeClr val="tx1">
                    <a:lumMod val="75000"/>
                    <a:lumOff val="25000"/>
                  </a:schemeClr>
                </a:solidFill>
                <a:cs typeface="Arial" charset="0"/>
              </a:rPr>
              <a:t>-Valoración del estado mental</a:t>
            </a:r>
          </a:p>
          <a:p>
            <a:pPr marL="0" indent="0">
              <a:buFont typeface="Wingdings 2"/>
              <a:buChar char=""/>
              <a:defRPr/>
            </a:pPr>
            <a:endParaRPr lang="es-ES" altLang="es-ES" dirty="0">
              <a:solidFill>
                <a:schemeClr val="tx1">
                  <a:lumMod val="75000"/>
                  <a:lumOff val="25000"/>
                </a:schemeClr>
              </a:solidFill>
            </a:endParaRPr>
          </a:p>
        </p:txBody>
      </p:sp>
      <p:sp>
        <p:nvSpPr>
          <p:cNvPr id="12" name="7 Marcador de contenido">
            <a:extLst>
              <a:ext uri="{FF2B5EF4-FFF2-40B4-BE49-F238E27FC236}">
                <a16:creationId xmlns:a16="http://schemas.microsoft.com/office/drawing/2014/main" id="{26D58DDC-AA9C-4329-B254-93E7125F7244}"/>
              </a:ext>
            </a:extLst>
          </p:cNvPr>
          <p:cNvSpPr txBox="1">
            <a:spLocks/>
          </p:cNvSpPr>
          <p:nvPr/>
        </p:nvSpPr>
        <p:spPr>
          <a:xfrm>
            <a:off x="139148" y="4344022"/>
            <a:ext cx="5823502" cy="2270125"/>
          </a:xfrm>
          <a:prstGeom prst="rect">
            <a:avLst/>
          </a:prstGeom>
          <a:solidFill>
            <a:srgbClr val="FFFF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anose="05000000000000000000" pitchFamily="2" charset="2"/>
              <a:buNone/>
            </a:pPr>
            <a:r>
              <a:rPr lang="es-ES" altLang="es-ES" sz="2000" b="1" dirty="0">
                <a:cs typeface="Arial" panose="020B0604020202020204" pitchFamily="34" charset="0"/>
              </a:rPr>
              <a:t>MENORES</a:t>
            </a:r>
          </a:p>
          <a:p>
            <a:pPr marL="0" indent="0">
              <a:spcBef>
                <a:spcPct val="0"/>
              </a:spcBef>
              <a:buFontTx/>
              <a:buChar char="-"/>
            </a:pPr>
            <a:r>
              <a:rPr lang="es-ES" altLang="es-ES" sz="2000" dirty="0">
                <a:cs typeface="Arial" panose="020B0604020202020204" pitchFamily="34" charset="0"/>
              </a:rPr>
              <a:t>Valoración del estado mental (Estado psicológico)</a:t>
            </a:r>
          </a:p>
          <a:p>
            <a:pPr marL="0" indent="0">
              <a:spcBef>
                <a:spcPct val="0"/>
              </a:spcBef>
              <a:buFontTx/>
              <a:buChar char="-"/>
            </a:pPr>
            <a:r>
              <a:rPr lang="es-ES" altLang="es-ES" sz="2000" dirty="0">
                <a:cs typeface="Arial" panose="020B0604020202020204" pitchFamily="34" charset="0"/>
              </a:rPr>
              <a:t>Estado emocional</a:t>
            </a:r>
          </a:p>
          <a:p>
            <a:pPr marL="0" indent="0">
              <a:spcBef>
                <a:spcPct val="0"/>
              </a:spcBef>
              <a:buFontTx/>
              <a:buChar char="-"/>
            </a:pPr>
            <a:r>
              <a:rPr lang="es-ES_tradnl" altLang="es-ES" sz="2000" dirty="0">
                <a:cs typeface="Arial" panose="020B0604020202020204" pitchFamily="34" charset="0"/>
              </a:rPr>
              <a:t>Credibilidad de testimonio</a:t>
            </a:r>
            <a:endParaRPr lang="es-ES" altLang="es-ES" sz="2000" dirty="0">
              <a:cs typeface="Arial" panose="020B0604020202020204" pitchFamily="34" charset="0"/>
            </a:endParaRPr>
          </a:p>
          <a:p>
            <a:pPr marL="0" indent="0">
              <a:spcBef>
                <a:spcPct val="0"/>
              </a:spcBef>
              <a:buFontTx/>
              <a:buChar char="-"/>
            </a:pPr>
            <a:r>
              <a:rPr lang="es-ES" altLang="es-ES" sz="2000" dirty="0">
                <a:cs typeface="Arial" panose="020B0604020202020204" pitchFamily="34" charset="0"/>
              </a:rPr>
              <a:t>Factores de vulnerabilidad</a:t>
            </a:r>
          </a:p>
          <a:p>
            <a:pPr marL="0" indent="0">
              <a:spcBef>
                <a:spcPct val="0"/>
              </a:spcBef>
              <a:buFontTx/>
              <a:buChar char="-"/>
            </a:pPr>
            <a:r>
              <a:rPr lang="es-ES" altLang="es-ES" sz="2000" dirty="0">
                <a:cs typeface="Arial" panose="020B0604020202020204" pitchFamily="34" charset="0"/>
              </a:rPr>
              <a:t>Maltrato psicológico /físico</a:t>
            </a:r>
          </a:p>
          <a:p>
            <a:pPr marL="0" indent="0">
              <a:spcBef>
                <a:spcPct val="0"/>
              </a:spcBef>
              <a:buFontTx/>
              <a:buChar char="-"/>
            </a:pPr>
            <a:r>
              <a:rPr lang="es-ES" altLang="es-ES" sz="2000" dirty="0">
                <a:cs typeface="Arial" panose="020B0604020202020204" pitchFamily="34" charset="0"/>
              </a:rPr>
              <a:t>Abuso sexual</a:t>
            </a:r>
          </a:p>
          <a:p>
            <a:pPr marL="0" indent="0">
              <a:spcBef>
                <a:spcPct val="0"/>
              </a:spcBef>
              <a:buFontTx/>
              <a:buChar char="-"/>
            </a:pPr>
            <a:r>
              <a:rPr lang="es-ES" altLang="es-ES" sz="2000" dirty="0">
                <a:cs typeface="Arial" panose="020B0604020202020204" pitchFamily="34" charset="0"/>
              </a:rPr>
              <a:t>Pruebas preconstituidas</a:t>
            </a:r>
          </a:p>
          <a:p>
            <a:pPr marL="0" indent="0">
              <a:spcBef>
                <a:spcPct val="0"/>
              </a:spcBef>
              <a:buFontTx/>
              <a:buChar char="-"/>
            </a:pPr>
            <a:r>
              <a:rPr lang="es-ES" altLang="es-ES" sz="2000" dirty="0">
                <a:cs typeface="Arial" panose="020B0604020202020204" pitchFamily="34" charset="0"/>
              </a:rPr>
              <a:t>Madurez</a:t>
            </a:r>
          </a:p>
          <a:p>
            <a:pPr marL="0" indent="0">
              <a:spcBef>
                <a:spcPct val="0"/>
              </a:spcBef>
              <a:buFont typeface="Wingdings 3" panose="05040102010807070707" pitchFamily="18" charset="2"/>
              <a:buNone/>
            </a:pPr>
            <a:endParaRPr lang="es-ES" altLang="es-ES" sz="2000" dirty="0">
              <a:cs typeface="Arial" panose="020B0604020202020204" pitchFamily="34" charset="0"/>
            </a:endParaRPr>
          </a:p>
          <a:p>
            <a:pPr marL="0" indent="0"/>
            <a:endParaRPr lang="es-ES" altLang="es-ES" dirty="0"/>
          </a:p>
        </p:txBody>
      </p:sp>
      <p:sp>
        <p:nvSpPr>
          <p:cNvPr id="13" name="6 Marcador de contenido">
            <a:extLst>
              <a:ext uri="{FF2B5EF4-FFF2-40B4-BE49-F238E27FC236}">
                <a16:creationId xmlns:a16="http://schemas.microsoft.com/office/drawing/2014/main" id="{6B149996-F9A4-4C62-81E1-2E8A9D07A345}"/>
              </a:ext>
            </a:extLst>
          </p:cNvPr>
          <p:cNvSpPr txBox="1">
            <a:spLocks/>
          </p:cNvSpPr>
          <p:nvPr/>
        </p:nvSpPr>
        <p:spPr>
          <a:xfrm>
            <a:off x="6096000" y="1160463"/>
            <a:ext cx="5897562" cy="3082581"/>
          </a:xfrm>
          <a:prstGeom prst="rect">
            <a:avLst/>
          </a:prstGeom>
          <a:solidFill>
            <a:srgbClr val="FF66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anose="05000000000000000000" pitchFamily="2" charset="2"/>
              <a:buNone/>
            </a:pPr>
            <a:r>
              <a:rPr lang="es-ES" altLang="es-ES" sz="2000" b="1" dirty="0">
                <a:cs typeface="Arial" panose="020B0604020202020204" pitchFamily="34" charset="0"/>
              </a:rPr>
              <a:t>DENUNCIADO</a:t>
            </a:r>
          </a:p>
          <a:p>
            <a:pPr marL="0" indent="0">
              <a:spcBef>
                <a:spcPct val="0"/>
              </a:spcBef>
              <a:buFont typeface="Wingdings" panose="05000000000000000000" pitchFamily="2" charset="2"/>
              <a:buNone/>
            </a:pPr>
            <a:r>
              <a:rPr lang="es-ES" altLang="es-ES" sz="2000" dirty="0">
                <a:cs typeface="Arial" panose="020B0604020202020204" pitchFamily="34" charset="0"/>
              </a:rPr>
              <a:t>-Valoración del estado mental</a:t>
            </a:r>
          </a:p>
          <a:p>
            <a:pPr marL="0" indent="0">
              <a:spcBef>
                <a:spcPct val="0"/>
              </a:spcBef>
              <a:buFontTx/>
              <a:buChar char="-"/>
            </a:pPr>
            <a:r>
              <a:rPr lang="es-ES" altLang="es-ES" sz="2000" dirty="0">
                <a:cs typeface="Arial" panose="020B0604020202020204" pitchFamily="34" charset="0"/>
              </a:rPr>
              <a:t>Características de personalidad</a:t>
            </a:r>
          </a:p>
          <a:p>
            <a:pPr marL="0" indent="0">
              <a:spcBef>
                <a:spcPct val="0"/>
              </a:spcBef>
              <a:buFontTx/>
              <a:buChar char="-"/>
            </a:pPr>
            <a:r>
              <a:rPr lang="es-ES" altLang="es-ES" sz="2000" dirty="0">
                <a:cs typeface="Arial" panose="020B0604020202020204" pitchFamily="34" charset="0"/>
              </a:rPr>
              <a:t>Estado emocional</a:t>
            </a:r>
          </a:p>
          <a:p>
            <a:pPr marL="0" indent="0">
              <a:spcBef>
                <a:spcPct val="0"/>
              </a:spcBef>
              <a:buFontTx/>
              <a:buChar char="-"/>
            </a:pPr>
            <a:r>
              <a:rPr lang="es-ES" altLang="es-ES" sz="2000" dirty="0">
                <a:cs typeface="Arial" panose="020B0604020202020204" pitchFamily="34" charset="0"/>
              </a:rPr>
              <a:t>Imputabilidad (capacidad volitiva/cognitiva)</a:t>
            </a:r>
          </a:p>
          <a:p>
            <a:pPr marL="0" indent="0">
              <a:spcBef>
                <a:spcPct val="0"/>
              </a:spcBef>
              <a:buFontTx/>
              <a:buChar char="-"/>
            </a:pPr>
            <a:r>
              <a:rPr lang="es-ES" altLang="es-ES" sz="2000" dirty="0">
                <a:cs typeface="Arial" panose="020B0604020202020204" pitchFamily="34" charset="0"/>
              </a:rPr>
              <a:t>Valoración de riesgo (peligrosidad y posibilidad de realizar nuevas conductas violentas)</a:t>
            </a:r>
          </a:p>
          <a:p>
            <a:pPr marL="0" indent="0">
              <a:spcBef>
                <a:spcPct val="0"/>
              </a:spcBef>
              <a:buFontTx/>
              <a:buChar char="-"/>
            </a:pPr>
            <a:r>
              <a:rPr lang="es-ES" altLang="es-ES" sz="2000" dirty="0">
                <a:cs typeface="Arial" panose="020B0604020202020204" pitchFamily="34" charset="0"/>
              </a:rPr>
              <a:t>Consumo de sustancias</a:t>
            </a:r>
          </a:p>
          <a:p>
            <a:pPr marL="0" indent="0"/>
            <a:endParaRPr lang="es-ES" altLang="es-ES" dirty="0"/>
          </a:p>
        </p:txBody>
      </p:sp>
      <p:sp>
        <p:nvSpPr>
          <p:cNvPr id="14" name="8 Marcador de contenido">
            <a:extLst>
              <a:ext uri="{FF2B5EF4-FFF2-40B4-BE49-F238E27FC236}">
                <a16:creationId xmlns:a16="http://schemas.microsoft.com/office/drawing/2014/main" id="{16D44816-C275-40E0-B4D9-5234F9E294D1}"/>
              </a:ext>
            </a:extLst>
          </p:cNvPr>
          <p:cNvSpPr txBox="1">
            <a:spLocks/>
          </p:cNvSpPr>
          <p:nvPr/>
        </p:nvSpPr>
        <p:spPr>
          <a:xfrm>
            <a:off x="6229352" y="4541837"/>
            <a:ext cx="5764209" cy="2146300"/>
          </a:xfrm>
          <a:prstGeom prst="rect">
            <a:avLst/>
          </a:prstGeom>
          <a:solidFill>
            <a:srgbClr val="FF0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defRPr/>
            </a:pPr>
            <a:r>
              <a:rPr lang="es-ES_tradnl" altLang="es-ES" sz="2000" b="1" dirty="0">
                <a:solidFill>
                  <a:schemeClr val="tx1">
                    <a:lumMod val="75000"/>
                    <a:lumOff val="25000"/>
                  </a:schemeClr>
                </a:solidFill>
              </a:rPr>
              <a:t>UNIDAD FAMILIAR COMPLETA</a:t>
            </a:r>
          </a:p>
          <a:p>
            <a:pPr>
              <a:buFont typeface="Wingdings" panose="05000000000000000000" pitchFamily="2" charset="2"/>
              <a:buNone/>
              <a:defRPr/>
            </a:pPr>
            <a:r>
              <a:rPr lang="es-ES_tradnl" altLang="es-ES" sz="2000" dirty="0">
                <a:solidFill>
                  <a:schemeClr val="tx1">
                    <a:lumMod val="75000"/>
                    <a:lumOff val="25000"/>
                  </a:schemeClr>
                </a:solidFill>
              </a:rPr>
              <a:t>- Informe psicológico de toda la unidad familiar</a:t>
            </a:r>
          </a:p>
          <a:p>
            <a:pPr>
              <a:buFont typeface="Wingdings" panose="05000000000000000000" pitchFamily="2" charset="2"/>
              <a:buNone/>
              <a:defRPr/>
            </a:pPr>
            <a:r>
              <a:rPr lang="es-ES_tradnl" altLang="es-ES" sz="2000" dirty="0">
                <a:solidFill>
                  <a:schemeClr val="tx1">
                    <a:lumMod val="75000"/>
                    <a:lumOff val="25000"/>
                  </a:schemeClr>
                </a:solidFill>
              </a:rPr>
              <a:t>- Maltrato habitual</a:t>
            </a:r>
            <a:endParaRPr lang="es-ES" altLang="es-ES" sz="2000" dirty="0">
              <a:solidFill>
                <a:schemeClr val="tx1">
                  <a:lumMod val="75000"/>
                  <a:lumOff val="25000"/>
                </a:schemeClr>
              </a:solidFill>
            </a:endParaRPr>
          </a:p>
          <a:p>
            <a:pPr>
              <a:buFont typeface="Wingdings" panose="05000000000000000000" pitchFamily="2" charset="2"/>
              <a:buNone/>
              <a:defRPr/>
            </a:pPr>
            <a:r>
              <a:rPr lang="es-ES_tradnl" altLang="es-ES" sz="2000" dirty="0">
                <a:solidFill>
                  <a:schemeClr val="tx1">
                    <a:lumMod val="75000"/>
                    <a:lumOff val="25000"/>
                  </a:schemeClr>
                </a:solidFill>
              </a:rPr>
              <a:t>- Existencia de malos tratos habituales</a:t>
            </a:r>
          </a:p>
        </p:txBody>
      </p:sp>
    </p:spTree>
    <p:extLst>
      <p:ext uri="{BB962C8B-B14F-4D97-AF65-F5344CB8AC3E}">
        <p14:creationId xmlns:p14="http://schemas.microsoft.com/office/powerpoint/2010/main" val="15425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0" y="1570038"/>
            <a:ext cx="11469688" cy="5287962"/>
          </a:xfrm>
        </p:spPr>
        <p:txBody>
          <a:bodyPr>
            <a:normAutofit/>
          </a:bodyPr>
          <a:lstStyle/>
          <a:p>
            <a:pPr marL="65087" indent="0">
              <a:lnSpc>
                <a:spcPct val="80000"/>
              </a:lnSpc>
              <a:buNone/>
              <a:defRPr/>
            </a:pPr>
            <a:endParaRPr lang="es-ES" altLang="es-ES" sz="4400" dirty="0"/>
          </a:p>
          <a:p>
            <a:pPr marL="65087" indent="0">
              <a:lnSpc>
                <a:spcPct val="80000"/>
              </a:lnSpc>
              <a:buNone/>
              <a:defRPr/>
            </a:pPr>
            <a:endParaRPr lang="es-ES" altLang="es-ES" sz="4000" dirty="0"/>
          </a:p>
          <a:p>
            <a:pPr marL="0" indent="0" algn="ctr">
              <a:buNone/>
            </a:pPr>
            <a:endParaRPr lang="es-ES" sz="4400" dirty="0">
              <a:latin typeface="Arial Narrow" pitchFamily="34" charset="0"/>
            </a:endParaRPr>
          </a:p>
        </p:txBody>
      </p:sp>
      <p:sp>
        <p:nvSpPr>
          <p:cNvPr id="5" name="Google Shape;58;p4">
            <a:extLst>
              <a:ext uri="{FF2B5EF4-FFF2-40B4-BE49-F238E27FC236}">
                <a16:creationId xmlns:a16="http://schemas.microsoft.com/office/drawing/2014/main" id="{DAA26D87-618C-41BF-B9A8-C0AEE32A5FE5}"/>
              </a:ext>
            </a:extLst>
          </p:cNvPr>
          <p:cNvSpPr txBox="1">
            <a:spLocks/>
          </p:cNvSpPr>
          <p:nvPr/>
        </p:nvSpPr>
        <p:spPr>
          <a:xfrm>
            <a:off x="132327" y="53255"/>
            <a:ext cx="10573773" cy="1786805"/>
          </a:xfrm>
          <a:prstGeom prst="rect">
            <a:avLst/>
          </a:prstGeom>
          <a:solidFill>
            <a:srgbClr val="009999"/>
          </a:solid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solidFill>
                  <a:schemeClr val="bg1"/>
                </a:solidFill>
                <a:latin typeface="Arial Narrow" panose="020B0606020202030204" pitchFamily="34" charset="0"/>
              </a:rPr>
              <a:t>INFORMES PERICIALES EN LOS PROCEDIMIENTOS DE FAMILIA (en distintos momentos: divorcio, medidas provisionales, provisionalísimas, cambio de medidas, </a:t>
            </a:r>
            <a:r>
              <a:rPr lang="es-ES" sz="3200" b="1" dirty="0" err="1">
                <a:solidFill>
                  <a:schemeClr val="bg1"/>
                </a:solidFill>
                <a:latin typeface="Arial Narrow" panose="020B0606020202030204" pitchFamily="34" charset="0"/>
              </a:rPr>
              <a:t>etc</a:t>
            </a:r>
            <a:endParaRPr lang="es-ES" sz="3200" b="1" dirty="0">
              <a:solidFill>
                <a:schemeClr val="bg1"/>
              </a:solidFill>
              <a:latin typeface="Arial Narrow" panose="020B0606020202030204" pitchFamily="34" charset="0"/>
            </a:endParaRPr>
          </a:p>
        </p:txBody>
      </p:sp>
      <p:sp>
        <p:nvSpPr>
          <p:cNvPr id="9" name="5 Marcador de contenido">
            <a:extLst>
              <a:ext uri="{FF2B5EF4-FFF2-40B4-BE49-F238E27FC236}">
                <a16:creationId xmlns:a16="http://schemas.microsoft.com/office/drawing/2014/main" id="{DEC9B0B5-203C-446C-A167-22A336A7ABFE}"/>
              </a:ext>
            </a:extLst>
          </p:cNvPr>
          <p:cNvSpPr txBox="1">
            <a:spLocks/>
          </p:cNvSpPr>
          <p:nvPr/>
        </p:nvSpPr>
        <p:spPr>
          <a:xfrm>
            <a:off x="583096" y="3246105"/>
            <a:ext cx="3887789" cy="2583195"/>
          </a:xfrm>
          <a:prstGeom prst="rect">
            <a:avLst/>
          </a:prstGeom>
          <a:solidFill>
            <a:srgbClr val="FF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s-ES" altLang="es-ES" sz="2400"/>
              <a:t>Por convenio regulador (registrado en Juzgado sino no tiene ninguna validez)</a:t>
            </a:r>
          </a:p>
          <a:p>
            <a:pPr>
              <a:buFontTx/>
              <a:buChar char="-"/>
            </a:pPr>
            <a:endParaRPr lang="es-ES" altLang="es-ES" sz="2400"/>
          </a:p>
          <a:p>
            <a:pPr>
              <a:buFontTx/>
              <a:buChar char="-"/>
            </a:pPr>
            <a:r>
              <a:rPr lang="es-ES" altLang="es-ES" sz="2400"/>
              <a:t>Por contencioso</a:t>
            </a:r>
            <a:endParaRPr lang="es-ES" altLang="es-ES" sz="2400" dirty="0"/>
          </a:p>
        </p:txBody>
      </p:sp>
      <p:sp>
        <p:nvSpPr>
          <p:cNvPr id="10" name="7 Marcador de contenido">
            <a:extLst>
              <a:ext uri="{FF2B5EF4-FFF2-40B4-BE49-F238E27FC236}">
                <a16:creationId xmlns:a16="http://schemas.microsoft.com/office/drawing/2014/main" id="{9E1C1537-FD0B-464B-B823-68D905F58A0C}"/>
              </a:ext>
            </a:extLst>
          </p:cNvPr>
          <p:cNvSpPr txBox="1">
            <a:spLocks/>
          </p:cNvSpPr>
          <p:nvPr/>
        </p:nvSpPr>
        <p:spPr>
          <a:xfrm>
            <a:off x="7066279" y="3002534"/>
            <a:ext cx="3887788" cy="3475414"/>
          </a:xfrm>
          <a:prstGeom prst="rect">
            <a:avLst/>
          </a:prstGeom>
          <a:solidFill>
            <a:srgbClr val="00CC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s-ES" altLang="es-ES" dirty="0"/>
              <a:t>En fase de investigación del procedimiento penal</a:t>
            </a:r>
          </a:p>
          <a:p>
            <a:pPr>
              <a:buFontTx/>
              <a:buChar char="-"/>
            </a:pPr>
            <a:r>
              <a:rPr lang="es-ES" altLang="es-ES" dirty="0"/>
              <a:t>Por inhibición de un Juzgado de familia</a:t>
            </a:r>
          </a:p>
          <a:p>
            <a:pPr>
              <a:buFontTx/>
              <a:buChar char="-"/>
            </a:pPr>
            <a:r>
              <a:rPr lang="es-ES" altLang="es-ES" dirty="0"/>
              <a:t>Con sentencia firme</a:t>
            </a:r>
          </a:p>
          <a:p>
            <a:pPr>
              <a:buFontTx/>
              <a:buChar char="-"/>
            </a:pPr>
            <a:r>
              <a:rPr lang="es-ES" altLang="es-ES" dirty="0"/>
              <a:t>Con archivo</a:t>
            </a:r>
          </a:p>
          <a:p>
            <a:pPr marL="0" indent="0">
              <a:buNone/>
            </a:pPr>
            <a:endParaRPr lang="es-ES" altLang="es-ES" dirty="0"/>
          </a:p>
        </p:txBody>
      </p:sp>
      <p:sp>
        <p:nvSpPr>
          <p:cNvPr id="17" name="4 Marcador de texto">
            <a:extLst>
              <a:ext uri="{FF2B5EF4-FFF2-40B4-BE49-F238E27FC236}">
                <a16:creationId xmlns:a16="http://schemas.microsoft.com/office/drawing/2014/main" id="{D123956B-5BC5-4EE2-8220-5D033D60AC81}"/>
              </a:ext>
            </a:extLst>
          </p:cNvPr>
          <p:cNvSpPr txBox="1">
            <a:spLocks/>
          </p:cNvSpPr>
          <p:nvPr/>
        </p:nvSpPr>
        <p:spPr>
          <a:xfrm>
            <a:off x="1020434" y="2317053"/>
            <a:ext cx="2589523" cy="468141"/>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altLang="es-ES" sz="1800" dirty="0"/>
              <a:t>JUZGADOS DE FAMILIA</a:t>
            </a:r>
            <a:endParaRPr lang="es-ES" altLang="es-ES" dirty="0"/>
          </a:p>
        </p:txBody>
      </p:sp>
      <p:sp>
        <p:nvSpPr>
          <p:cNvPr id="18" name="6 Marcador de texto">
            <a:extLst>
              <a:ext uri="{FF2B5EF4-FFF2-40B4-BE49-F238E27FC236}">
                <a16:creationId xmlns:a16="http://schemas.microsoft.com/office/drawing/2014/main" id="{C8FB1E63-F926-44BD-9C3C-9095D66BA236}"/>
              </a:ext>
            </a:extLst>
          </p:cNvPr>
          <p:cNvSpPr txBox="1">
            <a:spLocks/>
          </p:cNvSpPr>
          <p:nvPr/>
        </p:nvSpPr>
        <p:spPr>
          <a:xfrm>
            <a:off x="7502379" y="2137494"/>
            <a:ext cx="2789530" cy="647700"/>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s-ES_tradnl" altLang="es-ES" sz="800" dirty="0"/>
          </a:p>
          <a:p>
            <a:pPr marL="0" indent="0">
              <a:lnSpc>
                <a:spcPct val="80000"/>
              </a:lnSpc>
              <a:buNone/>
            </a:pPr>
            <a:r>
              <a:rPr lang="es-ES_tradnl" altLang="es-ES" sz="1800" dirty="0"/>
              <a:t>JUZGADOS DE VIOLENCIA</a:t>
            </a:r>
            <a:endParaRPr lang="es-ES" altLang="es-ES" sz="1800" dirty="0"/>
          </a:p>
        </p:txBody>
      </p:sp>
    </p:spTree>
    <p:extLst>
      <p:ext uri="{BB962C8B-B14F-4D97-AF65-F5344CB8AC3E}">
        <p14:creationId xmlns:p14="http://schemas.microsoft.com/office/powerpoint/2010/main" val="12293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4294967295"/>
          </p:nvPr>
        </p:nvSpPr>
        <p:spPr>
          <a:xfrm>
            <a:off x="0" y="1570038"/>
            <a:ext cx="11469688" cy="5287962"/>
          </a:xfrm>
        </p:spPr>
        <p:txBody>
          <a:bodyPr>
            <a:normAutofit/>
          </a:bodyPr>
          <a:lstStyle/>
          <a:p>
            <a:pPr marL="65087" indent="0">
              <a:lnSpc>
                <a:spcPct val="80000"/>
              </a:lnSpc>
              <a:buNone/>
              <a:defRPr/>
            </a:pPr>
            <a:endParaRPr lang="es-ES" altLang="es-ES" sz="4400" dirty="0"/>
          </a:p>
          <a:p>
            <a:pPr marL="65087" indent="0">
              <a:lnSpc>
                <a:spcPct val="80000"/>
              </a:lnSpc>
              <a:buNone/>
              <a:defRPr/>
            </a:pPr>
            <a:endParaRPr lang="es-ES" altLang="es-ES" sz="4000" dirty="0"/>
          </a:p>
          <a:p>
            <a:pPr marL="0" indent="0" algn="ctr">
              <a:buNone/>
            </a:pPr>
            <a:endParaRPr lang="es-ES" sz="4400" dirty="0">
              <a:latin typeface="Arial Narrow" pitchFamily="34" charset="0"/>
            </a:endParaRPr>
          </a:p>
        </p:txBody>
      </p:sp>
      <p:sp>
        <p:nvSpPr>
          <p:cNvPr id="5" name="Google Shape;58;p4">
            <a:extLst>
              <a:ext uri="{FF2B5EF4-FFF2-40B4-BE49-F238E27FC236}">
                <a16:creationId xmlns:a16="http://schemas.microsoft.com/office/drawing/2014/main" id="{DAA26D87-618C-41BF-B9A8-C0AEE32A5FE5}"/>
              </a:ext>
            </a:extLst>
          </p:cNvPr>
          <p:cNvSpPr txBox="1">
            <a:spLocks/>
          </p:cNvSpPr>
          <p:nvPr/>
        </p:nvSpPr>
        <p:spPr>
          <a:xfrm>
            <a:off x="139149" y="133350"/>
            <a:ext cx="10538376" cy="796231"/>
          </a:xfrm>
          <a:prstGeom prst="rect">
            <a:avLst/>
          </a:prstGeom>
          <a:solidFill>
            <a:srgbClr val="009999"/>
          </a:solid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800" b="1" dirty="0">
                <a:solidFill>
                  <a:schemeClr val="bg1"/>
                </a:solidFill>
                <a:latin typeface="Arial Narrow" panose="020B0606020202030204" pitchFamily="34" charset="0"/>
              </a:rPr>
              <a:t>INFORMES PERICIALES EN LOS PROCEDIMIENTOS DE FAMILIA (en distintos momentos: divorcio, medidas provisionales, provisionalísimas, cambio de medidas, </a:t>
            </a:r>
            <a:r>
              <a:rPr lang="es-ES" sz="1800" b="1" dirty="0" err="1">
                <a:solidFill>
                  <a:schemeClr val="bg1"/>
                </a:solidFill>
                <a:latin typeface="Arial Narrow" panose="020B0606020202030204" pitchFamily="34" charset="0"/>
              </a:rPr>
              <a:t>etc</a:t>
            </a:r>
            <a:endParaRPr lang="es-ES" sz="1800" b="1" dirty="0">
              <a:solidFill>
                <a:schemeClr val="bg1"/>
              </a:solidFill>
              <a:latin typeface="Arial Narrow" panose="020B0606020202030204" pitchFamily="34" charset="0"/>
            </a:endParaRPr>
          </a:p>
        </p:txBody>
      </p:sp>
      <p:sp>
        <p:nvSpPr>
          <p:cNvPr id="9" name="5 Marcador de contenido">
            <a:extLst>
              <a:ext uri="{FF2B5EF4-FFF2-40B4-BE49-F238E27FC236}">
                <a16:creationId xmlns:a16="http://schemas.microsoft.com/office/drawing/2014/main" id="{DEC9B0B5-203C-446C-A167-22A336A7ABFE}"/>
              </a:ext>
            </a:extLst>
          </p:cNvPr>
          <p:cNvSpPr txBox="1">
            <a:spLocks/>
          </p:cNvSpPr>
          <p:nvPr/>
        </p:nvSpPr>
        <p:spPr>
          <a:xfrm>
            <a:off x="266632" y="2134402"/>
            <a:ext cx="5562667" cy="4584443"/>
          </a:xfrm>
          <a:prstGeom prst="rect">
            <a:avLst/>
          </a:prstGeom>
          <a:solidFill>
            <a:srgbClr val="FF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ltLang="es-ES" sz="2400" dirty="0"/>
              <a:t>- Guardia y custodia.</a:t>
            </a:r>
          </a:p>
          <a:p>
            <a:pPr>
              <a:buFontTx/>
              <a:buChar char="-"/>
            </a:pPr>
            <a:r>
              <a:rPr lang="es-ES" altLang="es-ES" sz="2400" dirty="0"/>
              <a:t>Régimen de visitas más adecuado</a:t>
            </a:r>
          </a:p>
          <a:p>
            <a:pPr>
              <a:buFontTx/>
              <a:buChar char="-"/>
            </a:pPr>
            <a:r>
              <a:rPr lang="es-ES" altLang="es-ES" sz="2400" dirty="0"/>
              <a:t>Idoneidad del cambio de custodia</a:t>
            </a:r>
          </a:p>
          <a:p>
            <a:pPr>
              <a:buFontTx/>
              <a:buChar char="-"/>
            </a:pPr>
            <a:r>
              <a:rPr lang="es-ES" altLang="es-ES" sz="2400" dirty="0"/>
              <a:t>Modificación de régimen de visitas</a:t>
            </a:r>
          </a:p>
          <a:p>
            <a:pPr>
              <a:buFontTx/>
              <a:buChar char="-"/>
            </a:pPr>
            <a:r>
              <a:rPr lang="es-ES" altLang="es-ES" sz="2400" dirty="0"/>
              <a:t>Suspensión del régimen de visitas</a:t>
            </a:r>
          </a:p>
          <a:p>
            <a:pPr>
              <a:buFontTx/>
              <a:buChar char="-"/>
            </a:pPr>
            <a:r>
              <a:rPr lang="es-ES" altLang="es-ES" sz="2400" dirty="0"/>
              <a:t>Valoración de las capacidades parentales</a:t>
            </a:r>
          </a:p>
          <a:p>
            <a:pPr>
              <a:buFontTx/>
              <a:buChar char="-"/>
            </a:pPr>
            <a:r>
              <a:rPr lang="es-ES" altLang="es-ES" sz="2400" dirty="0"/>
              <a:t>Valoración y estudio de la dinámica familiar</a:t>
            </a:r>
          </a:p>
          <a:p>
            <a:pPr>
              <a:buFontTx/>
              <a:buChar char="-"/>
            </a:pPr>
            <a:r>
              <a:rPr lang="es-ES" altLang="es-ES" sz="2400" dirty="0"/>
              <a:t>Privación de la patria potestad</a:t>
            </a:r>
          </a:p>
          <a:p>
            <a:pPr>
              <a:buFontTx/>
              <a:buChar char="-"/>
            </a:pPr>
            <a:r>
              <a:rPr lang="es-ES" altLang="es-ES" sz="2400" dirty="0"/>
              <a:t>Acogimiento familiar/institucional</a:t>
            </a:r>
          </a:p>
        </p:txBody>
      </p:sp>
      <p:sp>
        <p:nvSpPr>
          <p:cNvPr id="10" name="7 Marcador de contenido">
            <a:extLst>
              <a:ext uri="{FF2B5EF4-FFF2-40B4-BE49-F238E27FC236}">
                <a16:creationId xmlns:a16="http://schemas.microsoft.com/office/drawing/2014/main" id="{9E1C1537-FD0B-464B-B823-68D905F58A0C}"/>
              </a:ext>
            </a:extLst>
          </p:cNvPr>
          <p:cNvSpPr txBox="1">
            <a:spLocks/>
          </p:cNvSpPr>
          <p:nvPr/>
        </p:nvSpPr>
        <p:spPr>
          <a:xfrm>
            <a:off x="6096001" y="2278866"/>
            <a:ext cx="5829368" cy="4579133"/>
          </a:xfrm>
          <a:prstGeom prst="rect">
            <a:avLst/>
          </a:prstGeom>
          <a:solidFill>
            <a:srgbClr val="00CC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s-ES" altLang="es-ES" dirty="0"/>
              <a:t>Prohibida por ley la mediación y posibilidad de acuerdos</a:t>
            </a:r>
          </a:p>
          <a:p>
            <a:pPr>
              <a:buFontTx/>
              <a:buChar char="-"/>
            </a:pPr>
            <a:r>
              <a:rPr lang="es-ES" altLang="es-ES" dirty="0"/>
              <a:t>No se puede realizar la intervención conjunta de los progenitores</a:t>
            </a:r>
          </a:p>
          <a:p>
            <a:pPr>
              <a:buFontTx/>
              <a:buChar char="-"/>
            </a:pPr>
            <a:r>
              <a:rPr lang="es-ES" altLang="es-ES" dirty="0"/>
              <a:t>Mayor derivación a los puntos de encuentro familiar</a:t>
            </a:r>
          </a:p>
          <a:p>
            <a:pPr>
              <a:buFontTx/>
              <a:buChar char="-"/>
            </a:pPr>
            <a:r>
              <a:rPr lang="es-ES" altLang="es-ES" dirty="0"/>
              <a:t>No existe la posibilidad de guardia y custodia compartida</a:t>
            </a:r>
          </a:p>
          <a:p>
            <a:pPr>
              <a:buFontTx/>
              <a:buChar char="-"/>
            </a:pPr>
            <a:r>
              <a:rPr lang="es-ES" altLang="es-ES" dirty="0"/>
              <a:t>Tener en cuenta la existencia del maltrato a la mujer y menores</a:t>
            </a:r>
          </a:p>
          <a:p>
            <a:pPr>
              <a:buFontTx/>
              <a:buChar char="-"/>
            </a:pPr>
            <a:endParaRPr lang="es-ES" altLang="es-ES" dirty="0"/>
          </a:p>
        </p:txBody>
      </p:sp>
      <p:sp>
        <p:nvSpPr>
          <p:cNvPr id="17" name="4 Marcador de texto">
            <a:extLst>
              <a:ext uri="{FF2B5EF4-FFF2-40B4-BE49-F238E27FC236}">
                <a16:creationId xmlns:a16="http://schemas.microsoft.com/office/drawing/2014/main" id="{D123956B-5BC5-4EE2-8220-5D033D60AC81}"/>
              </a:ext>
            </a:extLst>
          </p:cNvPr>
          <p:cNvSpPr txBox="1">
            <a:spLocks/>
          </p:cNvSpPr>
          <p:nvPr/>
        </p:nvSpPr>
        <p:spPr>
          <a:xfrm>
            <a:off x="861408" y="1389547"/>
            <a:ext cx="3361066" cy="468141"/>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altLang="es-ES" sz="1800" dirty="0"/>
              <a:t>QUE SUELEN PEDIR:</a:t>
            </a:r>
            <a:endParaRPr lang="es-ES" altLang="es-ES" dirty="0"/>
          </a:p>
        </p:txBody>
      </p:sp>
      <p:sp>
        <p:nvSpPr>
          <p:cNvPr id="18" name="6 Marcador de texto">
            <a:extLst>
              <a:ext uri="{FF2B5EF4-FFF2-40B4-BE49-F238E27FC236}">
                <a16:creationId xmlns:a16="http://schemas.microsoft.com/office/drawing/2014/main" id="{C8FB1E63-F926-44BD-9C3C-9095D66BA236}"/>
              </a:ext>
            </a:extLst>
          </p:cNvPr>
          <p:cNvSpPr txBox="1">
            <a:spLocks/>
          </p:cNvSpPr>
          <p:nvPr/>
        </p:nvSpPr>
        <p:spPr>
          <a:xfrm>
            <a:off x="6721750" y="1293668"/>
            <a:ext cx="4705349" cy="796230"/>
          </a:xfrm>
          <a:prstGeom prst="rect">
            <a:avLst/>
          </a:prstGeom>
          <a:solidFill>
            <a:srgbClr val="FFFF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s-ES_tradnl" altLang="es-ES" sz="800" dirty="0"/>
          </a:p>
          <a:p>
            <a:pPr marL="0" indent="0">
              <a:lnSpc>
                <a:spcPct val="80000"/>
              </a:lnSpc>
              <a:buNone/>
            </a:pPr>
            <a:r>
              <a:rPr lang="es-ES_tradnl" altLang="es-ES" sz="1800" dirty="0"/>
              <a:t>PECULIARIDADES DE LOS JUZGADOS DE VIOLENCIA CON RESPECTO A LOS DE FAMILIA</a:t>
            </a:r>
            <a:endParaRPr lang="es-ES" altLang="es-ES" sz="1800" dirty="0"/>
          </a:p>
        </p:txBody>
      </p:sp>
    </p:spTree>
    <p:extLst>
      <p:ext uri="{BB962C8B-B14F-4D97-AF65-F5344CB8AC3E}">
        <p14:creationId xmlns:p14="http://schemas.microsoft.com/office/powerpoint/2010/main" val="27785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p4">
            <a:extLst>
              <a:ext uri="{FF2B5EF4-FFF2-40B4-BE49-F238E27FC236}">
                <a16:creationId xmlns:a16="http://schemas.microsoft.com/office/drawing/2014/main" id="{38161396-0AA0-4CF9-8906-22CAB80785E0}"/>
              </a:ext>
            </a:extLst>
          </p:cNvPr>
          <p:cNvSpPr txBox="1">
            <a:spLocks/>
          </p:cNvSpPr>
          <p:nvPr/>
        </p:nvSpPr>
        <p:spPr>
          <a:xfrm>
            <a:off x="1162050" y="1"/>
            <a:ext cx="8286750" cy="571501"/>
          </a:xfrm>
          <a:prstGeom prst="rect">
            <a:avLst/>
          </a:prstGeom>
          <a:solidFill>
            <a:srgbClr val="009999"/>
          </a:solid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solidFill>
                  <a:schemeClr val="bg1"/>
                </a:solidFill>
                <a:latin typeface="Arial Narrow" panose="020B0606020202030204" pitchFamily="34" charset="0"/>
              </a:rPr>
              <a:t>INFORME PSICOLÓGICO FORENSE</a:t>
            </a:r>
          </a:p>
        </p:txBody>
      </p:sp>
      <p:sp>
        <p:nvSpPr>
          <p:cNvPr id="6" name="5 Marcador de texto">
            <a:extLst>
              <a:ext uri="{FF2B5EF4-FFF2-40B4-BE49-F238E27FC236}">
                <a16:creationId xmlns:a16="http://schemas.microsoft.com/office/drawing/2014/main" id="{6132B445-2C67-4381-AE09-9324409DEA36}"/>
              </a:ext>
            </a:extLst>
          </p:cNvPr>
          <p:cNvSpPr>
            <a:spLocks noGrp="1"/>
          </p:cNvSpPr>
          <p:nvPr>
            <p:ph idx="4294967295"/>
          </p:nvPr>
        </p:nvSpPr>
        <p:spPr>
          <a:xfrm>
            <a:off x="0" y="898525"/>
            <a:ext cx="4443413" cy="571500"/>
          </a:xfrm>
          <a:noFill/>
        </p:spPr>
        <p:txBody>
          <a:bodyPr>
            <a:normAutofit/>
          </a:bodyPr>
          <a:lstStyle/>
          <a:p>
            <a:r>
              <a:rPr lang="es-ES" altLang="es-ES" sz="1800" dirty="0"/>
              <a:t>FORMATO DEL INFORME</a:t>
            </a:r>
          </a:p>
        </p:txBody>
      </p:sp>
      <p:sp>
        <p:nvSpPr>
          <p:cNvPr id="9" name="8 Marcador de contenido">
            <a:extLst>
              <a:ext uri="{FF2B5EF4-FFF2-40B4-BE49-F238E27FC236}">
                <a16:creationId xmlns:a16="http://schemas.microsoft.com/office/drawing/2014/main" id="{C9938634-F18F-4A9C-A613-E503CFEEC07B}"/>
              </a:ext>
            </a:extLst>
          </p:cNvPr>
          <p:cNvSpPr txBox="1">
            <a:spLocks/>
          </p:cNvSpPr>
          <p:nvPr/>
        </p:nvSpPr>
        <p:spPr>
          <a:xfrm>
            <a:off x="6096000" y="1470703"/>
            <a:ext cx="5862636" cy="5215845"/>
          </a:xfrm>
          <a:prstGeom prst="rect">
            <a:avLst/>
          </a:prstGeom>
          <a:noFill/>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es-ES" altLang="es-ES" dirty="0">
                <a:solidFill>
                  <a:srgbClr val="002060"/>
                </a:solidFill>
              </a:rPr>
              <a:t>Quien lo solicita</a:t>
            </a:r>
          </a:p>
          <a:p>
            <a:pPr>
              <a:buFontTx/>
              <a:buChar char="-"/>
              <a:defRPr/>
            </a:pPr>
            <a:r>
              <a:rPr lang="es-ES" altLang="es-ES" dirty="0">
                <a:solidFill>
                  <a:srgbClr val="002060"/>
                </a:solidFill>
              </a:rPr>
              <a:t>Atenerse  a lo solicitado en el oficio</a:t>
            </a:r>
          </a:p>
          <a:p>
            <a:pPr>
              <a:buFontTx/>
              <a:buChar char="-"/>
              <a:defRPr/>
            </a:pPr>
            <a:r>
              <a:rPr lang="es-ES" altLang="es-ES" dirty="0">
                <a:solidFill>
                  <a:srgbClr val="002060"/>
                </a:solidFill>
              </a:rPr>
              <a:t>Utilizar lenguaje claro, coherente y comprensible</a:t>
            </a:r>
          </a:p>
          <a:p>
            <a:pPr>
              <a:buFontTx/>
              <a:buChar char="-"/>
              <a:defRPr/>
            </a:pPr>
            <a:r>
              <a:rPr lang="es-ES" altLang="es-ES" dirty="0">
                <a:solidFill>
                  <a:srgbClr val="002060"/>
                </a:solidFill>
              </a:rPr>
              <a:t>Indicar la metodología utilizada</a:t>
            </a:r>
          </a:p>
          <a:p>
            <a:pPr>
              <a:buFontTx/>
              <a:buChar char="-"/>
              <a:defRPr/>
            </a:pPr>
            <a:r>
              <a:rPr lang="es-ES" altLang="es-ES" dirty="0">
                <a:solidFill>
                  <a:srgbClr val="002060"/>
                </a:solidFill>
              </a:rPr>
              <a:t>Indicar fuentes de datos</a:t>
            </a:r>
          </a:p>
          <a:p>
            <a:pPr>
              <a:buFontTx/>
              <a:buChar char="-"/>
              <a:defRPr/>
            </a:pPr>
            <a:r>
              <a:rPr lang="es-ES" altLang="es-ES" dirty="0">
                <a:solidFill>
                  <a:srgbClr val="002060"/>
                </a:solidFill>
              </a:rPr>
              <a:t>Indicar coordinaciones realizadas </a:t>
            </a:r>
          </a:p>
          <a:p>
            <a:pPr>
              <a:buFontTx/>
              <a:buChar char="-"/>
              <a:defRPr/>
            </a:pPr>
            <a:r>
              <a:rPr lang="es-ES" altLang="es-ES" dirty="0">
                <a:solidFill>
                  <a:srgbClr val="002060"/>
                </a:solidFill>
              </a:rPr>
              <a:t>Importancia de las consideraciones periciales  o discusión forense</a:t>
            </a:r>
          </a:p>
          <a:p>
            <a:pPr>
              <a:buFontTx/>
              <a:buChar char="-"/>
              <a:defRPr/>
            </a:pPr>
            <a:r>
              <a:rPr lang="es-ES" altLang="es-ES" dirty="0">
                <a:solidFill>
                  <a:srgbClr val="002060"/>
                </a:solidFill>
              </a:rPr>
              <a:t>Conclusiones: concretas, precisas y dando respuesta al objeto de la pericial</a:t>
            </a:r>
          </a:p>
          <a:p>
            <a:pPr>
              <a:buFontTx/>
              <a:buChar char="-"/>
              <a:defRPr/>
            </a:pPr>
            <a:r>
              <a:rPr lang="es-ES" altLang="es-ES" dirty="0">
                <a:solidFill>
                  <a:srgbClr val="002060"/>
                </a:solidFill>
              </a:rPr>
              <a:t>Objetividad: sin realizar juicios de valor ni interpretaciones</a:t>
            </a:r>
          </a:p>
        </p:txBody>
      </p:sp>
      <p:sp>
        <p:nvSpPr>
          <p:cNvPr id="10" name="7 Marcador de texto">
            <a:extLst>
              <a:ext uri="{FF2B5EF4-FFF2-40B4-BE49-F238E27FC236}">
                <a16:creationId xmlns:a16="http://schemas.microsoft.com/office/drawing/2014/main" id="{6E220A07-5DC0-44E0-B94A-7CDD3F3BEDCF}"/>
              </a:ext>
            </a:extLst>
          </p:cNvPr>
          <p:cNvSpPr txBox="1">
            <a:spLocks/>
          </p:cNvSpPr>
          <p:nvPr/>
        </p:nvSpPr>
        <p:spPr>
          <a:xfrm>
            <a:off x="6581775" y="755533"/>
            <a:ext cx="3754437" cy="28733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_tradnl" altLang="es-ES" sz="1800" dirty="0"/>
              <a:t>A TENER EN CUENTA</a:t>
            </a:r>
            <a:endParaRPr lang="es-ES" altLang="es-ES" sz="1800" dirty="0"/>
          </a:p>
        </p:txBody>
      </p:sp>
      <p:graphicFrame>
        <p:nvGraphicFramePr>
          <p:cNvPr id="14" name="6 Marcador de contenido">
            <a:extLst>
              <a:ext uri="{FF2B5EF4-FFF2-40B4-BE49-F238E27FC236}">
                <a16:creationId xmlns:a16="http://schemas.microsoft.com/office/drawing/2014/main" id="{FD784EFD-72A2-E198-5425-42D95936532E}"/>
              </a:ext>
            </a:extLst>
          </p:cNvPr>
          <p:cNvGraphicFramePr/>
          <p:nvPr/>
        </p:nvGraphicFramePr>
        <p:xfrm>
          <a:off x="300037" y="1600200"/>
          <a:ext cx="4376737" cy="5086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6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753" name="Rectangle 31752">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1755" name="Picture 31754">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757" name="Straight Connector 31756">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759" name="Straight Connector 31758">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761" name="Rectangle 3176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3" name="Rectangle 3176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650" name="Rectangle 2">
            <a:extLst>
              <a:ext uri="{FF2B5EF4-FFF2-40B4-BE49-F238E27FC236}">
                <a16:creationId xmlns:a16="http://schemas.microsoft.com/office/drawing/2014/main" id="{CB549319-CB2F-D7D4-B8CF-E50EF1177DAA}"/>
              </a:ext>
            </a:extLst>
          </p:cNvPr>
          <p:cNvSpPr>
            <a:spLocks noGrp="1" noChangeArrowheads="1"/>
          </p:cNvSpPr>
          <p:nvPr>
            <p:ph type="title" idx="4294967295"/>
          </p:nvPr>
        </p:nvSpPr>
        <p:spPr>
          <a:xfrm>
            <a:off x="-301" y="1544324"/>
            <a:ext cx="2814621" cy="3432921"/>
          </a:xfrm>
        </p:spPr>
        <p:txBody>
          <a:bodyPr vert="horz" lIns="91440" tIns="45720" rIns="91440" bIns="45720" rtlCol="0" anchor="t">
            <a:normAutofit/>
          </a:bodyPr>
          <a:lstStyle/>
          <a:p>
            <a:pPr>
              <a:defRPr/>
            </a:pPr>
            <a:r>
              <a:rPr lang="en-US" altLang="es-ES" dirty="0"/>
              <a:t>ACTITUDES DEL PROFESIONAL FORENSE DURANTE EL PERITAJE</a:t>
            </a:r>
          </a:p>
        </p:txBody>
      </p:sp>
      <p:cxnSp>
        <p:nvCxnSpPr>
          <p:cNvPr id="31765" name="Straight Connector 3176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1767"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1769" name="Picture 3176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771" name="Straight Connector 3177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1749" name="Rectangle 3">
            <a:extLst>
              <a:ext uri="{FF2B5EF4-FFF2-40B4-BE49-F238E27FC236}">
                <a16:creationId xmlns:a16="http://schemas.microsoft.com/office/drawing/2014/main" id="{B43A26AB-5692-1CF3-3FE1-3F19899D6F0A}"/>
              </a:ext>
            </a:extLst>
          </p:cNvPr>
          <p:cNvGraphicFramePr/>
          <p:nvPr>
            <p:extLst>
              <p:ext uri="{D42A27DB-BD31-4B8C-83A1-F6EECF244321}">
                <p14:modId xmlns:p14="http://schemas.microsoft.com/office/powerpoint/2010/main" val="2928745275"/>
              </p:ext>
            </p:extLst>
          </p:nvPr>
        </p:nvGraphicFramePr>
        <p:xfrm>
          <a:off x="2814320" y="172720"/>
          <a:ext cx="9591039" cy="5942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432B454-B6FF-7515-6E59-A845A123C820}"/>
              </a:ext>
            </a:extLst>
          </p:cNvPr>
          <p:cNvSpPr>
            <a:spLocks noGrp="1"/>
          </p:cNvSpPr>
          <p:nvPr>
            <p:ph type="title" idx="4294967295"/>
          </p:nvPr>
        </p:nvSpPr>
        <p:spPr>
          <a:xfrm>
            <a:off x="0" y="1960880"/>
            <a:ext cx="4561840" cy="3015933"/>
          </a:xfrm>
        </p:spPr>
        <p:txBody>
          <a:bodyPr vert="horz" lIns="91440" tIns="45720" rIns="91440" bIns="45720" rtlCol="0" anchor="t">
            <a:normAutofit/>
          </a:bodyPr>
          <a:lstStyle/>
          <a:p>
            <a:pPr marL="484188"/>
            <a:r>
              <a:rPr lang="en-US" altLang="es-ES" sz="2700" dirty="0" err="1"/>
              <a:t>Enmarcando</a:t>
            </a:r>
            <a:r>
              <a:rPr lang="en-US" altLang="es-ES" sz="2700" dirty="0"/>
              <a:t> </a:t>
            </a:r>
            <a:r>
              <a:rPr lang="en-US" altLang="es-ES" sz="2700" dirty="0" err="1"/>
              <a:t>el</a:t>
            </a:r>
            <a:r>
              <a:rPr lang="en-US" altLang="es-ES" sz="2700" dirty="0"/>
              <a:t> </a:t>
            </a:r>
            <a:r>
              <a:rPr lang="en-US" altLang="es-ES" sz="2700" dirty="0" err="1"/>
              <a:t>tema</a:t>
            </a:r>
            <a:r>
              <a:rPr lang="en-US" altLang="es-ES" sz="2700" dirty="0"/>
              <a:t>. </a:t>
            </a:r>
            <a:br>
              <a:rPr lang="en-US" altLang="es-ES" sz="2700" dirty="0"/>
            </a:br>
            <a:br>
              <a:rPr lang="en-US" altLang="es-ES" sz="2700" dirty="0"/>
            </a:br>
            <a:r>
              <a:rPr lang="en-US" altLang="es-ES" sz="2700" dirty="0" err="1"/>
              <a:t>Índice</a:t>
            </a:r>
            <a:endParaRPr lang="en-US" altLang="es-ES" sz="2700" dirty="0"/>
          </a:p>
        </p:txBody>
      </p:sp>
      <p:graphicFrame>
        <p:nvGraphicFramePr>
          <p:cNvPr id="12293" name="Rectangle 3">
            <a:extLst>
              <a:ext uri="{FF2B5EF4-FFF2-40B4-BE49-F238E27FC236}">
                <a16:creationId xmlns:a16="http://schemas.microsoft.com/office/drawing/2014/main" id="{B608DFC7-324F-3E56-5B8D-F548AB7FAACF}"/>
              </a:ext>
            </a:extLst>
          </p:cNvPr>
          <p:cNvGraphicFramePr>
            <a:graphicFrameLocks noGrp="1"/>
          </p:cNvGraphicFramePr>
          <p:nvPr>
            <p:ph idx="4294967295"/>
            <p:extLst>
              <p:ext uri="{D42A27DB-BD31-4B8C-83A1-F6EECF244321}">
                <p14:modId xmlns:p14="http://schemas.microsoft.com/office/powerpoint/2010/main" val="4212861444"/>
              </p:ext>
            </p:extLst>
          </p:nvPr>
        </p:nvGraphicFramePr>
        <p:xfrm>
          <a:off x="4836160" y="152400"/>
          <a:ext cx="7355841" cy="629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753" name="Rectangle 31752">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1755" name="Picture 31754">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757" name="Straight Connector 31756">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759" name="Straight Connector 31758">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761" name="Rectangle 31760">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3" name="Rectangle 31762">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650" name="Rectangle 2">
            <a:extLst>
              <a:ext uri="{FF2B5EF4-FFF2-40B4-BE49-F238E27FC236}">
                <a16:creationId xmlns:a16="http://schemas.microsoft.com/office/drawing/2014/main" id="{CB549319-CB2F-D7D4-B8CF-E50EF1177DAA}"/>
              </a:ext>
            </a:extLst>
          </p:cNvPr>
          <p:cNvSpPr>
            <a:spLocks noGrp="1" noChangeArrowheads="1"/>
          </p:cNvSpPr>
          <p:nvPr>
            <p:ph type="title" idx="4294967295"/>
          </p:nvPr>
        </p:nvSpPr>
        <p:spPr>
          <a:xfrm>
            <a:off x="2" y="-143940"/>
            <a:ext cx="1910080" cy="2844800"/>
          </a:xfrm>
        </p:spPr>
        <p:txBody>
          <a:bodyPr vert="horz" lIns="91440" tIns="45720" rIns="91440" bIns="45720" rtlCol="0" anchor="t">
            <a:normAutofit fontScale="90000"/>
          </a:bodyPr>
          <a:lstStyle/>
          <a:p>
            <a:pPr>
              <a:defRPr/>
            </a:pPr>
            <a:r>
              <a:rPr lang="en-US" altLang="es-ES" dirty="0"/>
              <a:t>ASPECTOS CRÍTICOS EN LA ELABORACIÓN  Y ENTREGA DE LOS INFORMES PERICIALES</a:t>
            </a:r>
          </a:p>
        </p:txBody>
      </p:sp>
      <p:cxnSp>
        <p:nvCxnSpPr>
          <p:cNvPr id="31765" name="Straight Connector 31764">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1767"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1769" name="Picture 31768">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771" name="Straight Connector 31770">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31749" name="Rectangle 3">
            <a:extLst>
              <a:ext uri="{FF2B5EF4-FFF2-40B4-BE49-F238E27FC236}">
                <a16:creationId xmlns:a16="http://schemas.microsoft.com/office/drawing/2014/main" id="{B43A26AB-5692-1CF3-3FE1-3F19899D6F0A}"/>
              </a:ext>
            </a:extLst>
          </p:cNvPr>
          <p:cNvGraphicFramePr/>
          <p:nvPr>
            <p:extLst>
              <p:ext uri="{D42A27DB-BD31-4B8C-83A1-F6EECF244321}">
                <p14:modId xmlns:p14="http://schemas.microsoft.com/office/powerpoint/2010/main" val="659453370"/>
              </p:ext>
            </p:extLst>
          </p:nvPr>
        </p:nvGraphicFramePr>
        <p:xfrm>
          <a:off x="2113280" y="172720"/>
          <a:ext cx="10292079" cy="5942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884446"/>
      </p:ext>
    </p:extLst>
  </p:cSld>
  <p:clrMapOvr>
    <a:masterClrMapping/>
  </p:clrMapOvr>
  <p:transition spd="med">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2778" name="Picture 3277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780" name="Straight Connector 3277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782" name="Straight Connector 3278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784" name="Rectangle 32783">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86" name="Rectangle 32785">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C2544B-7DE0-F20C-C9D5-53226267070C}"/>
              </a:ext>
            </a:extLst>
          </p:cNvPr>
          <p:cNvSpPr>
            <a:spLocks noGrp="1" noChangeArrowheads="1"/>
          </p:cNvSpPr>
          <p:nvPr>
            <p:ph type="title" idx="4294967295"/>
          </p:nvPr>
        </p:nvSpPr>
        <p:spPr bwMode="auto">
          <a:xfrm>
            <a:off x="305" y="344378"/>
            <a:ext cx="1661655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0100" algn="l"/>
              </a:tabLst>
              <a:defRPr>
                <a:solidFill>
                  <a:schemeClr val="tx1"/>
                </a:solidFill>
                <a:latin typeface="Arial" panose="020B0604020202020204" pitchFamily="34" charset="0"/>
              </a:defRPr>
            </a:lvl1pPr>
            <a:lvl2pPr eaLnBrk="0" fontAlgn="base" hangingPunct="0">
              <a:spcBef>
                <a:spcPct val="0"/>
              </a:spcBef>
              <a:spcAft>
                <a:spcPct val="0"/>
              </a:spcAft>
              <a:tabLst>
                <a:tab pos="800100" algn="l"/>
              </a:tabLst>
              <a:defRPr>
                <a:solidFill>
                  <a:schemeClr val="tx1"/>
                </a:solidFill>
                <a:latin typeface="Arial" panose="020B0604020202020204" pitchFamily="34" charset="0"/>
              </a:defRPr>
            </a:lvl2pPr>
            <a:lvl3pPr eaLnBrk="0" fontAlgn="base" hangingPunct="0">
              <a:spcBef>
                <a:spcPct val="0"/>
              </a:spcBef>
              <a:spcAft>
                <a:spcPct val="0"/>
              </a:spcAft>
              <a:tabLst>
                <a:tab pos="800100" algn="l"/>
              </a:tabLst>
              <a:defRPr>
                <a:solidFill>
                  <a:schemeClr val="tx1"/>
                </a:solidFill>
                <a:latin typeface="Arial" panose="020B0604020202020204" pitchFamily="34" charset="0"/>
              </a:defRPr>
            </a:lvl3pPr>
            <a:lvl4pPr eaLnBrk="0" fontAlgn="base" hangingPunct="0">
              <a:spcBef>
                <a:spcPct val="0"/>
              </a:spcBef>
              <a:spcAft>
                <a:spcPct val="0"/>
              </a:spcAft>
              <a:tabLst>
                <a:tab pos="800100" algn="l"/>
              </a:tabLst>
              <a:defRPr>
                <a:solidFill>
                  <a:schemeClr val="tx1"/>
                </a:solidFill>
                <a:latin typeface="Arial" panose="020B0604020202020204" pitchFamily="34" charset="0"/>
              </a:defRPr>
            </a:lvl4pPr>
            <a:lvl5pPr eaLnBrk="0" fontAlgn="base" hangingPunct="0">
              <a:spcBef>
                <a:spcPct val="0"/>
              </a:spcBef>
              <a:spcAft>
                <a:spcPct val="0"/>
              </a:spcAft>
              <a:tabLst>
                <a:tab pos="800100" algn="l"/>
              </a:tabLst>
              <a:defRPr>
                <a:solidFill>
                  <a:schemeClr val="tx1"/>
                </a:solidFill>
                <a:latin typeface="Arial" panose="020B0604020202020204" pitchFamily="34" charset="0"/>
              </a:defRPr>
            </a:lvl5pPr>
            <a:lvl6pPr eaLnBrk="0" fontAlgn="base" hangingPunct="0">
              <a:spcBef>
                <a:spcPct val="0"/>
              </a:spcBef>
              <a:spcAft>
                <a:spcPct val="0"/>
              </a:spcAft>
              <a:tabLst>
                <a:tab pos="800100" algn="l"/>
              </a:tabLst>
              <a:defRPr>
                <a:solidFill>
                  <a:schemeClr val="tx1"/>
                </a:solidFill>
                <a:latin typeface="Arial" panose="020B0604020202020204" pitchFamily="34" charset="0"/>
              </a:defRPr>
            </a:lvl6pPr>
            <a:lvl7pPr eaLnBrk="0" fontAlgn="base" hangingPunct="0">
              <a:spcBef>
                <a:spcPct val="0"/>
              </a:spcBef>
              <a:spcAft>
                <a:spcPct val="0"/>
              </a:spcAft>
              <a:tabLst>
                <a:tab pos="800100" algn="l"/>
              </a:tabLst>
              <a:defRPr>
                <a:solidFill>
                  <a:schemeClr val="tx1"/>
                </a:solidFill>
                <a:latin typeface="Arial" panose="020B0604020202020204" pitchFamily="34" charset="0"/>
              </a:defRPr>
            </a:lvl7pPr>
            <a:lvl8pPr eaLnBrk="0" fontAlgn="base" hangingPunct="0">
              <a:spcBef>
                <a:spcPct val="0"/>
              </a:spcBef>
              <a:spcAft>
                <a:spcPct val="0"/>
              </a:spcAft>
              <a:tabLst>
                <a:tab pos="800100" algn="l"/>
              </a:tabLst>
              <a:defRPr>
                <a:solidFill>
                  <a:schemeClr val="tx1"/>
                </a:solidFill>
                <a:latin typeface="Arial" panose="020B0604020202020204" pitchFamily="34" charset="0"/>
              </a:defRPr>
            </a:lvl8pPr>
            <a:lvl9pPr eaLnBrk="0" fontAlgn="base" hangingPunct="0">
              <a:spcBef>
                <a:spcPct val="0"/>
              </a:spcBef>
              <a:spcAft>
                <a:spcPct val="0"/>
              </a:spcAft>
              <a:tabLst>
                <a:tab pos="8001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INFORME PSICOLÓGICO Y SOCIAL DE CIVIL</a:t>
            </a:r>
            <a:b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b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AL JUZGADO DE VIOLENCIA SOBRE LA MUJER </a:t>
            </a:r>
            <a:r>
              <a:rPr kumimoji="0" lang="es-ES" altLang="es-ES" sz="1800" b="1"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Nº</a:t>
            </a: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  DE MADRID</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La trabajadora social forense y la psicóloga forense adscritas a la Dirección General de Justicia de la Comunidad de Madrid.</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EXPONE: Que el fin del presente escrito es dar cumplimiento a la solicitud de informe de la Unidad de Valoración Forense Integral en el procedimiento de </a:t>
            </a:r>
            <a:r>
              <a:rPr lang="es-ES" altLang="es-ES" sz="1800" cap="none" dirty="0">
                <a:latin typeface="Verdana" panose="020B0604030504040204" pitchFamily="34" charset="0"/>
                <a:ea typeface="Times New Roman" panose="02020603050405020304" pitchFamily="18" charset="0"/>
                <a:cs typeface="Courier New" panose="02070309020205020404" pitchFamily="49" charset="0"/>
              </a:rPr>
              <a:t>       </a:t>
            </a: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 correspondiente a este Juzgado.</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El informe consta de los siguientes apartados:</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  OBJETO DE LA PERICIAL</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  METODOLOGIA</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DESCRIPCIÓN DEL GRUPO FAMILIAR</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   HISTORIA DE LA RELACIÓN DE PAREJA Y PRINCIPALES ACONTECIMIENTOS EN REFERENCIA AL PROCEDIMIENTO</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EXPLORACIÓN SOCIAL DEL GRUPO FAMILIAR</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EXPLORACIÓN PSICOLÓGICA DEL GRUPO FAMILIAR</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VI.1. Resultados de la evaluación pericial psicológica de Doña </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VI.1.1. Antecedentes personales y evolución </a:t>
            </a:r>
            <a:r>
              <a:rPr kumimoji="0" lang="es-ES" altLang="es-ES" sz="18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psicobiográfica</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VI.1.2. Motivación y planteamiento ante el procedimiento en curso</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VI.1.3. Situación actual y planteamiento de futuro</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VI.2. Resultados de la evaluación psicológica de Don </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VI.2.1. Antecedentes personales y evolución </a:t>
            </a:r>
            <a:r>
              <a:rPr kumimoji="0" lang="es-ES" altLang="es-ES" sz="18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psicobiográfica</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VI.2.2. Motivación y planteamiento ante el procedimiento en curso</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VI.2.3. Situación actual y planteamiento de futuro</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VI.3. Exploración del menor </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CONSIDERACION PERICIALES PSICOSOCIALES</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800100" algn="l"/>
              </a:tabLst>
            </a:pPr>
            <a:r>
              <a:rPr kumimoji="0" lang="es-ES" altLang="es-ES" sz="18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Courier New" panose="02070309020205020404" pitchFamily="49" charset="0"/>
              </a:rPr>
              <a:t>CONCLUSIONES</a:t>
            </a:r>
            <a:endParaRPr kumimoji="0" lang="es-ES" altLang="es-E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2778" name="Picture 3277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780" name="Straight Connector 3277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782" name="Straight Connector 3278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784" name="Rectangle 32783">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86" name="Rectangle 32785">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BFE0B68C-FC2D-3548-78A9-3092E6FFC08C}"/>
              </a:ext>
            </a:extLst>
          </p:cNvPr>
          <p:cNvSpPr>
            <a:spLocks noChangeArrowheads="1"/>
          </p:cNvSpPr>
          <p:nvPr/>
        </p:nvSpPr>
        <p:spPr bwMode="auto">
          <a:xfrm>
            <a:off x="84083" y="-287090"/>
            <a:ext cx="1197128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altLang="es-ES" sz="2000" b="1" dirty="0">
                <a:latin typeface="Verdana" panose="020B0604030504040204" pitchFamily="34" charset="0"/>
                <a:ea typeface="Times New Roman" panose="02020603050405020304" pitchFamily="18" charset="0"/>
              </a:rPr>
              <a:t>INFORME PSICOLÓGICO DE PENAL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El informe consta de los siguientes apartados:</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OBJETO DE LA PERICIAL</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DESCRIPCIÓN DEL GRUPO FAMILIAR.</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METODOLOGÍA.</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DESCRIPCIÓN DE SU RELACIÓN DE PAREJA Y DE LOS HECHOS OBJETO DEL PROCEDIMIENTO JUDICIAL EN CURSO.</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       EXPLORACIÓN PSICOLÓGICA DEL GRUPO FAMILIAR</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V.1. Resultados de la evaluación pericial psicológica de Doña   </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V.1.1. Antecedentes personales y evolución </a:t>
            </a:r>
            <a:r>
              <a:rPr kumimoji="0" lang="es-ES" altLang="es-ES" sz="2000" b="0" i="0" u="none" strike="noStrike" cap="none" normalizeH="0" baseline="0" dirty="0" err="1">
                <a:ln>
                  <a:noFill/>
                </a:ln>
                <a:solidFill>
                  <a:schemeClr val="tx1"/>
                </a:solidFill>
                <a:effectLst/>
                <a:latin typeface="Verdana" panose="020B0604030504040204" pitchFamily="34" charset="0"/>
                <a:ea typeface="Times New Roman" panose="02020603050405020304" pitchFamily="18" charset="0"/>
              </a:rPr>
              <a:t>psicobiográfica</a:t>
            </a:r>
            <a:r>
              <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V.1.2. Descripción de su relación de pareja y de los hechos objeto   del informe.</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V.1.3. Situación actual y planteamiento de futuro.</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V.1.4. Exploración psicopatológica y resultados de las pruebas    administradas.</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V.2. Resultados de la evaluación psicológica de Don </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VI.     CONSIDERACIONES PSICOLÓGICAS.</a:t>
            </a:r>
            <a:endParaRPr kumimoji="0" lang="es-ES" altLang="es-E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VII.   CONCLUSIONES PSICOLÓGICAS.</a:t>
            </a:r>
            <a:endParaRPr kumimoji="0" lang="es-ES" altLang="es-E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307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2778" name="Picture 3277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780" name="Straight Connector 3277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782" name="Straight Connector 3278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2784" name="Rectangle 32783">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Título 1">
            <a:extLst>
              <a:ext uri="{FF2B5EF4-FFF2-40B4-BE49-F238E27FC236}">
                <a16:creationId xmlns:a16="http://schemas.microsoft.com/office/drawing/2014/main" id="{38D4612F-F55C-7A4B-6A33-3FE11CFA5DDA}"/>
              </a:ext>
            </a:extLst>
          </p:cNvPr>
          <p:cNvSpPr>
            <a:spLocks noGrp="1"/>
          </p:cNvSpPr>
          <p:nvPr>
            <p:ph type="title" idx="4294967295"/>
          </p:nvPr>
        </p:nvSpPr>
        <p:spPr>
          <a:xfrm>
            <a:off x="5078896" y="643467"/>
            <a:ext cx="5975956" cy="4127545"/>
          </a:xfrm>
        </p:spPr>
        <p:txBody>
          <a:bodyPr vert="horz" lIns="91440" tIns="45720" rIns="91440" bIns="0" rtlCol="0" anchor="ctr">
            <a:normAutofit/>
          </a:bodyPr>
          <a:lstStyle/>
          <a:p>
            <a:r>
              <a:rPr lang="en-US" altLang="es-ES" sz="4800"/>
              <a:t>SOLO SE VE LO QUE SE MIRA Y SOLO SE MIRA LO QUE SE TIENE EN MENTE</a:t>
            </a:r>
            <a:br>
              <a:rPr lang="en-US" altLang="es-ES" sz="4800"/>
            </a:br>
            <a:endParaRPr lang="en-US" altLang="es-ES" sz="4800"/>
          </a:p>
        </p:txBody>
      </p:sp>
      <p:sp>
        <p:nvSpPr>
          <p:cNvPr id="32786" name="Rectangle 32785">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4" name="Marcador de texto 3">
            <a:extLst>
              <a:ext uri="{FF2B5EF4-FFF2-40B4-BE49-F238E27FC236}">
                <a16:creationId xmlns:a16="http://schemas.microsoft.com/office/drawing/2014/main" id="{E3BCFDE1-18D0-0CA0-7B14-39F3DD263301}"/>
              </a:ext>
            </a:extLst>
          </p:cNvPr>
          <p:cNvSpPr>
            <a:spLocks noGrp="1"/>
          </p:cNvSpPr>
          <p:nvPr>
            <p:ph type="body" idx="4294967295"/>
          </p:nvPr>
        </p:nvSpPr>
        <p:spPr>
          <a:xfrm>
            <a:off x="5078896" y="5118231"/>
            <a:ext cx="5975956" cy="977621"/>
          </a:xfrm>
        </p:spPr>
        <p:txBody>
          <a:bodyPr vert="horz" lIns="91440" tIns="91440" rIns="91440" bIns="91440" rtlCol="0">
            <a:normAutofit/>
          </a:bodyPr>
          <a:lstStyle/>
          <a:p>
            <a:pPr marL="0" indent="0">
              <a:buNone/>
              <a:defRPr/>
            </a:pPr>
            <a:r>
              <a:rPr lang="en-US" sz="1800" cap="all">
                <a:solidFill>
                  <a:srgbClr val="FFFFFF"/>
                </a:solidFill>
              </a:rPr>
              <a:t>(BERTILLON)</a:t>
            </a:r>
          </a:p>
        </p:txBody>
      </p:sp>
      <p:pic>
        <p:nvPicPr>
          <p:cNvPr id="32772" name="Picture 32771" descr="Flechas apuntando hacia la luz">
            <a:extLst>
              <a:ext uri="{FF2B5EF4-FFF2-40B4-BE49-F238E27FC236}">
                <a16:creationId xmlns:a16="http://schemas.microsoft.com/office/drawing/2014/main" id="{CCDFFAF6-FD47-E6D0-50A9-2D6CB17A7032}"/>
              </a:ext>
            </a:extLst>
          </p:cNvPr>
          <p:cNvPicPr>
            <a:picLocks noChangeAspect="1"/>
          </p:cNvPicPr>
          <p:nvPr/>
        </p:nvPicPr>
        <p:blipFill rotWithShape="1">
          <a:blip r:embed="rId3"/>
          <a:srcRect l="7501" r="47228" b="-2"/>
          <a:stretch/>
        </p:blipFill>
        <p:spPr>
          <a:xfrm>
            <a:off x="3179" y="-2"/>
            <a:ext cx="4651117" cy="6858002"/>
          </a:xfrm>
          <a:prstGeom prst="rect">
            <a:avLst/>
          </a:prstGeom>
        </p:spPr>
      </p:pic>
    </p:spTree>
    <p:extLst>
      <p:ext uri="{BB962C8B-B14F-4D97-AF65-F5344CB8AC3E}">
        <p14:creationId xmlns:p14="http://schemas.microsoft.com/office/powerpoint/2010/main" val="10242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4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1" name="Rectangle 3380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3803" name="Picture 3380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805" name="Straight Connector 3380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807" name="Straight Connector 3380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809" name="Rectangle 3380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7" name="Picture 33796" descr="Amplio grupo de paracaidistas en el aire">
            <a:extLst>
              <a:ext uri="{FF2B5EF4-FFF2-40B4-BE49-F238E27FC236}">
                <a16:creationId xmlns:a16="http://schemas.microsoft.com/office/drawing/2014/main" id="{B966396D-F931-36D4-D9F1-472C7E1D8E7F}"/>
              </a:ext>
            </a:extLst>
          </p:cNvPr>
          <p:cNvPicPr>
            <a:picLocks noChangeAspect="1"/>
          </p:cNvPicPr>
          <p:nvPr/>
        </p:nvPicPr>
        <p:blipFill rotWithShape="1">
          <a:blip r:embed="rId3">
            <a:alphaModFix amt="50000"/>
          </a:blip>
          <a:srcRect t="11569" r="-1" b="3842"/>
          <a:stretch/>
        </p:blipFill>
        <p:spPr>
          <a:xfrm>
            <a:off x="305" y="10"/>
            <a:ext cx="12191695" cy="6857990"/>
          </a:xfrm>
          <a:prstGeom prst="rect">
            <a:avLst/>
          </a:prstGeom>
        </p:spPr>
      </p:pic>
      <p:sp>
        <p:nvSpPr>
          <p:cNvPr id="338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38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3815" name="Rectangle 338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794" name="Título 3">
            <a:extLst>
              <a:ext uri="{FF2B5EF4-FFF2-40B4-BE49-F238E27FC236}">
                <a16:creationId xmlns:a16="http://schemas.microsoft.com/office/drawing/2014/main" id="{1B46192B-2B79-E092-F6DD-8BFAA3CBC288}"/>
              </a:ext>
            </a:extLst>
          </p:cNvPr>
          <p:cNvSpPr>
            <a:spLocks noGrp="1"/>
          </p:cNvSpPr>
          <p:nvPr>
            <p:ph type="title" idx="4294967295"/>
          </p:nvPr>
        </p:nvSpPr>
        <p:spPr>
          <a:xfrm>
            <a:off x="325133" y="947310"/>
            <a:ext cx="3342626" cy="4945490"/>
          </a:xfrm>
        </p:spPr>
        <p:txBody>
          <a:bodyPr vert="horz" lIns="91440" tIns="45720" rIns="91440" bIns="45720" rtlCol="0" anchor="ctr">
            <a:normAutofit/>
          </a:bodyPr>
          <a:lstStyle/>
          <a:p>
            <a:r>
              <a:rPr lang="en-US" altLang="es-ES" dirty="0"/>
              <a:t>FACTORES QUE INHIBEN EL COMPROMISO PROFESIONAL</a:t>
            </a:r>
          </a:p>
        </p:txBody>
      </p:sp>
      <p:cxnSp>
        <p:nvCxnSpPr>
          <p:cNvPr id="33817" name="Straight Connector 338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3795" name="Marcador de contenido 4">
            <a:extLst>
              <a:ext uri="{FF2B5EF4-FFF2-40B4-BE49-F238E27FC236}">
                <a16:creationId xmlns:a16="http://schemas.microsoft.com/office/drawing/2014/main" id="{C953C246-793B-F4C6-925A-7641D1B29A9C}"/>
              </a:ext>
            </a:extLst>
          </p:cNvPr>
          <p:cNvSpPr>
            <a:spLocks noGrp="1"/>
          </p:cNvSpPr>
          <p:nvPr>
            <p:ph idx="4294967295"/>
          </p:nvPr>
        </p:nvSpPr>
        <p:spPr>
          <a:xfrm>
            <a:off x="4976636" y="540921"/>
            <a:ext cx="6890232" cy="6032591"/>
          </a:xfrm>
        </p:spPr>
        <p:txBody>
          <a:bodyPr vert="horz" lIns="91440" tIns="45720" rIns="91440" bIns="45720" rtlCol="0" anchor="ctr">
            <a:noAutofit/>
          </a:bodyPr>
          <a:lstStyle/>
          <a:p>
            <a:r>
              <a:rPr lang="en-US" altLang="es-ES" sz="3600" dirty="0"/>
              <a:t>La no – </a:t>
            </a:r>
            <a:r>
              <a:rPr lang="en-US" altLang="es-ES" sz="3600" dirty="0" err="1"/>
              <a:t>visión</a:t>
            </a:r>
            <a:r>
              <a:rPr lang="en-US" altLang="es-ES" sz="3600" dirty="0"/>
              <a:t> del </a:t>
            </a:r>
            <a:r>
              <a:rPr lang="en-US" altLang="es-ES" sz="3600" dirty="0" err="1"/>
              <a:t>maltrato</a:t>
            </a:r>
            <a:endParaRPr lang="en-US" altLang="es-ES" sz="3600" dirty="0"/>
          </a:p>
          <a:p>
            <a:r>
              <a:rPr lang="en-US" altLang="es-ES" sz="3600" dirty="0"/>
              <a:t>Falta de </a:t>
            </a:r>
            <a:r>
              <a:rPr lang="en-US" altLang="es-ES" sz="3600" dirty="0" err="1"/>
              <a:t>formación</a:t>
            </a:r>
            <a:endParaRPr lang="en-US" altLang="es-ES" sz="3600" dirty="0"/>
          </a:p>
          <a:p>
            <a:r>
              <a:rPr lang="en-US" altLang="es-ES" sz="3600" dirty="0"/>
              <a:t>La </a:t>
            </a:r>
            <a:r>
              <a:rPr lang="en-US" altLang="es-ES" sz="3600" dirty="0" err="1"/>
              <a:t>dificultad</a:t>
            </a:r>
            <a:r>
              <a:rPr lang="en-US" altLang="es-ES" sz="3600" dirty="0"/>
              <a:t> </a:t>
            </a:r>
            <a:r>
              <a:rPr lang="en-US" altLang="es-ES" sz="3600" dirty="0" err="1"/>
              <a:t>en</a:t>
            </a:r>
            <a:r>
              <a:rPr lang="en-US" altLang="es-ES" sz="3600" dirty="0"/>
              <a:t> </a:t>
            </a:r>
            <a:r>
              <a:rPr lang="en-US" altLang="es-ES" sz="3600" dirty="0" err="1"/>
              <a:t>el</a:t>
            </a:r>
            <a:r>
              <a:rPr lang="en-US" altLang="es-ES" sz="3600" dirty="0"/>
              <a:t> </a:t>
            </a:r>
            <a:r>
              <a:rPr lang="en-US" altLang="es-ES" sz="3600" dirty="0" err="1"/>
              <a:t>manejo</a:t>
            </a:r>
            <a:r>
              <a:rPr lang="en-US" altLang="es-ES" sz="3600" dirty="0"/>
              <a:t> de la </a:t>
            </a:r>
            <a:r>
              <a:rPr lang="en-US" altLang="es-ES" sz="3600" dirty="0" err="1"/>
              <a:t>violencia</a:t>
            </a:r>
            <a:endParaRPr lang="en-US" altLang="es-ES" sz="3600" dirty="0"/>
          </a:p>
          <a:p>
            <a:r>
              <a:rPr lang="en-US" altLang="es-ES" sz="3600" dirty="0"/>
              <a:t>La </a:t>
            </a:r>
            <a:r>
              <a:rPr lang="en-US" altLang="es-ES" sz="3600" dirty="0" err="1"/>
              <a:t>escasez</a:t>
            </a:r>
            <a:r>
              <a:rPr lang="en-US" altLang="es-ES" sz="3600" dirty="0"/>
              <a:t> de </a:t>
            </a:r>
            <a:r>
              <a:rPr lang="en-US" altLang="es-ES" sz="3600" dirty="0" err="1"/>
              <a:t>tiempo</a:t>
            </a:r>
            <a:endParaRPr lang="en-US" altLang="es-ES" sz="3600" dirty="0"/>
          </a:p>
          <a:p>
            <a:r>
              <a:rPr lang="en-US" altLang="es-ES" sz="3600" dirty="0" err="1"/>
              <a:t>Dificultades</a:t>
            </a:r>
            <a:r>
              <a:rPr lang="en-US" altLang="es-ES" sz="3600" dirty="0"/>
              <a:t> </a:t>
            </a:r>
            <a:r>
              <a:rPr lang="en-US" altLang="es-ES" sz="3600" dirty="0" err="1"/>
              <a:t>en</a:t>
            </a:r>
            <a:r>
              <a:rPr lang="en-US" altLang="es-ES" sz="3600" dirty="0"/>
              <a:t> la </a:t>
            </a:r>
            <a:r>
              <a:rPr lang="en-US" altLang="es-ES" sz="3600" dirty="0" err="1"/>
              <a:t>coordinación</a:t>
            </a:r>
            <a:endParaRPr lang="en-US" altLang="es-ES" sz="3600" dirty="0"/>
          </a:p>
        </p:txBody>
      </p:sp>
      <p:sp>
        <p:nvSpPr>
          <p:cNvPr id="338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897" name="Rectangle 3789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7899" name="Picture 3789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901" name="Straight Connector 3790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903" name="Straight Connector 3790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905" name="Rectangle 37904">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7" name="Rectangle 37906">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7909" name="Group 37908">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37910" name="Rectangle 37909">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11" name="Rectangle 37910">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7913" name="Straight Connector 37912">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7890" name="1 Título">
            <a:extLst>
              <a:ext uri="{FF2B5EF4-FFF2-40B4-BE49-F238E27FC236}">
                <a16:creationId xmlns:a16="http://schemas.microsoft.com/office/drawing/2014/main" id="{60475B3C-D4EE-36D9-5378-DF0CF8BC11B3}"/>
              </a:ext>
            </a:extLst>
          </p:cNvPr>
          <p:cNvSpPr>
            <a:spLocks noGrp="1"/>
          </p:cNvSpPr>
          <p:nvPr>
            <p:ph type="title" idx="4294967295"/>
          </p:nvPr>
        </p:nvSpPr>
        <p:spPr>
          <a:xfrm>
            <a:off x="5046912" y="71124"/>
            <a:ext cx="7033327" cy="955034"/>
          </a:xfrm>
        </p:spPr>
        <p:txBody>
          <a:bodyPr vert="horz" lIns="91440" tIns="45720" rIns="91440" bIns="45720" rtlCol="0" anchor="t">
            <a:normAutofit fontScale="90000"/>
          </a:bodyPr>
          <a:lstStyle/>
          <a:p>
            <a:r>
              <a:rPr lang="en-US" altLang="es-ES" dirty="0" err="1"/>
              <a:t>Condiciones</a:t>
            </a:r>
            <a:r>
              <a:rPr lang="en-US" altLang="es-ES" dirty="0"/>
              <a:t> </a:t>
            </a:r>
            <a:r>
              <a:rPr lang="en-US" altLang="es-ES" dirty="0" err="1"/>
              <a:t>básicas</a:t>
            </a:r>
            <a:r>
              <a:rPr lang="en-US" altLang="es-ES" dirty="0"/>
              <a:t> de la </a:t>
            </a:r>
            <a:r>
              <a:rPr lang="en-US" altLang="es-ES" dirty="0" err="1"/>
              <a:t>violencia</a:t>
            </a:r>
            <a:r>
              <a:rPr lang="en-US" altLang="es-ES" dirty="0"/>
              <a:t> de </a:t>
            </a:r>
            <a:r>
              <a:rPr lang="en-US" altLang="es-ES" dirty="0" err="1"/>
              <a:t>género</a:t>
            </a:r>
            <a:endParaRPr lang="en-US" altLang="es-ES" dirty="0"/>
          </a:p>
        </p:txBody>
      </p:sp>
      <p:pic>
        <p:nvPicPr>
          <p:cNvPr id="37892" name="Picture 3">
            <a:extLst>
              <a:ext uri="{FF2B5EF4-FFF2-40B4-BE49-F238E27FC236}">
                <a16:creationId xmlns:a16="http://schemas.microsoft.com/office/drawing/2014/main" id="{A73C9353-E3C5-C584-C2F4-2FF3A45581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81" r="27721" b="-1"/>
          <a:stretch/>
        </p:blipFill>
        <p:spPr bwMode="auto">
          <a:xfrm>
            <a:off x="1285438" y="1116345"/>
            <a:ext cx="2799103" cy="38661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3 Marcador de contenido">
            <a:extLst>
              <a:ext uri="{FF2B5EF4-FFF2-40B4-BE49-F238E27FC236}">
                <a16:creationId xmlns:a16="http://schemas.microsoft.com/office/drawing/2014/main" id="{E66D3D46-8124-F960-E069-F71DB0106D74}"/>
              </a:ext>
            </a:extLst>
          </p:cNvPr>
          <p:cNvSpPr>
            <a:spLocks noGrp="1"/>
          </p:cNvSpPr>
          <p:nvPr>
            <p:ph idx="4294967295"/>
          </p:nvPr>
        </p:nvSpPr>
        <p:spPr>
          <a:xfrm>
            <a:off x="4875230" y="934720"/>
            <a:ext cx="7113569" cy="4531625"/>
          </a:xfrm>
        </p:spPr>
        <p:txBody>
          <a:bodyPr vert="horz" lIns="91440" tIns="45720" rIns="91440" bIns="45720" rtlCol="0" anchor="t">
            <a:normAutofit/>
          </a:bodyPr>
          <a:lstStyle/>
          <a:p>
            <a:pPr>
              <a:lnSpc>
                <a:spcPct val="110000"/>
              </a:lnSpc>
              <a:defRPr/>
            </a:pPr>
            <a:r>
              <a:rPr lang="en-US" altLang="es-ES" b="1" u="sng" dirty="0" err="1"/>
              <a:t>Agresor</a:t>
            </a:r>
            <a:r>
              <a:rPr lang="en-US" altLang="es-ES" dirty="0"/>
              <a:t>: </a:t>
            </a:r>
            <a:r>
              <a:rPr lang="en-US" altLang="es-ES" dirty="0" err="1"/>
              <a:t>siempre</a:t>
            </a:r>
            <a:r>
              <a:rPr lang="en-US" altLang="es-ES" dirty="0"/>
              <a:t> es un hombre</a:t>
            </a:r>
          </a:p>
          <a:p>
            <a:pPr marL="0">
              <a:lnSpc>
                <a:spcPct val="110000"/>
              </a:lnSpc>
              <a:defRPr/>
            </a:pPr>
            <a:endParaRPr lang="en-US" altLang="es-ES" dirty="0"/>
          </a:p>
          <a:p>
            <a:pPr>
              <a:lnSpc>
                <a:spcPct val="110000"/>
              </a:lnSpc>
              <a:defRPr/>
            </a:pPr>
            <a:r>
              <a:rPr lang="en-US" altLang="es-ES" b="1" u="sng" dirty="0" err="1"/>
              <a:t>Víctima</a:t>
            </a:r>
            <a:r>
              <a:rPr lang="en-US" altLang="es-ES" dirty="0"/>
              <a:t>: </a:t>
            </a:r>
            <a:r>
              <a:rPr lang="en-US" altLang="es-ES" dirty="0" err="1"/>
              <a:t>siempre</a:t>
            </a:r>
            <a:r>
              <a:rPr lang="en-US" altLang="es-ES" dirty="0"/>
              <a:t> es </a:t>
            </a:r>
            <a:r>
              <a:rPr lang="en-US" altLang="es-ES" dirty="0" err="1"/>
              <a:t>una</a:t>
            </a:r>
            <a:r>
              <a:rPr lang="en-US" altLang="es-ES" dirty="0"/>
              <a:t> </a:t>
            </a:r>
            <a:r>
              <a:rPr lang="en-US" altLang="es-ES" dirty="0" err="1"/>
              <a:t>mujer</a:t>
            </a:r>
            <a:r>
              <a:rPr lang="en-US" altLang="es-ES" dirty="0"/>
              <a:t> (</a:t>
            </a:r>
            <a:r>
              <a:rPr lang="en-US" altLang="es-ES" dirty="0" err="1"/>
              <a:t>desde</a:t>
            </a:r>
            <a:r>
              <a:rPr lang="en-US" altLang="es-ES" dirty="0"/>
              <a:t> </a:t>
            </a:r>
            <a:r>
              <a:rPr lang="en-US" altLang="es-ES" dirty="0" err="1"/>
              <a:t>el</a:t>
            </a:r>
            <a:r>
              <a:rPr lang="en-US" altLang="es-ES" dirty="0"/>
              <a:t> </a:t>
            </a:r>
            <a:r>
              <a:rPr lang="en-US" altLang="es-ES" dirty="0" err="1"/>
              <a:t>año</a:t>
            </a:r>
            <a:r>
              <a:rPr lang="en-US" altLang="es-ES" dirty="0"/>
              <a:t> 2016 la ley cambia y </a:t>
            </a:r>
            <a:r>
              <a:rPr lang="en-US" altLang="es-ES" dirty="0" err="1"/>
              <a:t>los</a:t>
            </a:r>
            <a:r>
              <a:rPr lang="en-US" altLang="es-ES" dirty="0"/>
              <a:t>/as </a:t>
            </a:r>
            <a:r>
              <a:rPr lang="en-US" altLang="es-ES" dirty="0" err="1"/>
              <a:t>menores</a:t>
            </a:r>
            <a:r>
              <a:rPr lang="en-US" altLang="es-ES" dirty="0"/>
              <a:t> son </a:t>
            </a:r>
            <a:r>
              <a:rPr lang="en-US" altLang="es-ES" dirty="0" err="1"/>
              <a:t>considerados</a:t>
            </a:r>
            <a:r>
              <a:rPr lang="en-US" altLang="es-ES" dirty="0"/>
              <a:t>/as </a:t>
            </a:r>
            <a:r>
              <a:rPr lang="en-US" altLang="es-ES" dirty="0" err="1"/>
              <a:t>víctimas</a:t>
            </a:r>
            <a:r>
              <a:rPr lang="en-US" altLang="es-ES" dirty="0"/>
              <a:t>).</a:t>
            </a:r>
          </a:p>
          <a:p>
            <a:pPr marL="0">
              <a:lnSpc>
                <a:spcPct val="110000"/>
              </a:lnSpc>
              <a:defRPr/>
            </a:pPr>
            <a:endParaRPr lang="en-US" altLang="es-ES" dirty="0"/>
          </a:p>
          <a:p>
            <a:pPr>
              <a:lnSpc>
                <a:spcPct val="110000"/>
              </a:lnSpc>
              <a:defRPr/>
            </a:pPr>
            <a:r>
              <a:rPr lang="en-US" altLang="es-ES" b="1" u="sng" dirty="0"/>
              <a:t>Causa</a:t>
            </a:r>
            <a:r>
              <a:rPr lang="en-US" altLang="es-ES" dirty="0"/>
              <a:t>: las </a:t>
            </a:r>
            <a:r>
              <a:rPr lang="en-US" altLang="es-ES" dirty="0" err="1"/>
              <a:t>relaciones</a:t>
            </a:r>
            <a:r>
              <a:rPr lang="en-US" altLang="es-ES" dirty="0"/>
              <a:t> de </a:t>
            </a:r>
            <a:r>
              <a:rPr lang="en-US" altLang="es-ES" dirty="0" err="1"/>
              <a:t>poder</a:t>
            </a:r>
            <a:r>
              <a:rPr lang="en-US" altLang="es-ES" dirty="0"/>
              <a:t> entre </a:t>
            </a:r>
            <a:r>
              <a:rPr lang="en-US" altLang="es-ES" dirty="0" err="1"/>
              <a:t>los</a:t>
            </a:r>
            <a:r>
              <a:rPr lang="en-US" altLang="es-ES" dirty="0"/>
              <a:t> </a:t>
            </a:r>
            <a:r>
              <a:rPr lang="en-US" altLang="es-ES" dirty="0" err="1"/>
              <a:t>sexos</a:t>
            </a:r>
            <a:r>
              <a:rPr lang="en-US" altLang="es-ES" dirty="0"/>
              <a:t>  </a:t>
            </a:r>
            <a:r>
              <a:rPr lang="en-US" altLang="es-ES" dirty="0" err="1"/>
              <a:t>por</a:t>
            </a:r>
            <a:r>
              <a:rPr lang="en-US" altLang="es-ES" dirty="0"/>
              <a:t> la </a:t>
            </a:r>
            <a:r>
              <a:rPr lang="en-US" altLang="es-ES" dirty="0" err="1"/>
              <a:t>socialización</a:t>
            </a:r>
            <a:r>
              <a:rPr lang="en-US" altLang="es-ES" dirty="0"/>
              <a:t> </a:t>
            </a:r>
            <a:r>
              <a:rPr lang="en-US" altLang="es-ES" dirty="0" err="1"/>
              <a:t>genérica</a:t>
            </a:r>
            <a:r>
              <a:rPr lang="en-US" altLang="es-ES" dirty="0"/>
              <a:t> (</a:t>
            </a:r>
            <a:r>
              <a:rPr lang="en-US" altLang="es-ES" dirty="0" err="1"/>
              <a:t>dominancia</a:t>
            </a:r>
            <a:r>
              <a:rPr lang="en-US" altLang="es-ES" dirty="0"/>
              <a:t> del hombre y </a:t>
            </a:r>
            <a:r>
              <a:rPr lang="en-US" altLang="es-ES" dirty="0" err="1"/>
              <a:t>sumisión</a:t>
            </a:r>
            <a:r>
              <a:rPr lang="en-US" altLang="es-ES" dirty="0"/>
              <a:t> de la </a:t>
            </a:r>
            <a:r>
              <a:rPr lang="en-US" altLang="es-ES" dirty="0" err="1"/>
              <a:t>mujer</a:t>
            </a:r>
            <a:r>
              <a:rPr lang="en-US" altLang="es-ES" dirty="0"/>
              <a:t>)</a:t>
            </a:r>
          </a:p>
          <a:p>
            <a:pPr>
              <a:lnSpc>
                <a:spcPct val="110000"/>
              </a:lnSpc>
              <a:defRPr/>
            </a:pPr>
            <a:endParaRPr lang="en-US" altLang="es-ES" dirty="0"/>
          </a:p>
          <a:p>
            <a:pPr>
              <a:lnSpc>
                <a:spcPct val="110000"/>
              </a:lnSpc>
              <a:defRPr/>
            </a:pPr>
            <a:r>
              <a:rPr lang="en-US" altLang="es-ES" b="1" u="sng" dirty="0" err="1"/>
              <a:t>Objetivo</a:t>
            </a:r>
            <a:r>
              <a:rPr lang="en-US" altLang="es-ES" dirty="0"/>
              <a:t>: </a:t>
            </a:r>
            <a:r>
              <a:rPr lang="en-US" altLang="es-ES" dirty="0" err="1"/>
              <a:t>el</a:t>
            </a:r>
            <a:r>
              <a:rPr lang="en-US" altLang="es-ES" dirty="0"/>
              <a:t> control y </a:t>
            </a:r>
            <a:r>
              <a:rPr lang="en-US" altLang="es-ES" dirty="0" err="1"/>
              <a:t>el</a:t>
            </a:r>
            <a:r>
              <a:rPr lang="en-US" altLang="es-ES" dirty="0"/>
              <a:t> </a:t>
            </a:r>
            <a:r>
              <a:rPr lang="en-US" altLang="es-ES" dirty="0" err="1"/>
              <a:t>dominio</a:t>
            </a:r>
            <a:r>
              <a:rPr lang="en-US" altLang="es-ES" dirty="0"/>
              <a:t> de las </a:t>
            </a:r>
            <a:r>
              <a:rPr lang="en-US" altLang="es-ES" dirty="0" err="1"/>
              <a:t>mujeres</a:t>
            </a:r>
            <a:endParaRPr lang="en-US" altLang="es-ES" dirty="0"/>
          </a:p>
        </p:txBody>
      </p:sp>
      <p:pic>
        <p:nvPicPr>
          <p:cNvPr id="37915" name="Picture 37914">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917" name="Straight Connector 37916">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44" name="Rectangle 3994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9946" name="Picture 3994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948" name="Straight Connector 3994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950" name="Straight Connector 39949">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952" name="Rectangle 3995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39939" descr="Amplio grupo de paracaidistas en el aire">
            <a:extLst>
              <a:ext uri="{FF2B5EF4-FFF2-40B4-BE49-F238E27FC236}">
                <a16:creationId xmlns:a16="http://schemas.microsoft.com/office/drawing/2014/main" id="{970D32F0-1EE9-1F63-7A1D-5B5EDE749DF7}"/>
              </a:ext>
            </a:extLst>
          </p:cNvPr>
          <p:cNvPicPr>
            <a:picLocks noChangeAspect="1"/>
          </p:cNvPicPr>
          <p:nvPr/>
        </p:nvPicPr>
        <p:blipFill rotWithShape="1">
          <a:blip r:embed="rId4">
            <a:alphaModFix amt="50000"/>
          </a:blip>
          <a:srcRect t="11569" r="-1" b="3842"/>
          <a:stretch/>
        </p:blipFill>
        <p:spPr>
          <a:xfrm>
            <a:off x="0" y="11440"/>
            <a:ext cx="12191695" cy="6857990"/>
          </a:xfrm>
          <a:prstGeom prst="rect">
            <a:avLst/>
          </a:prstGeom>
        </p:spPr>
      </p:pic>
      <p:sp>
        <p:nvSpPr>
          <p:cNvPr id="3995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95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9958" name="Rectangle 3995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938" name="Rectangle 2">
            <a:extLst>
              <a:ext uri="{FF2B5EF4-FFF2-40B4-BE49-F238E27FC236}">
                <a16:creationId xmlns:a16="http://schemas.microsoft.com/office/drawing/2014/main" id="{628D9DC0-ACFD-1793-052B-C54ED14C480A}"/>
              </a:ext>
            </a:extLst>
          </p:cNvPr>
          <p:cNvSpPr>
            <a:spLocks noGrp="1" noRot="1"/>
          </p:cNvSpPr>
          <p:nvPr>
            <p:ph type="title" idx="4294967295"/>
          </p:nvPr>
        </p:nvSpPr>
        <p:spPr>
          <a:xfrm>
            <a:off x="305" y="850122"/>
            <a:ext cx="2858665" cy="2990358"/>
          </a:xfrm>
        </p:spPr>
        <p:txBody>
          <a:bodyPr vert="horz" lIns="91440" tIns="45720" rIns="91440" bIns="45720" rtlCol="0" anchor="ctr">
            <a:normAutofit/>
          </a:bodyPr>
          <a:lstStyle/>
          <a:p>
            <a:pPr marL="484188"/>
            <a:r>
              <a:rPr lang="en-US" altLang="es-ES" u="sng" dirty="0" err="1"/>
              <a:t>Violencia</a:t>
            </a:r>
            <a:r>
              <a:rPr lang="en-US" altLang="es-ES" u="sng" dirty="0"/>
              <a:t> de </a:t>
            </a:r>
            <a:r>
              <a:rPr lang="en-US" altLang="es-ES" u="sng" dirty="0" err="1"/>
              <a:t>género</a:t>
            </a:r>
            <a:endParaRPr lang="en-US" altLang="es-ES" u="sng" dirty="0"/>
          </a:p>
        </p:txBody>
      </p:sp>
      <p:cxnSp>
        <p:nvCxnSpPr>
          <p:cNvPr id="39960" name="Straight Connector 3995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4339" name="Rectangle 3">
            <a:extLst>
              <a:ext uri="{FF2B5EF4-FFF2-40B4-BE49-F238E27FC236}">
                <a16:creationId xmlns:a16="http://schemas.microsoft.com/office/drawing/2014/main" id="{98239BE2-1C04-77F6-CB00-4C0013AA2E3E}"/>
              </a:ext>
            </a:extLst>
          </p:cNvPr>
          <p:cNvSpPr>
            <a:spLocks noGrp="1" noRot="1" noChangeArrowheads="1"/>
          </p:cNvSpPr>
          <p:nvPr>
            <p:ph type="body" idx="4294967295"/>
          </p:nvPr>
        </p:nvSpPr>
        <p:spPr>
          <a:xfrm>
            <a:off x="4886960" y="213360"/>
            <a:ext cx="6908799" cy="6633200"/>
          </a:xfrm>
        </p:spPr>
        <p:txBody>
          <a:bodyPr vert="horz" lIns="91440" tIns="45720" rIns="91440" bIns="45720" rtlCol="0" anchor="ctr">
            <a:normAutofit/>
          </a:bodyPr>
          <a:lstStyle/>
          <a:p>
            <a:pPr>
              <a:lnSpc>
                <a:spcPct val="110000"/>
              </a:lnSpc>
              <a:defRPr/>
            </a:pPr>
            <a:r>
              <a:rPr lang="en-US" altLang="es-ES" dirty="0"/>
              <a:t>Se </a:t>
            </a:r>
            <a:r>
              <a:rPr lang="en-US" altLang="es-ES" dirty="0" err="1"/>
              <a:t>deriva</a:t>
            </a:r>
            <a:r>
              <a:rPr lang="en-US" altLang="es-ES" dirty="0"/>
              <a:t> de la </a:t>
            </a:r>
            <a:r>
              <a:rPr lang="en-US" altLang="es-ES" dirty="0" err="1"/>
              <a:t>creencia</a:t>
            </a:r>
            <a:r>
              <a:rPr lang="en-US" altLang="es-ES" dirty="0"/>
              <a:t> social de que ser </a:t>
            </a:r>
            <a:r>
              <a:rPr lang="en-US" altLang="es-ES" dirty="0" err="1"/>
              <a:t>varón</a:t>
            </a:r>
            <a:r>
              <a:rPr lang="en-US" altLang="es-ES" dirty="0"/>
              <a:t> es:</a:t>
            </a:r>
          </a:p>
          <a:p>
            <a:pPr lvl="1">
              <a:lnSpc>
                <a:spcPct val="110000"/>
              </a:lnSpc>
              <a:defRPr/>
            </a:pPr>
            <a:r>
              <a:rPr lang="en-US" altLang="es-ES" sz="2000" dirty="0"/>
              <a:t>ser superior a la </a:t>
            </a:r>
            <a:r>
              <a:rPr lang="en-US" altLang="es-ES" sz="2000" dirty="0" err="1"/>
              <a:t>mujer</a:t>
            </a:r>
            <a:endParaRPr lang="en-US" altLang="es-ES" sz="2000" dirty="0"/>
          </a:p>
          <a:p>
            <a:pPr lvl="1">
              <a:lnSpc>
                <a:spcPct val="110000"/>
              </a:lnSpc>
              <a:defRPr/>
            </a:pPr>
            <a:r>
              <a:rPr lang="en-US" altLang="es-ES" sz="2000" dirty="0" err="1"/>
              <a:t>tener</a:t>
            </a:r>
            <a:r>
              <a:rPr lang="en-US" altLang="es-ES" sz="2000" dirty="0"/>
              <a:t> </a:t>
            </a:r>
            <a:r>
              <a:rPr lang="en-US" altLang="es-ES" sz="2000" dirty="0" err="1"/>
              <a:t>más</a:t>
            </a:r>
            <a:r>
              <a:rPr lang="en-US" altLang="es-ES" sz="2000" dirty="0"/>
              <a:t> derecho a </a:t>
            </a:r>
            <a:r>
              <a:rPr lang="en-US" altLang="es-ES" sz="2000" dirty="0" err="1"/>
              <a:t>definir</a:t>
            </a:r>
            <a:r>
              <a:rPr lang="en-US" altLang="es-ES" sz="2000" dirty="0"/>
              <a:t> las </a:t>
            </a:r>
            <a:r>
              <a:rPr lang="en-US" altLang="es-ES" sz="2000" dirty="0" err="1"/>
              <a:t>reglas</a:t>
            </a:r>
            <a:r>
              <a:rPr lang="en-US" altLang="es-ES" sz="2000" dirty="0"/>
              <a:t> de la </a:t>
            </a:r>
            <a:r>
              <a:rPr lang="en-US" altLang="es-ES" sz="2000" dirty="0" err="1"/>
              <a:t>relación</a:t>
            </a:r>
            <a:endParaRPr lang="en-US" altLang="es-ES" sz="2000" dirty="0"/>
          </a:p>
          <a:p>
            <a:pPr lvl="1">
              <a:lnSpc>
                <a:spcPct val="110000"/>
              </a:lnSpc>
              <a:defRPr/>
            </a:pPr>
            <a:r>
              <a:rPr lang="en-US" altLang="es-ES" sz="2000" dirty="0" err="1"/>
              <a:t>poder</a:t>
            </a:r>
            <a:r>
              <a:rPr lang="en-US" altLang="es-ES" sz="2000" dirty="0"/>
              <a:t> usar la </a:t>
            </a:r>
            <a:r>
              <a:rPr lang="en-US" altLang="es-ES" sz="2000" dirty="0" err="1"/>
              <a:t>violencia</a:t>
            </a:r>
            <a:r>
              <a:rPr lang="en-US" altLang="es-ES" sz="2000" dirty="0"/>
              <a:t> </a:t>
            </a:r>
            <a:r>
              <a:rPr lang="en-US" altLang="es-ES" sz="2000" dirty="0" err="1"/>
              <a:t>como</a:t>
            </a:r>
            <a:r>
              <a:rPr lang="en-US" altLang="es-ES" sz="2000" dirty="0"/>
              <a:t> </a:t>
            </a:r>
            <a:r>
              <a:rPr lang="en-US" altLang="es-ES" sz="2000" dirty="0" err="1"/>
              <a:t>método</a:t>
            </a:r>
            <a:r>
              <a:rPr lang="en-US" altLang="es-ES" sz="2000" dirty="0"/>
              <a:t> </a:t>
            </a:r>
            <a:r>
              <a:rPr lang="en-US" altLang="es-ES" sz="2000" dirty="0" err="1"/>
              <a:t>justificado</a:t>
            </a:r>
            <a:r>
              <a:rPr lang="en-US" altLang="es-ES" sz="2000" dirty="0"/>
              <a:t> de control y </a:t>
            </a:r>
            <a:r>
              <a:rPr lang="en-US" altLang="es-ES" sz="2000" dirty="0" err="1"/>
              <a:t>dominio</a:t>
            </a:r>
            <a:endParaRPr lang="en-US" altLang="es-ES" sz="2000" dirty="0"/>
          </a:p>
          <a:p>
            <a:pPr marL="457200" lvl="1">
              <a:lnSpc>
                <a:spcPct val="110000"/>
              </a:lnSpc>
              <a:defRPr/>
            </a:pPr>
            <a:endParaRPr lang="en-US" altLang="es-ES" sz="2000" dirty="0"/>
          </a:p>
          <a:p>
            <a:pPr marL="457200" lvl="1">
              <a:lnSpc>
                <a:spcPct val="110000"/>
              </a:lnSpc>
              <a:defRPr/>
            </a:pPr>
            <a:r>
              <a:rPr lang="en-US" altLang="es-ES" sz="2000" u="sng" dirty="0" err="1"/>
              <a:t>Objetivo</a:t>
            </a:r>
            <a:r>
              <a:rPr lang="en-US" altLang="es-ES" sz="2000" u="sng" dirty="0"/>
              <a:t> principal de la </a:t>
            </a:r>
            <a:r>
              <a:rPr lang="en-US" altLang="es-ES" sz="2000" u="sng" dirty="0" err="1"/>
              <a:t>violencia</a:t>
            </a:r>
            <a:r>
              <a:rPr lang="en-US" altLang="es-ES" sz="2000" u="sng" dirty="0"/>
              <a:t> que </a:t>
            </a:r>
            <a:r>
              <a:rPr lang="en-US" altLang="es-ES" sz="2000" u="sng" dirty="0" err="1"/>
              <a:t>el</a:t>
            </a:r>
            <a:r>
              <a:rPr lang="en-US" altLang="es-ES" sz="2000" u="sng" dirty="0"/>
              <a:t> hombre </a:t>
            </a:r>
            <a:r>
              <a:rPr lang="en-US" altLang="es-ES" sz="2000" u="sng" dirty="0" err="1"/>
              <a:t>ejerce</a:t>
            </a:r>
            <a:r>
              <a:rPr lang="en-US" altLang="es-ES" sz="2000" u="sng" dirty="0"/>
              <a:t> contra </a:t>
            </a:r>
            <a:r>
              <a:rPr lang="en-US" altLang="es-ES" sz="2000" u="sng" dirty="0" err="1"/>
              <a:t>su</a:t>
            </a:r>
            <a:r>
              <a:rPr lang="en-US" altLang="es-ES" sz="2000" u="sng" dirty="0"/>
              <a:t> pareja</a:t>
            </a:r>
          </a:p>
          <a:p>
            <a:pPr marL="457200" lvl="1">
              <a:lnSpc>
                <a:spcPct val="110000"/>
              </a:lnSpc>
              <a:defRPr/>
            </a:pPr>
            <a:endParaRPr lang="en-US" altLang="es-ES" sz="2000" u="sng" dirty="0"/>
          </a:p>
          <a:p>
            <a:pPr>
              <a:lnSpc>
                <a:spcPct val="110000"/>
              </a:lnSpc>
              <a:spcBef>
                <a:spcPct val="20000"/>
              </a:spcBef>
              <a:defRPr/>
            </a:pPr>
            <a:r>
              <a:rPr lang="en-US" dirty="0"/>
              <a:t>Tener bajo </a:t>
            </a:r>
            <a:r>
              <a:rPr lang="en-US" u="sng" dirty="0"/>
              <a:t>control</a:t>
            </a:r>
            <a:r>
              <a:rPr lang="en-US" dirty="0"/>
              <a:t> a la </a:t>
            </a:r>
            <a:r>
              <a:rPr lang="en-US" dirty="0" err="1"/>
              <a:t>mujer</a:t>
            </a:r>
            <a:endParaRPr lang="en-US" dirty="0"/>
          </a:p>
          <a:p>
            <a:pPr>
              <a:lnSpc>
                <a:spcPct val="110000"/>
              </a:lnSpc>
              <a:spcBef>
                <a:spcPct val="20000"/>
              </a:spcBef>
              <a:defRPr/>
            </a:pPr>
            <a:r>
              <a:rPr lang="en-US" dirty="0" err="1"/>
              <a:t>Vencer</a:t>
            </a:r>
            <a:r>
              <a:rPr lang="en-US" dirty="0"/>
              <a:t> </a:t>
            </a:r>
            <a:r>
              <a:rPr lang="en-US" dirty="0" err="1"/>
              <a:t>su</a:t>
            </a:r>
            <a:r>
              <a:rPr lang="en-US" dirty="0"/>
              <a:t> </a:t>
            </a:r>
            <a:r>
              <a:rPr lang="en-US" dirty="0" err="1"/>
              <a:t>resistencia</a:t>
            </a:r>
            <a:endParaRPr lang="en-US" dirty="0"/>
          </a:p>
          <a:p>
            <a:pPr>
              <a:lnSpc>
                <a:spcPct val="110000"/>
              </a:lnSpc>
              <a:spcBef>
                <a:spcPct val="20000"/>
              </a:spcBef>
              <a:defRPr/>
            </a:pPr>
            <a:r>
              <a:rPr lang="en-US" dirty="0" err="1"/>
              <a:t>Quitarle</a:t>
            </a:r>
            <a:r>
              <a:rPr lang="en-US" dirty="0"/>
              <a:t> </a:t>
            </a:r>
            <a:r>
              <a:rPr lang="en-US" u="sng" dirty="0" err="1"/>
              <a:t>poder</a:t>
            </a:r>
            <a:endParaRPr lang="en-US" u="sng" dirty="0"/>
          </a:p>
          <a:p>
            <a:pPr>
              <a:lnSpc>
                <a:spcPct val="110000"/>
              </a:lnSpc>
              <a:spcBef>
                <a:spcPct val="20000"/>
              </a:spcBef>
              <a:defRPr/>
            </a:pPr>
            <a:r>
              <a:rPr lang="en-US" dirty="0" err="1"/>
              <a:t>Lograr</a:t>
            </a:r>
            <a:r>
              <a:rPr lang="en-US" dirty="0"/>
              <a:t> </a:t>
            </a:r>
            <a:r>
              <a:rPr lang="en-US" dirty="0" err="1"/>
              <a:t>su</a:t>
            </a:r>
            <a:r>
              <a:rPr lang="en-US" dirty="0"/>
              <a:t> </a:t>
            </a:r>
            <a:r>
              <a:rPr lang="en-US" dirty="0" err="1"/>
              <a:t>sumisión</a:t>
            </a:r>
            <a:r>
              <a:rPr lang="en-US" dirty="0"/>
              <a:t> y </a:t>
            </a:r>
            <a:r>
              <a:rPr lang="en-US" dirty="0" err="1"/>
              <a:t>dependencia</a:t>
            </a:r>
            <a:r>
              <a:rPr lang="en-US" dirty="0"/>
              <a:t> </a:t>
            </a:r>
            <a:r>
              <a:rPr lang="en-US" dirty="0" err="1"/>
              <a:t>psicológica</a:t>
            </a:r>
            <a:endParaRPr lang="en-US" dirty="0"/>
          </a:p>
          <a:p>
            <a:pPr lvl="1">
              <a:lnSpc>
                <a:spcPct val="110000"/>
              </a:lnSpc>
              <a:defRPr/>
            </a:pPr>
            <a:endParaRPr lang="en-US" altLang="es-ES" sz="1700" dirty="0"/>
          </a:p>
          <a:p>
            <a:pPr lvl="1">
              <a:lnSpc>
                <a:spcPct val="110000"/>
              </a:lnSpc>
              <a:defRPr/>
            </a:pPr>
            <a:endParaRPr lang="en-US" altLang="es-ES" sz="1700" dirty="0"/>
          </a:p>
        </p:txBody>
      </p:sp>
      <p:sp>
        <p:nvSpPr>
          <p:cNvPr id="3996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826" name="Rectangle 34825">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4828" name="Picture 34827">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830" name="Straight Connector 34829">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832" name="Straight Connector 34831">
            <a:extLst>
              <a:ext uri="{FF2B5EF4-FFF2-40B4-BE49-F238E27FC236}">
                <a16:creationId xmlns:a16="http://schemas.microsoft.com/office/drawing/2014/main" id="{BADF1045-FC61-45F9-B214-2286C9675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4834" name="Rectangle 34833">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36" name="Straight Connector 34835">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4818" name="1 Título">
            <a:extLst>
              <a:ext uri="{FF2B5EF4-FFF2-40B4-BE49-F238E27FC236}">
                <a16:creationId xmlns:a16="http://schemas.microsoft.com/office/drawing/2014/main" id="{FA751DC5-8676-814E-ABF1-1611ABA083D4}"/>
              </a:ext>
            </a:extLst>
          </p:cNvPr>
          <p:cNvSpPr>
            <a:spLocks noGrp="1"/>
          </p:cNvSpPr>
          <p:nvPr>
            <p:ph type="title" idx="4294967295"/>
          </p:nvPr>
        </p:nvSpPr>
        <p:spPr>
          <a:xfrm>
            <a:off x="162559" y="91440"/>
            <a:ext cx="8142389" cy="1175589"/>
          </a:xfrm>
        </p:spPr>
        <p:txBody>
          <a:bodyPr vert="horz" lIns="91440" tIns="45720" rIns="91440" bIns="45720" rtlCol="0" anchor="t">
            <a:normAutofit/>
          </a:bodyPr>
          <a:lstStyle/>
          <a:p>
            <a:pPr marL="484188"/>
            <a:r>
              <a:rPr lang="en-US" altLang="es-ES" dirty="0" err="1"/>
              <a:t>Mujeres</a:t>
            </a:r>
            <a:r>
              <a:rPr lang="en-US" altLang="es-ES" dirty="0"/>
              <a:t> </a:t>
            </a:r>
            <a:r>
              <a:rPr lang="en-US" altLang="es-ES" dirty="0" err="1"/>
              <a:t>especialmente</a:t>
            </a:r>
            <a:r>
              <a:rPr lang="en-US" altLang="es-ES" dirty="0"/>
              <a:t> </a:t>
            </a:r>
            <a:r>
              <a:rPr lang="en-US" altLang="es-ES" dirty="0" err="1"/>
              <a:t>vulnerables</a:t>
            </a:r>
            <a:endParaRPr lang="en-US" altLang="es-ES" dirty="0"/>
          </a:p>
        </p:txBody>
      </p:sp>
      <p:sp>
        <p:nvSpPr>
          <p:cNvPr id="34838" name="Rectangle 34837">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819" name="2 Marcador de contenido">
            <a:extLst>
              <a:ext uri="{FF2B5EF4-FFF2-40B4-BE49-F238E27FC236}">
                <a16:creationId xmlns:a16="http://schemas.microsoft.com/office/drawing/2014/main" id="{88152C91-5F63-1AB4-7DF5-96DF00077CD9}"/>
              </a:ext>
            </a:extLst>
          </p:cNvPr>
          <p:cNvSpPr>
            <a:spLocks noGrp="1"/>
          </p:cNvSpPr>
          <p:nvPr>
            <p:ph idx="4294967295"/>
          </p:nvPr>
        </p:nvSpPr>
        <p:spPr>
          <a:xfrm>
            <a:off x="243840" y="802640"/>
            <a:ext cx="6758097" cy="4663705"/>
          </a:xfrm>
        </p:spPr>
        <p:txBody>
          <a:bodyPr vert="horz" lIns="91440" tIns="45720" rIns="91440" bIns="45720" rtlCol="0" anchor="t">
            <a:noAutofit/>
          </a:bodyPr>
          <a:lstStyle/>
          <a:p>
            <a:pPr>
              <a:lnSpc>
                <a:spcPct val="110000"/>
              </a:lnSpc>
            </a:pPr>
            <a:r>
              <a:rPr lang="en-US" altLang="es-ES" sz="2400" dirty="0" err="1"/>
              <a:t>Discapacidad</a:t>
            </a:r>
            <a:r>
              <a:rPr lang="en-US" altLang="es-ES" sz="2400" dirty="0"/>
              <a:t> </a:t>
            </a:r>
            <a:r>
              <a:rPr lang="en-US" altLang="es-ES" sz="2400" dirty="0" err="1"/>
              <a:t>física</a:t>
            </a:r>
            <a:endParaRPr lang="en-US" altLang="es-ES" sz="2400" dirty="0"/>
          </a:p>
          <a:p>
            <a:pPr>
              <a:lnSpc>
                <a:spcPct val="110000"/>
              </a:lnSpc>
            </a:pPr>
            <a:r>
              <a:rPr lang="en-US" altLang="es-ES" sz="2400" dirty="0" err="1"/>
              <a:t>Discapacidad</a:t>
            </a:r>
            <a:r>
              <a:rPr lang="en-US" altLang="es-ES" sz="2400" dirty="0"/>
              <a:t> </a:t>
            </a:r>
            <a:r>
              <a:rPr lang="en-US" altLang="es-ES" sz="2400" dirty="0" err="1"/>
              <a:t>intelectual</a:t>
            </a:r>
            <a:endParaRPr lang="en-US" altLang="es-ES" sz="2400" dirty="0"/>
          </a:p>
          <a:p>
            <a:pPr>
              <a:lnSpc>
                <a:spcPct val="110000"/>
              </a:lnSpc>
            </a:pPr>
            <a:r>
              <a:rPr lang="en-US" altLang="es-ES" sz="2400" dirty="0" err="1"/>
              <a:t>Patología</a:t>
            </a:r>
            <a:r>
              <a:rPr lang="en-US" altLang="es-ES" sz="2400" dirty="0"/>
              <a:t> mental</a:t>
            </a:r>
          </a:p>
          <a:p>
            <a:pPr>
              <a:lnSpc>
                <a:spcPct val="110000"/>
              </a:lnSpc>
            </a:pPr>
            <a:r>
              <a:rPr lang="en-US" altLang="es-ES" sz="2400" dirty="0" err="1"/>
              <a:t>Embarazadas</a:t>
            </a:r>
            <a:r>
              <a:rPr lang="en-US" altLang="es-ES" sz="2400" dirty="0"/>
              <a:t> </a:t>
            </a:r>
          </a:p>
          <a:p>
            <a:pPr>
              <a:lnSpc>
                <a:spcPct val="110000"/>
              </a:lnSpc>
            </a:pPr>
            <a:r>
              <a:rPr lang="en-US" altLang="es-ES" sz="2400" dirty="0" err="1"/>
              <a:t>Inmigrantes</a:t>
            </a:r>
            <a:endParaRPr lang="en-US" altLang="es-ES" sz="2400" dirty="0"/>
          </a:p>
          <a:p>
            <a:pPr>
              <a:lnSpc>
                <a:spcPct val="110000"/>
              </a:lnSpc>
            </a:pPr>
            <a:r>
              <a:rPr lang="en-US" altLang="es-ES" sz="2400" dirty="0" err="1"/>
              <a:t>Etnias</a:t>
            </a:r>
            <a:r>
              <a:rPr lang="en-US" altLang="es-ES" sz="2400" dirty="0"/>
              <a:t> o </a:t>
            </a:r>
            <a:r>
              <a:rPr lang="en-US" altLang="es-ES" sz="2400" dirty="0" err="1"/>
              <a:t>grupos</a:t>
            </a:r>
            <a:r>
              <a:rPr lang="en-US" altLang="es-ES" sz="2400" dirty="0"/>
              <a:t> </a:t>
            </a:r>
            <a:r>
              <a:rPr lang="en-US" altLang="es-ES" sz="2400" dirty="0" err="1"/>
              <a:t>sociales</a:t>
            </a:r>
            <a:r>
              <a:rPr lang="en-US" altLang="es-ES" sz="2400" dirty="0"/>
              <a:t> </a:t>
            </a:r>
            <a:r>
              <a:rPr lang="en-US" altLang="es-ES" sz="2400" dirty="0" err="1"/>
              <a:t>minoritarios</a:t>
            </a:r>
            <a:endParaRPr lang="en-US" altLang="es-ES" sz="2400" dirty="0"/>
          </a:p>
          <a:p>
            <a:pPr>
              <a:lnSpc>
                <a:spcPct val="110000"/>
              </a:lnSpc>
            </a:pPr>
            <a:r>
              <a:rPr lang="en-US" altLang="es-ES" sz="2400" dirty="0" err="1"/>
              <a:t>Ancianas</a:t>
            </a:r>
            <a:endParaRPr lang="en-US" altLang="es-ES" sz="2400" dirty="0"/>
          </a:p>
          <a:p>
            <a:pPr>
              <a:lnSpc>
                <a:spcPct val="110000"/>
              </a:lnSpc>
            </a:pPr>
            <a:r>
              <a:rPr lang="en-US" altLang="es-ES" sz="2400" dirty="0" err="1"/>
              <a:t>Menores</a:t>
            </a:r>
            <a:endParaRPr lang="en-US" altLang="es-ES" sz="2400" dirty="0"/>
          </a:p>
          <a:p>
            <a:pPr>
              <a:lnSpc>
                <a:spcPct val="110000"/>
              </a:lnSpc>
            </a:pPr>
            <a:r>
              <a:rPr lang="en-US" altLang="es-ES" sz="2400" dirty="0" err="1"/>
              <a:t>Prostitutas</a:t>
            </a:r>
            <a:r>
              <a:rPr lang="en-US" altLang="es-ES" sz="2400" dirty="0"/>
              <a:t>, </a:t>
            </a:r>
            <a:r>
              <a:rPr lang="en-US" altLang="es-ES" sz="2400" dirty="0" err="1"/>
              <a:t>etc</a:t>
            </a:r>
            <a:endParaRPr lang="en-US" altLang="es-ES" sz="2400" dirty="0"/>
          </a:p>
        </p:txBody>
      </p:sp>
      <p:pic>
        <p:nvPicPr>
          <p:cNvPr id="34820" name="Picture 4">
            <a:extLst>
              <a:ext uri="{FF2B5EF4-FFF2-40B4-BE49-F238E27FC236}">
                <a16:creationId xmlns:a16="http://schemas.microsoft.com/office/drawing/2014/main" id="{C557C0D7-D9C5-BFE6-0F17-D6EFB52F5E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05251" y="481109"/>
            <a:ext cx="2411521" cy="24919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5">
            <a:extLst>
              <a:ext uri="{FF2B5EF4-FFF2-40B4-BE49-F238E27FC236}">
                <a16:creationId xmlns:a16="http://schemas.microsoft.com/office/drawing/2014/main" id="{CC936A8B-1661-D05A-6485-25B182F75A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5245" y="3138486"/>
            <a:ext cx="3771534" cy="24919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40" name="Picture 34839">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842" name="Straight Connector 34841">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4 Título">
            <a:extLst>
              <a:ext uri="{FF2B5EF4-FFF2-40B4-BE49-F238E27FC236}">
                <a16:creationId xmlns:a16="http://schemas.microsoft.com/office/drawing/2014/main" id="{A14D5E71-44AC-1CC9-36AD-ACA758C2BFF1}"/>
              </a:ext>
            </a:extLst>
          </p:cNvPr>
          <p:cNvSpPr>
            <a:spLocks noGrp="1"/>
          </p:cNvSpPr>
          <p:nvPr>
            <p:ph type="title" idx="4294967295"/>
          </p:nvPr>
        </p:nvSpPr>
        <p:spPr>
          <a:xfrm>
            <a:off x="0" y="0"/>
            <a:ext cx="7970838" cy="925513"/>
          </a:xfrm>
          <a:solidFill>
            <a:srgbClr val="FFC000"/>
          </a:solidFill>
        </p:spPr>
        <p:txBody>
          <a:bodyPr/>
          <a:lstStyle/>
          <a:p>
            <a:pPr algn="ctr"/>
            <a:r>
              <a:rPr lang="es-ES_tradnl" altLang="es-ES" sz="2000">
                <a:solidFill>
                  <a:srgbClr val="002060"/>
                </a:solidFill>
              </a:rPr>
              <a:t>ÁREAS PARA ANALIZAR LA INFORMACIÓN OBTENIDA (Tipo de relaciones de pareja)</a:t>
            </a:r>
            <a:endParaRPr lang="es-ES" altLang="es-ES" sz="2000">
              <a:solidFill>
                <a:srgbClr val="002060"/>
              </a:solidFill>
            </a:endParaRPr>
          </a:p>
        </p:txBody>
      </p:sp>
      <p:sp>
        <p:nvSpPr>
          <p:cNvPr id="36867" name="5 Marcador de texto">
            <a:extLst>
              <a:ext uri="{FF2B5EF4-FFF2-40B4-BE49-F238E27FC236}">
                <a16:creationId xmlns:a16="http://schemas.microsoft.com/office/drawing/2014/main" id="{AD125881-6EE7-30E1-414C-D50A519F8861}"/>
              </a:ext>
            </a:extLst>
          </p:cNvPr>
          <p:cNvSpPr>
            <a:spLocks noGrp="1"/>
          </p:cNvSpPr>
          <p:nvPr>
            <p:ph type="body" idx="4294967295"/>
          </p:nvPr>
        </p:nvSpPr>
        <p:spPr>
          <a:xfrm>
            <a:off x="0" y="1071563"/>
            <a:ext cx="3892550" cy="503237"/>
          </a:xfrm>
          <a:solidFill>
            <a:srgbClr val="FFFF00"/>
          </a:solidFill>
        </p:spPr>
        <p:txBody>
          <a:bodyPr anchor="b">
            <a:normAutofit fontScale="25000" lnSpcReduction="20000"/>
          </a:bodyPr>
          <a:lstStyle/>
          <a:p>
            <a:pPr marL="0" indent="0">
              <a:buNone/>
            </a:pPr>
            <a:endParaRPr lang="es-ES_tradnl" altLang="es-ES" b="1">
              <a:solidFill>
                <a:srgbClr val="002060"/>
              </a:solidFill>
            </a:endParaRPr>
          </a:p>
          <a:p>
            <a:pPr marL="0" indent="0">
              <a:buNone/>
            </a:pPr>
            <a:endParaRPr lang="es-ES_tradnl" altLang="es-ES" b="1">
              <a:solidFill>
                <a:srgbClr val="002060"/>
              </a:solidFill>
            </a:endParaRPr>
          </a:p>
          <a:p>
            <a:pPr marL="0" indent="0">
              <a:buNone/>
            </a:pPr>
            <a:endParaRPr lang="es-ES_tradnl" altLang="es-ES" b="1">
              <a:solidFill>
                <a:srgbClr val="002060"/>
              </a:solidFill>
            </a:endParaRPr>
          </a:p>
          <a:p>
            <a:pPr marL="0" indent="0">
              <a:buNone/>
            </a:pPr>
            <a:endParaRPr lang="es-ES_tradnl" altLang="es-ES" b="1">
              <a:solidFill>
                <a:srgbClr val="002060"/>
              </a:solidFill>
            </a:endParaRPr>
          </a:p>
          <a:p>
            <a:pPr marL="0" indent="0" algn="ctr">
              <a:buNone/>
            </a:pPr>
            <a:endParaRPr lang="es-ES_tradnl" altLang="es-ES" b="1">
              <a:solidFill>
                <a:srgbClr val="002060"/>
              </a:solidFill>
            </a:endParaRPr>
          </a:p>
          <a:p>
            <a:pPr marL="0" indent="0" algn="ctr">
              <a:buNone/>
            </a:pPr>
            <a:endParaRPr lang="es-ES_tradnl" altLang="es-ES" b="1">
              <a:solidFill>
                <a:srgbClr val="002060"/>
              </a:solidFill>
            </a:endParaRPr>
          </a:p>
          <a:p>
            <a:pPr marL="0" indent="0" algn="ctr">
              <a:buNone/>
            </a:pPr>
            <a:endParaRPr lang="es-ES_tradnl" altLang="es-ES" b="1">
              <a:solidFill>
                <a:srgbClr val="002060"/>
              </a:solidFill>
            </a:endParaRPr>
          </a:p>
          <a:p>
            <a:pPr marL="0" indent="0">
              <a:buNone/>
            </a:pPr>
            <a:r>
              <a:rPr lang="es-ES_tradnl" altLang="es-ES" sz="2000" b="1">
                <a:solidFill>
                  <a:srgbClr val="002060"/>
                </a:solidFill>
              </a:rPr>
              <a:t>Relación de maltrato</a:t>
            </a:r>
            <a:endParaRPr lang="es-ES" altLang="es-ES" sz="2000" b="1">
              <a:solidFill>
                <a:srgbClr val="002060"/>
              </a:solidFill>
            </a:endParaRPr>
          </a:p>
        </p:txBody>
      </p:sp>
      <p:sp>
        <p:nvSpPr>
          <p:cNvPr id="36868" name="6 Marcador de contenido">
            <a:extLst>
              <a:ext uri="{FF2B5EF4-FFF2-40B4-BE49-F238E27FC236}">
                <a16:creationId xmlns:a16="http://schemas.microsoft.com/office/drawing/2014/main" id="{4E377088-AD24-AE38-F7A2-97EFF64547EB}"/>
              </a:ext>
            </a:extLst>
          </p:cNvPr>
          <p:cNvSpPr>
            <a:spLocks noGrp="1"/>
          </p:cNvSpPr>
          <p:nvPr>
            <p:ph sz="half" idx="4294967295"/>
          </p:nvPr>
        </p:nvSpPr>
        <p:spPr>
          <a:xfrm>
            <a:off x="0" y="1714500"/>
            <a:ext cx="5537200" cy="4071938"/>
          </a:xfrm>
          <a:solidFill>
            <a:srgbClr val="92D050"/>
          </a:solidFill>
        </p:spPr>
        <p:txBody>
          <a:bodyPr>
            <a:normAutofit/>
          </a:bodyPr>
          <a:lstStyle/>
          <a:p>
            <a:pPr marL="0" indent="0">
              <a:buNone/>
            </a:pPr>
            <a:r>
              <a:rPr lang="es-ES_tradnl" altLang="es-ES" sz="2400" dirty="0">
                <a:solidFill>
                  <a:srgbClr val="002060"/>
                </a:solidFill>
              </a:rPr>
              <a:t>- Asimetría en la relación, situación de desigualdad en los distintos aspectos</a:t>
            </a:r>
          </a:p>
          <a:p>
            <a:pPr marL="0" indent="0">
              <a:buNone/>
            </a:pPr>
            <a:r>
              <a:rPr lang="es-ES_tradnl" altLang="es-ES" sz="2400" dirty="0">
                <a:solidFill>
                  <a:srgbClr val="002060"/>
                </a:solidFill>
              </a:rPr>
              <a:t>- Intentar controlar a la mujer</a:t>
            </a:r>
          </a:p>
          <a:p>
            <a:pPr marL="0" indent="0">
              <a:buNone/>
            </a:pPr>
            <a:r>
              <a:rPr lang="es-ES_tradnl" altLang="es-ES" sz="2400" dirty="0">
                <a:solidFill>
                  <a:srgbClr val="002060"/>
                </a:solidFill>
              </a:rPr>
              <a:t>- Conductas reiteradas y constantes (Maltrato habitual)</a:t>
            </a:r>
          </a:p>
          <a:p>
            <a:pPr marL="0" indent="0">
              <a:buNone/>
            </a:pPr>
            <a:r>
              <a:rPr lang="es-ES_tradnl" altLang="es-ES" sz="2400" dirty="0">
                <a:solidFill>
                  <a:srgbClr val="002060"/>
                </a:solidFill>
              </a:rPr>
              <a:t>- Conductas que provocan desajustes importantes y sintomatología clínica</a:t>
            </a:r>
            <a:endParaRPr lang="es-ES" altLang="es-ES" sz="2400" dirty="0">
              <a:solidFill>
                <a:srgbClr val="002060"/>
              </a:solidFill>
            </a:endParaRPr>
          </a:p>
        </p:txBody>
      </p:sp>
      <p:sp>
        <p:nvSpPr>
          <p:cNvPr id="36869" name="7 Marcador de texto">
            <a:extLst>
              <a:ext uri="{FF2B5EF4-FFF2-40B4-BE49-F238E27FC236}">
                <a16:creationId xmlns:a16="http://schemas.microsoft.com/office/drawing/2014/main" id="{60D0D323-2E72-46EB-CD30-4B963E24792E}"/>
              </a:ext>
            </a:extLst>
          </p:cNvPr>
          <p:cNvSpPr>
            <a:spLocks noGrp="1"/>
          </p:cNvSpPr>
          <p:nvPr>
            <p:ph type="body" sz="quarter" idx="4294967295"/>
          </p:nvPr>
        </p:nvSpPr>
        <p:spPr>
          <a:xfrm>
            <a:off x="8383588" y="1071563"/>
            <a:ext cx="3808412" cy="431800"/>
          </a:xfrm>
          <a:solidFill>
            <a:srgbClr val="FFFF00"/>
          </a:solidFill>
        </p:spPr>
        <p:txBody>
          <a:bodyPr anchor="b"/>
          <a:lstStyle/>
          <a:p>
            <a:pPr marL="0" indent="0">
              <a:buNone/>
            </a:pPr>
            <a:r>
              <a:rPr lang="es-ES_tradnl" altLang="es-ES" sz="2000" b="1">
                <a:solidFill>
                  <a:srgbClr val="002060"/>
                </a:solidFill>
              </a:rPr>
              <a:t>Relación disfuncional</a:t>
            </a:r>
            <a:endParaRPr lang="es-ES" altLang="es-ES" sz="2000" b="1">
              <a:solidFill>
                <a:srgbClr val="002060"/>
              </a:solidFill>
            </a:endParaRPr>
          </a:p>
        </p:txBody>
      </p:sp>
      <p:sp>
        <p:nvSpPr>
          <p:cNvPr id="36870" name="8 Marcador de contenido">
            <a:extLst>
              <a:ext uri="{FF2B5EF4-FFF2-40B4-BE49-F238E27FC236}">
                <a16:creationId xmlns:a16="http://schemas.microsoft.com/office/drawing/2014/main" id="{3106A133-D99A-9013-7398-4EFF4C07C896}"/>
              </a:ext>
            </a:extLst>
          </p:cNvPr>
          <p:cNvSpPr>
            <a:spLocks noGrp="1"/>
          </p:cNvSpPr>
          <p:nvPr>
            <p:ph sz="quarter" idx="4294967295"/>
          </p:nvPr>
        </p:nvSpPr>
        <p:spPr>
          <a:xfrm>
            <a:off x="6832600" y="1892300"/>
            <a:ext cx="5359400" cy="4165600"/>
          </a:xfrm>
          <a:solidFill>
            <a:srgbClr val="92D050"/>
          </a:solidFill>
        </p:spPr>
        <p:txBody>
          <a:bodyPr>
            <a:normAutofit lnSpcReduction="10000"/>
          </a:bodyPr>
          <a:lstStyle/>
          <a:p>
            <a:pPr marL="0" indent="0">
              <a:buNone/>
            </a:pPr>
            <a:r>
              <a:rPr lang="es-ES_tradnl" altLang="es-ES" sz="2400">
                <a:solidFill>
                  <a:srgbClr val="002060"/>
                </a:solidFill>
              </a:rPr>
              <a:t>- No existe desigualdad</a:t>
            </a:r>
          </a:p>
          <a:p>
            <a:pPr marL="0" indent="0">
              <a:buNone/>
            </a:pPr>
            <a:r>
              <a:rPr lang="es-ES_tradnl" altLang="es-ES" sz="2400">
                <a:solidFill>
                  <a:srgbClr val="002060"/>
                </a:solidFill>
              </a:rPr>
              <a:t>- Sintomatología y desajustes importantes en y ambos miembros de la pareja</a:t>
            </a:r>
          </a:p>
          <a:p>
            <a:pPr marL="0" indent="0">
              <a:buNone/>
            </a:pPr>
            <a:r>
              <a:rPr lang="es-ES_tradnl" altLang="es-ES" sz="2400">
                <a:solidFill>
                  <a:srgbClr val="002060"/>
                </a:solidFill>
              </a:rPr>
              <a:t>- Conflictiva por: ruptura de pareja, por estresores externos, psicopatología en dificultades por adaptación de la pareja, conflictiva por psicopatología en uno de los dos, agresividad por consumo sin desequilibrio ni intento de control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8445" name="Rectangle 188424">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188446" name="Picture 188426">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8447" name="Straight Connector 188428">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8448" name="Straight Connector 188430">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8449" name="Rectangle 188432">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450" name="Rectangle 188434">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5058" name="Rectangle 2">
            <a:extLst>
              <a:ext uri="{FF2B5EF4-FFF2-40B4-BE49-F238E27FC236}">
                <a16:creationId xmlns:a16="http://schemas.microsoft.com/office/drawing/2014/main" id="{07032D28-B822-27BC-1965-5256C55A3076}"/>
              </a:ext>
            </a:extLst>
          </p:cNvPr>
          <p:cNvSpPr>
            <a:spLocks noGrp="1" noRot="1"/>
          </p:cNvSpPr>
          <p:nvPr>
            <p:ph type="title" idx="4294967295"/>
          </p:nvPr>
        </p:nvSpPr>
        <p:spPr>
          <a:xfrm>
            <a:off x="0" y="2273609"/>
            <a:ext cx="4723672" cy="2703636"/>
          </a:xfrm>
        </p:spPr>
        <p:txBody>
          <a:bodyPr vert="horz" lIns="91440" tIns="45720" rIns="91440" bIns="45720" rtlCol="0" anchor="t">
            <a:normAutofit/>
          </a:bodyPr>
          <a:lstStyle/>
          <a:p>
            <a:pPr marL="484188"/>
            <a:r>
              <a:rPr lang="en-US" altLang="es-ES" u="sng" dirty="0" err="1"/>
              <a:t>Tipos</a:t>
            </a:r>
            <a:r>
              <a:rPr lang="en-US" altLang="es-ES" u="sng" dirty="0"/>
              <a:t> de </a:t>
            </a:r>
            <a:r>
              <a:rPr lang="en-US" altLang="es-ES" u="sng" dirty="0" err="1"/>
              <a:t>maltrato</a:t>
            </a:r>
            <a:r>
              <a:rPr lang="en-US" altLang="es-ES" u="sng" dirty="0"/>
              <a:t> (</a:t>
            </a:r>
            <a:r>
              <a:rPr lang="en-US" altLang="es-ES" u="sng" dirty="0" err="1"/>
              <a:t>diferentes</a:t>
            </a:r>
            <a:r>
              <a:rPr lang="en-US" altLang="es-ES" u="sng" dirty="0"/>
              <a:t> </a:t>
            </a:r>
            <a:r>
              <a:rPr lang="en-US" altLang="es-ES" u="sng" dirty="0" err="1"/>
              <a:t>violencias</a:t>
            </a:r>
            <a:r>
              <a:rPr lang="en-US" altLang="es-ES" u="sng" dirty="0"/>
              <a:t>)</a:t>
            </a:r>
          </a:p>
        </p:txBody>
      </p:sp>
      <p:cxnSp>
        <p:nvCxnSpPr>
          <p:cNvPr id="188451" name="Straight Connector 188436">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8452"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88453" name="Picture 188440">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8454" name="Straight Connector 188442">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88455" name="Rectangle 3">
            <a:extLst>
              <a:ext uri="{FF2B5EF4-FFF2-40B4-BE49-F238E27FC236}">
                <a16:creationId xmlns:a16="http://schemas.microsoft.com/office/drawing/2014/main" id="{FBC61CB5-F117-D39C-C10F-AFB558595CEE}"/>
              </a:ext>
            </a:extLst>
          </p:cNvPr>
          <p:cNvGraphicFramePr/>
          <p:nvPr>
            <p:extLst>
              <p:ext uri="{D42A27DB-BD31-4B8C-83A1-F6EECF244321}">
                <p14:modId xmlns:p14="http://schemas.microsoft.com/office/powerpoint/2010/main" val="3384674570"/>
              </p:ext>
            </p:extLst>
          </p:nvPr>
        </p:nvGraphicFramePr>
        <p:xfrm>
          <a:off x="5059680" y="-91440"/>
          <a:ext cx="6929119" cy="5531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BC8E6F-5620-2175-E959-96278019EB9A}"/>
              </a:ext>
            </a:extLst>
          </p:cNvPr>
          <p:cNvSpPr>
            <a:spLocks noGrp="1" noRot="1"/>
          </p:cNvSpPr>
          <p:nvPr>
            <p:ph type="title" idx="4294967295"/>
          </p:nvPr>
        </p:nvSpPr>
        <p:spPr>
          <a:xfrm>
            <a:off x="0" y="86627"/>
            <a:ext cx="11685069" cy="433137"/>
          </a:xfrm>
        </p:spPr>
        <p:txBody>
          <a:bodyPr>
            <a:normAutofit/>
          </a:bodyPr>
          <a:lstStyle/>
          <a:p>
            <a:pPr marL="484188" algn="ctr"/>
            <a:r>
              <a:rPr lang="es-ES" altLang="es-ES" sz="2400" dirty="0">
                <a:solidFill>
                  <a:srgbClr val="0070C0"/>
                </a:solidFill>
              </a:rPr>
              <a:t>Orígenes internacionales sobre la violencia de género</a:t>
            </a:r>
          </a:p>
        </p:txBody>
      </p:sp>
      <p:graphicFrame>
        <p:nvGraphicFramePr>
          <p:cNvPr id="128007" name="Rectangle 3">
            <a:extLst>
              <a:ext uri="{FF2B5EF4-FFF2-40B4-BE49-F238E27FC236}">
                <a16:creationId xmlns:a16="http://schemas.microsoft.com/office/drawing/2014/main" id="{3036CD58-84F7-8C9A-D11E-57A010F94BC2}"/>
              </a:ext>
            </a:extLst>
          </p:cNvPr>
          <p:cNvGraphicFramePr>
            <a:graphicFrameLocks noGrp="1"/>
          </p:cNvGraphicFramePr>
          <p:nvPr>
            <p:ph idx="4294967295"/>
            <p:extLst>
              <p:ext uri="{D42A27DB-BD31-4B8C-83A1-F6EECF244321}">
                <p14:modId xmlns:p14="http://schemas.microsoft.com/office/powerpoint/2010/main" val="1185429552"/>
              </p:ext>
            </p:extLst>
          </p:nvPr>
        </p:nvGraphicFramePr>
        <p:xfrm>
          <a:off x="298382" y="758827"/>
          <a:ext cx="11271183" cy="583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a:extLst>
              <a:ext uri="{FF2B5EF4-FFF2-40B4-BE49-F238E27FC236}">
                <a16:creationId xmlns:a16="http://schemas.microsoft.com/office/drawing/2014/main" id="{29F6340F-8EFA-80CA-4BF2-EE848A99EF51}"/>
              </a:ext>
            </a:extLst>
          </p:cNvPr>
          <p:cNvSpPr>
            <a:spLocks noGrp="1"/>
          </p:cNvSpPr>
          <p:nvPr>
            <p:ph type="title" idx="4294967295"/>
          </p:nvPr>
        </p:nvSpPr>
        <p:spPr>
          <a:xfrm>
            <a:off x="4116388" y="115888"/>
            <a:ext cx="8075612" cy="720725"/>
          </a:xfrm>
        </p:spPr>
        <p:txBody>
          <a:bodyPr/>
          <a:lstStyle/>
          <a:p>
            <a:pPr algn="ctr" eaLnBrk="1" hangingPunct="1"/>
            <a:r>
              <a:rPr lang="es-ES" altLang="es-ES">
                <a:solidFill>
                  <a:srgbClr val="0070C0"/>
                </a:solidFill>
              </a:rPr>
              <a:t>Violencia física</a:t>
            </a:r>
          </a:p>
        </p:txBody>
      </p:sp>
      <p:sp>
        <p:nvSpPr>
          <p:cNvPr id="3" name="2 Marcador de contenido">
            <a:extLst>
              <a:ext uri="{FF2B5EF4-FFF2-40B4-BE49-F238E27FC236}">
                <a16:creationId xmlns:a16="http://schemas.microsoft.com/office/drawing/2014/main" id="{4F5B21B3-000E-527A-4CC3-FF2BDFF1028A}"/>
              </a:ext>
            </a:extLst>
          </p:cNvPr>
          <p:cNvSpPr>
            <a:spLocks noGrp="1"/>
          </p:cNvSpPr>
          <p:nvPr>
            <p:ph sz="half" idx="4294967295"/>
          </p:nvPr>
        </p:nvSpPr>
        <p:spPr>
          <a:xfrm>
            <a:off x="0" y="836613"/>
            <a:ext cx="4116388" cy="5616575"/>
          </a:xfrm>
        </p:spPr>
        <p:txBody>
          <a:bodyPr rtlCol="0"/>
          <a:lstStyle/>
          <a:p>
            <a:pPr marL="65087" indent="0">
              <a:buNone/>
              <a:defRPr/>
            </a:pPr>
            <a:r>
              <a:rPr lang="es-ES" dirty="0">
                <a:solidFill>
                  <a:srgbClr val="0070C0"/>
                </a:solidFill>
              </a:rPr>
              <a:t> </a:t>
            </a:r>
            <a:r>
              <a:rPr lang="es-ES" sz="2000" dirty="0">
                <a:solidFill>
                  <a:srgbClr val="0070C0"/>
                </a:solidFill>
              </a:rPr>
              <a:t> </a:t>
            </a:r>
            <a:r>
              <a:rPr lang="es-ES" sz="2000" dirty="0"/>
              <a:t>Golpes</a:t>
            </a:r>
          </a:p>
          <a:p>
            <a:pPr marL="65087" indent="0">
              <a:buNone/>
              <a:defRPr/>
            </a:pPr>
            <a:r>
              <a:rPr lang="es-ES" sz="2000" dirty="0"/>
              <a:t>        Patadas</a:t>
            </a:r>
          </a:p>
          <a:p>
            <a:pPr marL="65087" indent="0">
              <a:buNone/>
              <a:defRPr/>
            </a:pPr>
            <a:r>
              <a:rPr lang="es-ES" sz="2000" dirty="0"/>
              <a:t>Empujones </a:t>
            </a:r>
          </a:p>
          <a:p>
            <a:pPr marL="65087" indent="0">
              <a:buNone/>
              <a:defRPr/>
            </a:pPr>
            <a:r>
              <a:rPr lang="es-ES" sz="2000" dirty="0"/>
              <a:t>   Puñetazos</a:t>
            </a:r>
          </a:p>
          <a:p>
            <a:pPr marL="65087" indent="0">
              <a:buNone/>
              <a:defRPr/>
            </a:pPr>
            <a:r>
              <a:rPr lang="es-ES" sz="2000" dirty="0"/>
              <a:t>Palizas</a:t>
            </a:r>
          </a:p>
          <a:p>
            <a:pPr marL="65087" indent="0">
              <a:buNone/>
              <a:defRPr/>
            </a:pPr>
            <a:r>
              <a:rPr lang="es-ES" sz="2000" dirty="0"/>
              <a:t>           Mordiscos</a:t>
            </a:r>
          </a:p>
          <a:p>
            <a:pPr marL="65087" indent="0">
              <a:buNone/>
              <a:defRPr/>
            </a:pPr>
            <a:r>
              <a:rPr lang="es-ES" sz="2000" dirty="0"/>
              <a:t>  Quemaduras</a:t>
            </a:r>
          </a:p>
          <a:p>
            <a:pPr marL="65087" indent="0">
              <a:buNone/>
              <a:defRPr/>
            </a:pPr>
            <a:r>
              <a:rPr lang="es-ES" sz="2000" dirty="0"/>
              <a:t>Cortes </a:t>
            </a:r>
          </a:p>
          <a:p>
            <a:pPr marL="65087" indent="0">
              <a:buNone/>
              <a:defRPr/>
            </a:pPr>
            <a:r>
              <a:rPr lang="es-ES" sz="2000" dirty="0"/>
              <a:t>Intentos de </a:t>
            </a:r>
          </a:p>
          <a:p>
            <a:pPr marL="65087" indent="0">
              <a:buNone/>
              <a:defRPr/>
            </a:pPr>
            <a:r>
              <a:rPr lang="es-ES" sz="2000" dirty="0"/>
              <a:t>Estrangulamiento</a:t>
            </a:r>
          </a:p>
          <a:p>
            <a:pPr marL="65087" indent="0">
              <a:buNone/>
              <a:defRPr/>
            </a:pPr>
            <a:r>
              <a:rPr lang="es-ES" sz="2000" dirty="0"/>
              <a:t>Mutilación genital</a:t>
            </a:r>
          </a:p>
          <a:p>
            <a:pPr>
              <a:buFont typeface="Wingdings 3" charset="2"/>
              <a:buChar char=""/>
              <a:defRPr/>
            </a:pPr>
            <a:endParaRPr lang="es-ES" dirty="0">
              <a:solidFill>
                <a:srgbClr val="0070C0"/>
              </a:solidFill>
            </a:endParaRPr>
          </a:p>
        </p:txBody>
      </p:sp>
      <p:sp>
        <p:nvSpPr>
          <p:cNvPr id="4" name="3 Marcador de contenido">
            <a:extLst>
              <a:ext uri="{FF2B5EF4-FFF2-40B4-BE49-F238E27FC236}">
                <a16:creationId xmlns:a16="http://schemas.microsoft.com/office/drawing/2014/main" id="{D6C6F9E1-DE30-3865-44EB-C49F2385D6E9}"/>
              </a:ext>
            </a:extLst>
          </p:cNvPr>
          <p:cNvSpPr>
            <a:spLocks noGrp="1"/>
          </p:cNvSpPr>
          <p:nvPr>
            <p:ph sz="half" idx="4294967295"/>
          </p:nvPr>
        </p:nvSpPr>
        <p:spPr>
          <a:xfrm>
            <a:off x="8869363" y="1846263"/>
            <a:ext cx="3322637" cy="4906962"/>
          </a:xfrm>
        </p:spPr>
        <p:txBody>
          <a:bodyPr rtlCol="0"/>
          <a:lstStyle/>
          <a:p>
            <a:pPr marL="65087" indent="0">
              <a:buNone/>
              <a:defRPr/>
            </a:pPr>
            <a:r>
              <a:rPr lang="es-ES" sz="2000" dirty="0"/>
              <a:t>Bofetadas</a:t>
            </a:r>
          </a:p>
          <a:p>
            <a:pPr marL="65087" indent="0">
              <a:buNone/>
              <a:defRPr/>
            </a:pPr>
            <a:r>
              <a:rPr lang="es-ES" sz="2000" dirty="0"/>
              <a:t>         Zarandeos</a:t>
            </a:r>
          </a:p>
          <a:p>
            <a:pPr marL="65087" indent="0">
              <a:buNone/>
              <a:defRPr/>
            </a:pPr>
            <a:r>
              <a:rPr lang="es-ES" sz="2000" dirty="0"/>
              <a:t>  Tirones de pelo</a:t>
            </a:r>
          </a:p>
          <a:p>
            <a:pPr marL="65087" indent="0">
              <a:buNone/>
              <a:defRPr/>
            </a:pPr>
            <a:r>
              <a:rPr lang="es-ES" sz="2000" dirty="0"/>
              <a:t>Agarrones del cuello</a:t>
            </a:r>
          </a:p>
          <a:p>
            <a:pPr marL="65087" indent="0">
              <a:buNone/>
              <a:defRPr/>
            </a:pPr>
            <a:r>
              <a:rPr lang="es-ES" sz="2000" dirty="0"/>
              <a:t>    Lesiones por arma blanca o de fuego</a:t>
            </a:r>
          </a:p>
          <a:p>
            <a:pPr marL="65087" indent="0">
              <a:buNone/>
              <a:defRPr/>
            </a:pPr>
            <a:r>
              <a:rPr lang="es-ES" sz="2000" dirty="0"/>
              <a:t>     Arrastrarle por el suelo</a:t>
            </a:r>
          </a:p>
          <a:p>
            <a:pPr>
              <a:buFont typeface="Wingdings 3" charset="2"/>
              <a:buChar char=""/>
              <a:defRPr/>
            </a:pPr>
            <a:endParaRPr lang="es-ES" sz="2600" dirty="0">
              <a:solidFill>
                <a:schemeClr val="tx1">
                  <a:lumMod val="75000"/>
                  <a:lumOff val="25000"/>
                </a:schemeClr>
              </a:solidFill>
            </a:endParaRPr>
          </a:p>
        </p:txBody>
      </p:sp>
      <p:pic>
        <p:nvPicPr>
          <p:cNvPr id="47109" name="Picture 2">
            <a:extLst>
              <a:ext uri="{FF2B5EF4-FFF2-40B4-BE49-F238E27FC236}">
                <a16:creationId xmlns:a16="http://schemas.microsoft.com/office/drawing/2014/main" id="{3C7E2AC5-1997-A185-00FE-68DAA058E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326" y="9747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570A951-FCD4-9E33-C9B4-D3E0BF8A9E67}"/>
              </a:ext>
            </a:extLst>
          </p:cNvPr>
          <p:cNvSpPr>
            <a:spLocks noGrp="1"/>
          </p:cNvSpPr>
          <p:nvPr>
            <p:ph type="title" idx="4294967295"/>
          </p:nvPr>
        </p:nvSpPr>
        <p:spPr>
          <a:xfrm>
            <a:off x="0" y="115888"/>
            <a:ext cx="5976938" cy="576262"/>
          </a:xfrm>
        </p:spPr>
        <p:txBody>
          <a:bodyPr rtlCol="0">
            <a:normAutofit/>
          </a:bodyPr>
          <a:lstStyle/>
          <a:p>
            <a:pPr algn="ctr">
              <a:defRPr/>
            </a:pPr>
            <a:r>
              <a:rPr lang="es-ES" dirty="0">
                <a:solidFill>
                  <a:srgbClr val="0070C0"/>
                </a:solidFill>
              </a:rPr>
              <a:t>Violencia psicológica</a:t>
            </a:r>
          </a:p>
        </p:txBody>
      </p:sp>
      <p:sp>
        <p:nvSpPr>
          <p:cNvPr id="3" name="2 Marcador de contenido">
            <a:extLst>
              <a:ext uri="{FF2B5EF4-FFF2-40B4-BE49-F238E27FC236}">
                <a16:creationId xmlns:a16="http://schemas.microsoft.com/office/drawing/2014/main" id="{2D96AACB-B502-53DD-D76C-A688C411DE18}"/>
              </a:ext>
            </a:extLst>
          </p:cNvPr>
          <p:cNvSpPr>
            <a:spLocks noGrp="1"/>
          </p:cNvSpPr>
          <p:nvPr>
            <p:ph sz="half" idx="4294967295"/>
          </p:nvPr>
        </p:nvSpPr>
        <p:spPr>
          <a:xfrm>
            <a:off x="0" y="692150"/>
            <a:ext cx="5976938" cy="5905500"/>
          </a:xfrm>
        </p:spPr>
        <p:txBody>
          <a:bodyPr rtlCol="0">
            <a:normAutofit lnSpcReduction="10000"/>
          </a:bodyPr>
          <a:lstStyle/>
          <a:p>
            <a:pPr marL="65087" indent="0">
              <a:buNone/>
              <a:defRPr/>
            </a:pPr>
            <a:r>
              <a:rPr lang="es-ES" sz="2000" dirty="0"/>
              <a:t>Violencia verbal (insultos, descalificaciones, criticas, desprecios, burlas)</a:t>
            </a:r>
          </a:p>
          <a:p>
            <a:pPr marL="65087" indent="0">
              <a:buNone/>
              <a:defRPr/>
            </a:pPr>
            <a:r>
              <a:rPr lang="es-ES" sz="2000" dirty="0"/>
              <a:t>Amenazar</a:t>
            </a:r>
          </a:p>
          <a:p>
            <a:pPr marL="65087" indent="0">
              <a:buNone/>
              <a:defRPr/>
            </a:pPr>
            <a:r>
              <a:rPr lang="es-ES" sz="2000" dirty="0"/>
              <a:t>Humillaciones y vejaciones</a:t>
            </a:r>
          </a:p>
          <a:p>
            <a:pPr marL="65087" indent="0">
              <a:buNone/>
              <a:defRPr/>
            </a:pPr>
            <a:r>
              <a:rPr lang="es-ES" sz="2000" dirty="0"/>
              <a:t>Exigencia de obediencia</a:t>
            </a:r>
          </a:p>
          <a:p>
            <a:pPr marL="65087" indent="0">
              <a:buNone/>
              <a:defRPr/>
            </a:pPr>
            <a:r>
              <a:rPr lang="es-ES" sz="2000" dirty="0"/>
              <a:t>Aislamiento</a:t>
            </a:r>
          </a:p>
          <a:p>
            <a:pPr marL="65087" indent="0">
              <a:buNone/>
              <a:defRPr/>
            </a:pPr>
            <a:r>
              <a:rPr lang="es-ES" sz="2000" dirty="0"/>
              <a:t>Culpabilizar, Controlar</a:t>
            </a:r>
          </a:p>
          <a:p>
            <a:pPr marL="65087" indent="0">
              <a:buNone/>
              <a:defRPr/>
            </a:pPr>
            <a:r>
              <a:rPr lang="es-ES" sz="2000" dirty="0"/>
              <a:t>Chantaje emocional</a:t>
            </a:r>
          </a:p>
          <a:p>
            <a:pPr marL="65087" indent="0">
              <a:buNone/>
              <a:defRPr/>
            </a:pPr>
            <a:r>
              <a:rPr lang="es-ES" sz="2000" dirty="0"/>
              <a:t>Amenazar con abandonar</a:t>
            </a:r>
          </a:p>
          <a:p>
            <a:pPr marL="65087" indent="0">
              <a:buNone/>
              <a:defRPr/>
            </a:pPr>
            <a:r>
              <a:rPr lang="es-ES" sz="2000" dirty="0"/>
              <a:t>Amenazar con quitarle a los/as hijos/as</a:t>
            </a:r>
          </a:p>
          <a:p>
            <a:pPr marL="65087" indent="0">
              <a:buNone/>
              <a:defRPr/>
            </a:pPr>
            <a:r>
              <a:rPr lang="es-ES" sz="2000" dirty="0"/>
              <a:t>Utiliza armas de fuego o blancas como amenazante</a:t>
            </a:r>
          </a:p>
          <a:p>
            <a:pPr marL="65087" indent="0">
              <a:buNone/>
              <a:defRPr/>
            </a:pPr>
            <a:r>
              <a:rPr lang="es-ES" sz="2000" dirty="0"/>
              <a:t>No le permite trabajar</a:t>
            </a:r>
          </a:p>
          <a:p>
            <a:pPr marL="65087" indent="0">
              <a:buNone/>
              <a:defRPr/>
            </a:pPr>
            <a:r>
              <a:rPr lang="es-ES" dirty="0"/>
              <a:t>Redes sociales</a:t>
            </a:r>
            <a:endParaRPr lang="es-ES" sz="2000" dirty="0"/>
          </a:p>
          <a:p>
            <a:pPr>
              <a:buFont typeface="Wingdings 3" charset="2"/>
              <a:buChar char=""/>
              <a:defRPr/>
            </a:pPr>
            <a:endParaRPr lang="es-ES" sz="2000" dirty="0"/>
          </a:p>
        </p:txBody>
      </p:sp>
      <p:sp>
        <p:nvSpPr>
          <p:cNvPr id="33796" name="3 Marcador de contenido">
            <a:extLst>
              <a:ext uri="{FF2B5EF4-FFF2-40B4-BE49-F238E27FC236}">
                <a16:creationId xmlns:a16="http://schemas.microsoft.com/office/drawing/2014/main" id="{EF4FCFDC-BED9-669C-77C4-42C5DB61721C}"/>
              </a:ext>
            </a:extLst>
          </p:cNvPr>
          <p:cNvSpPr>
            <a:spLocks noGrp="1"/>
          </p:cNvSpPr>
          <p:nvPr>
            <p:ph sz="half" idx="4294967295"/>
          </p:nvPr>
        </p:nvSpPr>
        <p:spPr>
          <a:xfrm>
            <a:off x="6578600" y="901700"/>
            <a:ext cx="5613400" cy="5767388"/>
          </a:xfrm>
        </p:spPr>
        <p:txBody>
          <a:bodyPr rtlCol="0">
            <a:normAutofit/>
          </a:bodyPr>
          <a:lstStyle/>
          <a:p>
            <a:pPr marL="63500" indent="0">
              <a:buNone/>
              <a:defRPr/>
            </a:pPr>
            <a:endParaRPr lang="es-ES" altLang="es-ES" sz="2000" dirty="0">
              <a:solidFill>
                <a:schemeClr val="tx1">
                  <a:lumMod val="75000"/>
                  <a:lumOff val="25000"/>
                </a:schemeClr>
              </a:solidFill>
            </a:endParaRPr>
          </a:p>
          <a:p>
            <a:pPr marL="63500" indent="0">
              <a:buNone/>
              <a:defRPr/>
            </a:pPr>
            <a:endParaRPr lang="es-ES" altLang="es-ES" sz="2000" dirty="0">
              <a:solidFill>
                <a:schemeClr val="tx1">
                  <a:lumMod val="75000"/>
                  <a:lumOff val="25000"/>
                </a:schemeClr>
              </a:solidFill>
            </a:endParaRPr>
          </a:p>
          <a:p>
            <a:pPr marL="63500" indent="0">
              <a:buNone/>
              <a:defRPr/>
            </a:pPr>
            <a:endParaRPr lang="es-ES" altLang="es-ES" sz="2000" dirty="0">
              <a:solidFill>
                <a:schemeClr val="tx1">
                  <a:lumMod val="75000"/>
                  <a:lumOff val="25000"/>
                </a:schemeClr>
              </a:solidFill>
            </a:endParaRPr>
          </a:p>
          <a:p>
            <a:pPr marL="63500" indent="0">
              <a:buNone/>
              <a:defRPr/>
            </a:pPr>
            <a:endParaRPr lang="es-ES" altLang="es-ES" sz="2000" dirty="0">
              <a:solidFill>
                <a:schemeClr val="tx1">
                  <a:lumMod val="75000"/>
                  <a:lumOff val="25000"/>
                </a:schemeClr>
              </a:solidFill>
            </a:endParaRPr>
          </a:p>
          <a:p>
            <a:pPr marL="63500" indent="0">
              <a:buNone/>
              <a:defRPr/>
            </a:pPr>
            <a:r>
              <a:rPr lang="es-ES" altLang="es-ES" sz="2000" dirty="0"/>
              <a:t>Controlar la forma de vestir, con quien se relaciona, lo que hace, lo que dice</a:t>
            </a:r>
          </a:p>
          <a:p>
            <a:pPr marL="63500" indent="0">
              <a:buNone/>
              <a:defRPr/>
            </a:pPr>
            <a:r>
              <a:rPr lang="es-ES" altLang="es-ES" sz="2000" dirty="0"/>
              <a:t>Le obliga a hacer todas las tareas domésticas</a:t>
            </a:r>
          </a:p>
          <a:p>
            <a:pPr marL="63500" indent="0">
              <a:buNone/>
              <a:defRPr/>
            </a:pPr>
            <a:r>
              <a:rPr lang="es-ES" altLang="es-ES" sz="2000" dirty="0"/>
              <a:t>Rechaza mantener o tener relaciones sociales en su compañía</a:t>
            </a:r>
          </a:p>
          <a:p>
            <a:pPr marL="63500" indent="0">
              <a:buNone/>
              <a:defRPr/>
            </a:pPr>
            <a:r>
              <a:rPr lang="es-ES" altLang="es-ES" sz="2000" dirty="0"/>
              <a:t>Controla el dinero y toma de decisiones</a:t>
            </a:r>
          </a:p>
          <a:p>
            <a:pPr marL="63500" indent="0">
              <a:buNone/>
              <a:defRPr/>
            </a:pPr>
            <a:r>
              <a:rPr lang="es-ES" altLang="es-ES" sz="2000" dirty="0"/>
              <a:t>Le humilla en publico o en privado</a:t>
            </a:r>
          </a:p>
          <a:p>
            <a:pPr marL="63500" indent="0">
              <a:buNone/>
              <a:defRPr/>
            </a:pPr>
            <a:r>
              <a:rPr lang="es-ES" altLang="es-ES" sz="2000" dirty="0"/>
              <a:t>Intimidar</a:t>
            </a:r>
          </a:p>
          <a:p>
            <a:pPr marL="63500" indent="0">
              <a:buNone/>
              <a:defRPr/>
            </a:pPr>
            <a:endParaRPr lang="es-ES" altLang="es-ES" sz="2000" dirty="0"/>
          </a:p>
        </p:txBody>
      </p:sp>
      <p:pic>
        <p:nvPicPr>
          <p:cNvPr id="48133" name="Picture 2">
            <a:extLst>
              <a:ext uri="{FF2B5EF4-FFF2-40B4-BE49-F238E27FC236}">
                <a16:creationId xmlns:a16="http://schemas.microsoft.com/office/drawing/2014/main" id="{EC0421A0-DD63-528D-78ED-8974DD234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4" y="668338"/>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9161" name="Rectangle 4916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49163" name="Picture 4916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165" name="Straight Connector 4916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9167" name="Straight Connector 4916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9169" name="Rectangle 4916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171" name="Straight Connector 4917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9154" name="Título 1">
            <a:extLst>
              <a:ext uri="{FF2B5EF4-FFF2-40B4-BE49-F238E27FC236}">
                <a16:creationId xmlns:a16="http://schemas.microsoft.com/office/drawing/2014/main" id="{A52C27E2-70D0-9EC2-3703-7BC7FA7C4DE2}"/>
              </a:ext>
            </a:extLst>
          </p:cNvPr>
          <p:cNvSpPr>
            <a:spLocks noGrp="1"/>
          </p:cNvSpPr>
          <p:nvPr>
            <p:ph type="title" idx="4294967295"/>
          </p:nvPr>
        </p:nvSpPr>
        <p:spPr>
          <a:xfrm>
            <a:off x="5753317" y="1"/>
            <a:ext cx="4985080" cy="729586"/>
          </a:xfrm>
        </p:spPr>
        <p:txBody>
          <a:bodyPr vert="horz" lIns="91440" tIns="45720" rIns="91440" bIns="45720" rtlCol="0" anchor="t">
            <a:normAutofit/>
          </a:bodyPr>
          <a:lstStyle/>
          <a:p>
            <a:r>
              <a:rPr lang="en-US" altLang="es-ES" dirty="0" err="1"/>
              <a:t>Violencia</a:t>
            </a:r>
            <a:r>
              <a:rPr lang="en-US" altLang="es-ES" dirty="0"/>
              <a:t> sexual</a:t>
            </a:r>
          </a:p>
        </p:txBody>
      </p:sp>
      <p:sp>
        <p:nvSpPr>
          <p:cNvPr id="49173" name="Rectangle 4917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9175" name="Group 4917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49176" name="Rectangle 4917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77" name="Rectangle 4917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9155" name="Picture 6" descr="Resultado de imagen de violencia de genero">
            <a:extLst>
              <a:ext uri="{FF2B5EF4-FFF2-40B4-BE49-F238E27FC236}">
                <a16:creationId xmlns:a16="http://schemas.microsoft.com/office/drawing/2014/main" id="{EB25FC52-6CE5-2EB6-ED48-2CB05CE85575}"/>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41586" r="3909"/>
          <a:stretch/>
        </p:blipFill>
        <p:spPr>
          <a:xfrm>
            <a:off x="1271223" y="1116345"/>
            <a:ext cx="3362141" cy="3866172"/>
          </a:xfrm>
          <a:prstGeom prst="rect">
            <a:avLst/>
          </a:prstGeom>
          <a:noFill/>
        </p:spPr>
      </p:pic>
      <p:sp>
        <p:nvSpPr>
          <p:cNvPr id="49156" name="Marcador de contenido 1">
            <a:extLst>
              <a:ext uri="{FF2B5EF4-FFF2-40B4-BE49-F238E27FC236}">
                <a16:creationId xmlns:a16="http://schemas.microsoft.com/office/drawing/2014/main" id="{F5E547A7-83E0-0599-1CEE-A3D7F7DD6142}"/>
              </a:ext>
            </a:extLst>
          </p:cNvPr>
          <p:cNvSpPr>
            <a:spLocks noGrp="1"/>
          </p:cNvSpPr>
          <p:nvPr>
            <p:ph sz="half" idx="4294967295"/>
          </p:nvPr>
        </p:nvSpPr>
        <p:spPr>
          <a:xfrm>
            <a:off x="5753316" y="482172"/>
            <a:ext cx="6022123" cy="4984174"/>
          </a:xfrm>
        </p:spPr>
        <p:txBody>
          <a:bodyPr vert="horz" lIns="91440" tIns="45720" rIns="91440" bIns="45720" rtlCol="0" anchor="t">
            <a:normAutofit/>
          </a:bodyPr>
          <a:lstStyle/>
          <a:p>
            <a:pPr>
              <a:lnSpc>
                <a:spcPct val="110000"/>
              </a:lnSpc>
            </a:pPr>
            <a:r>
              <a:rPr lang="en-US" altLang="es-ES" dirty="0" err="1"/>
              <a:t>Cualquier</a:t>
            </a:r>
            <a:r>
              <a:rPr lang="en-US" altLang="es-ES" dirty="0"/>
              <a:t> </a:t>
            </a:r>
            <a:r>
              <a:rPr lang="en-US" altLang="es-ES" dirty="0" err="1"/>
              <a:t>actividad</a:t>
            </a:r>
            <a:r>
              <a:rPr lang="en-US" altLang="es-ES" dirty="0"/>
              <a:t> sexual no  </a:t>
            </a:r>
            <a:r>
              <a:rPr lang="en-US" altLang="es-ES" dirty="0" err="1"/>
              <a:t>consentida</a:t>
            </a:r>
            <a:r>
              <a:rPr lang="en-US" altLang="es-ES" dirty="0"/>
              <a:t> </a:t>
            </a:r>
            <a:r>
              <a:rPr lang="en-US" altLang="es-ES" dirty="0" err="1"/>
              <a:t>libremente</a:t>
            </a:r>
            <a:endParaRPr lang="en-US" altLang="es-ES" dirty="0"/>
          </a:p>
          <a:p>
            <a:pPr>
              <a:lnSpc>
                <a:spcPct val="110000"/>
              </a:lnSpc>
            </a:pPr>
            <a:r>
              <a:rPr lang="en-US" altLang="es-ES" dirty="0" err="1"/>
              <a:t>Violaciones</a:t>
            </a:r>
            <a:endParaRPr lang="en-US" altLang="es-ES" dirty="0"/>
          </a:p>
          <a:p>
            <a:pPr>
              <a:lnSpc>
                <a:spcPct val="110000"/>
              </a:lnSpc>
            </a:pPr>
            <a:r>
              <a:rPr lang="en-US" altLang="es-ES" dirty="0" err="1"/>
              <a:t>Acoso</a:t>
            </a:r>
            <a:r>
              <a:rPr lang="en-US" altLang="es-ES" dirty="0"/>
              <a:t> sexual</a:t>
            </a:r>
          </a:p>
          <a:p>
            <a:pPr>
              <a:lnSpc>
                <a:spcPct val="110000"/>
              </a:lnSpc>
            </a:pPr>
            <a:r>
              <a:rPr lang="en-US" altLang="es-ES" dirty="0" err="1"/>
              <a:t>Incesto</a:t>
            </a:r>
            <a:endParaRPr lang="en-US" altLang="es-ES" dirty="0"/>
          </a:p>
          <a:p>
            <a:pPr>
              <a:lnSpc>
                <a:spcPct val="110000"/>
              </a:lnSpc>
            </a:pPr>
            <a:r>
              <a:rPr lang="en-US" altLang="es-ES" dirty="0" err="1"/>
              <a:t>Embarazos</a:t>
            </a:r>
            <a:r>
              <a:rPr lang="en-US" altLang="es-ES" dirty="0"/>
              <a:t> </a:t>
            </a:r>
            <a:r>
              <a:rPr lang="en-US" altLang="es-ES" dirty="0" err="1"/>
              <a:t>forzados</a:t>
            </a:r>
            <a:endParaRPr lang="en-US" altLang="es-ES" dirty="0"/>
          </a:p>
          <a:p>
            <a:pPr>
              <a:lnSpc>
                <a:spcPct val="110000"/>
              </a:lnSpc>
            </a:pPr>
            <a:r>
              <a:rPr lang="en-US" altLang="es-ES" dirty="0" err="1"/>
              <a:t>Participación</a:t>
            </a:r>
            <a:r>
              <a:rPr lang="en-US" altLang="es-ES" dirty="0"/>
              <a:t> </a:t>
            </a:r>
            <a:r>
              <a:rPr lang="en-US" altLang="es-ES" dirty="0" err="1"/>
              <a:t>forzosa</a:t>
            </a:r>
            <a:r>
              <a:rPr lang="en-US" altLang="es-ES" dirty="0"/>
              <a:t> </a:t>
            </a:r>
            <a:r>
              <a:rPr lang="en-US" altLang="es-ES" dirty="0" err="1"/>
              <a:t>en</a:t>
            </a:r>
            <a:r>
              <a:rPr lang="en-US" altLang="es-ES" dirty="0"/>
              <a:t> </a:t>
            </a:r>
            <a:r>
              <a:rPr lang="en-US" altLang="es-ES" dirty="0" err="1"/>
              <a:t>pornografía</a:t>
            </a:r>
            <a:endParaRPr lang="en-US" altLang="es-ES" dirty="0"/>
          </a:p>
          <a:p>
            <a:pPr>
              <a:lnSpc>
                <a:spcPct val="110000"/>
              </a:lnSpc>
            </a:pPr>
            <a:r>
              <a:rPr lang="en-US" altLang="es-ES" dirty="0" err="1"/>
              <a:t>Tocamientos</a:t>
            </a:r>
            <a:r>
              <a:rPr lang="en-US" altLang="es-ES" dirty="0"/>
              <a:t> </a:t>
            </a:r>
            <a:r>
              <a:rPr lang="en-US" altLang="es-ES" dirty="0" err="1"/>
              <a:t>indeseados</a:t>
            </a:r>
            <a:endParaRPr lang="en-US" altLang="es-ES" dirty="0"/>
          </a:p>
          <a:p>
            <a:pPr>
              <a:lnSpc>
                <a:spcPct val="110000"/>
              </a:lnSpc>
            </a:pPr>
            <a:r>
              <a:rPr lang="en-US" altLang="es-ES" dirty="0" err="1"/>
              <a:t>Enfermedades</a:t>
            </a:r>
            <a:r>
              <a:rPr lang="en-US" altLang="es-ES" dirty="0"/>
              <a:t> de </a:t>
            </a:r>
            <a:r>
              <a:rPr lang="en-US" altLang="es-ES" dirty="0" err="1"/>
              <a:t>transmisión</a:t>
            </a:r>
            <a:r>
              <a:rPr lang="en-US" altLang="es-ES" dirty="0"/>
              <a:t> sexual </a:t>
            </a:r>
          </a:p>
        </p:txBody>
      </p:sp>
      <p:pic>
        <p:nvPicPr>
          <p:cNvPr id="49179" name="Picture 4917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181" name="Straight Connector 4918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A7439789-5BC8-B8F0-8F2E-A67269CF63B6}"/>
              </a:ext>
            </a:extLst>
          </p:cNvPr>
          <p:cNvSpPr>
            <a:spLocks noGrp="1"/>
          </p:cNvSpPr>
          <p:nvPr>
            <p:ph type="title" idx="4294967295"/>
          </p:nvPr>
        </p:nvSpPr>
        <p:spPr>
          <a:xfrm>
            <a:off x="4044950" y="115888"/>
            <a:ext cx="8147050" cy="504825"/>
          </a:xfrm>
        </p:spPr>
        <p:txBody>
          <a:bodyPr rtlCol="0">
            <a:normAutofit fontScale="90000"/>
          </a:bodyPr>
          <a:lstStyle/>
          <a:p>
            <a:pPr algn="ctr">
              <a:defRPr/>
            </a:pPr>
            <a:r>
              <a:rPr lang="es-ES" dirty="0">
                <a:solidFill>
                  <a:srgbClr val="0070C0"/>
                </a:solidFill>
              </a:rPr>
              <a:t>Otras formas de violencia</a:t>
            </a:r>
          </a:p>
        </p:txBody>
      </p:sp>
      <p:sp>
        <p:nvSpPr>
          <p:cNvPr id="34819" name="2 Marcador de contenido">
            <a:extLst>
              <a:ext uri="{FF2B5EF4-FFF2-40B4-BE49-F238E27FC236}">
                <a16:creationId xmlns:a16="http://schemas.microsoft.com/office/drawing/2014/main" id="{E4CB44D4-4241-7D11-EFDA-2C4234CD605F}"/>
              </a:ext>
            </a:extLst>
          </p:cNvPr>
          <p:cNvSpPr>
            <a:spLocks noGrp="1"/>
          </p:cNvSpPr>
          <p:nvPr>
            <p:ph sz="half" idx="4294967295"/>
          </p:nvPr>
        </p:nvSpPr>
        <p:spPr>
          <a:xfrm>
            <a:off x="0" y="981075"/>
            <a:ext cx="6184900" cy="5688013"/>
          </a:xfrm>
        </p:spPr>
        <p:txBody>
          <a:bodyPr rtlCol="0">
            <a:normAutofit lnSpcReduction="10000"/>
          </a:bodyPr>
          <a:lstStyle/>
          <a:p>
            <a:pPr marL="63500" indent="0">
              <a:buNone/>
              <a:defRPr/>
            </a:pPr>
            <a:endParaRPr lang="es-ES" altLang="es-ES" sz="2000" b="1" u="sng" dirty="0">
              <a:solidFill>
                <a:schemeClr val="tx1">
                  <a:lumMod val="75000"/>
                  <a:lumOff val="25000"/>
                </a:schemeClr>
              </a:solidFill>
            </a:endParaRPr>
          </a:p>
          <a:p>
            <a:pPr marL="63500" indent="0">
              <a:buNone/>
              <a:defRPr/>
            </a:pPr>
            <a:endParaRPr lang="es-ES" altLang="es-ES" sz="2000" b="1" u="sng" dirty="0">
              <a:solidFill>
                <a:schemeClr val="tx1">
                  <a:lumMod val="75000"/>
                  <a:lumOff val="25000"/>
                </a:schemeClr>
              </a:solidFill>
            </a:endParaRPr>
          </a:p>
          <a:p>
            <a:pPr marL="63500" indent="0">
              <a:buNone/>
              <a:defRPr/>
            </a:pPr>
            <a:endParaRPr lang="es-ES" altLang="es-ES" sz="2000" b="1" u="sng" dirty="0">
              <a:solidFill>
                <a:schemeClr val="tx1">
                  <a:lumMod val="75000"/>
                  <a:lumOff val="25000"/>
                </a:schemeClr>
              </a:solidFill>
            </a:endParaRPr>
          </a:p>
          <a:p>
            <a:pPr marL="63500" indent="0">
              <a:buNone/>
              <a:defRPr/>
            </a:pPr>
            <a:r>
              <a:rPr lang="es-ES" altLang="es-ES" sz="2000" b="1" u="sng" dirty="0">
                <a:solidFill>
                  <a:srgbClr val="0070C0"/>
                </a:solidFill>
              </a:rPr>
              <a:t>Maltrato</a:t>
            </a:r>
            <a:r>
              <a:rPr lang="es-ES" altLang="es-ES" sz="2000" dirty="0">
                <a:solidFill>
                  <a:srgbClr val="0070C0"/>
                </a:solidFill>
              </a:rPr>
              <a:t> </a:t>
            </a:r>
            <a:r>
              <a:rPr lang="es-ES" altLang="es-ES" sz="2000" b="1" u="sng" dirty="0">
                <a:solidFill>
                  <a:srgbClr val="0070C0"/>
                </a:solidFill>
              </a:rPr>
              <a:t>Económico</a:t>
            </a:r>
            <a:r>
              <a:rPr lang="es-ES" altLang="es-ES" sz="2000" dirty="0">
                <a:solidFill>
                  <a:srgbClr val="0070C0"/>
                </a:solidFill>
              </a:rPr>
              <a:t>:</a:t>
            </a:r>
          </a:p>
          <a:p>
            <a:pPr marL="63500" indent="0">
              <a:buNone/>
              <a:defRPr/>
            </a:pPr>
            <a:r>
              <a:rPr lang="es-ES" altLang="es-ES" sz="2000" dirty="0"/>
              <a:t>Controlarle del dinero</a:t>
            </a:r>
          </a:p>
          <a:p>
            <a:pPr marL="63500" indent="0">
              <a:buNone/>
              <a:defRPr/>
            </a:pPr>
            <a:r>
              <a:rPr lang="es-ES" altLang="es-ES" sz="2000" dirty="0"/>
              <a:t>Solo dejar que dependa de él</a:t>
            </a:r>
          </a:p>
          <a:p>
            <a:pPr marL="63500" indent="0">
              <a:buNone/>
              <a:defRPr/>
            </a:pPr>
            <a:r>
              <a:rPr lang="es-ES" altLang="es-ES" sz="2000" dirty="0"/>
              <a:t>No dejarle tomar sola las decisiones económicas</a:t>
            </a:r>
          </a:p>
          <a:p>
            <a:pPr marL="63500" indent="0">
              <a:buNone/>
              <a:defRPr/>
            </a:pPr>
            <a:r>
              <a:rPr lang="es-ES" altLang="es-ES" sz="2000" dirty="0"/>
              <a:t>Apoderarse de los bienes</a:t>
            </a:r>
          </a:p>
          <a:p>
            <a:pPr marL="63500" indent="0">
              <a:buNone/>
              <a:defRPr/>
            </a:pPr>
            <a:r>
              <a:rPr lang="es-ES" altLang="es-ES" sz="2000" dirty="0"/>
              <a:t>Asignarle una cantidad</a:t>
            </a:r>
          </a:p>
          <a:p>
            <a:pPr marL="63500" indent="0">
              <a:buNone/>
              <a:defRPr/>
            </a:pPr>
            <a:r>
              <a:rPr lang="es-ES" altLang="es-ES" sz="2000" dirty="0"/>
              <a:t>Exigir puntual información sobre todos los gastos</a:t>
            </a:r>
          </a:p>
          <a:p>
            <a:pPr marL="63500" indent="0">
              <a:buNone/>
              <a:defRPr/>
            </a:pPr>
            <a:r>
              <a:rPr lang="es-ES" altLang="es-ES" sz="2000" dirty="0"/>
              <a:t>Desigualdad en el acceso a los recursos compartidos</a:t>
            </a:r>
          </a:p>
          <a:p>
            <a:pPr marL="63500" indent="0">
              <a:buNone/>
              <a:defRPr/>
            </a:pPr>
            <a:r>
              <a:rPr lang="es-ES" altLang="es-ES" sz="2000" dirty="0"/>
              <a:t>Negativa al derecho de propiedad </a:t>
            </a:r>
          </a:p>
          <a:p>
            <a:pPr marL="63500" indent="0">
              <a:buNone/>
              <a:defRPr/>
            </a:pPr>
            <a:endParaRPr lang="es-ES" altLang="es-ES" dirty="0">
              <a:solidFill>
                <a:schemeClr val="tx1">
                  <a:lumMod val="75000"/>
                  <a:lumOff val="25000"/>
                </a:schemeClr>
              </a:solidFill>
            </a:endParaRPr>
          </a:p>
        </p:txBody>
      </p:sp>
      <p:sp>
        <p:nvSpPr>
          <p:cNvPr id="34820" name="3 Marcador de contenido">
            <a:extLst>
              <a:ext uri="{FF2B5EF4-FFF2-40B4-BE49-F238E27FC236}">
                <a16:creationId xmlns:a16="http://schemas.microsoft.com/office/drawing/2014/main" id="{6A954363-9CF7-774B-2616-8E539BA1A346}"/>
              </a:ext>
            </a:extLst>
          </p:cNvPr>
          <p:cNvSpPr>
            <a:spLocks noGrp="1"/>
          </p:cNvSpPr>
          <p:nvPr>
            <p:ph sz="half" idx="4294967295"/>
          </p:nvPr>
        </p:nvSpPr>
        <p:spPr>
          <a:xfrm>
            <a:off x="6007100" y="825500"/>
            <a:ext cx="6184900" cy="5824538"/>
          </a:xfrm>
        </p:spPr>
        <p:txBody>
          <a:bodyPr rtlCol="0">
            <a:normAutofit/>
          </a:bodyPr>
          <a:lstStyle/>
          <a:p>
            <a:pPr marL="63500" indent="0">
              <a:buNone/>
              <a:defRPr/>
            </a:pPr>
            <a:r>
              <a:rPr lang="es-ES" altLang="es-ES" sz="2000" b="1" u="sng" dirty="0">
                <a:solidFill>
                  <a:srgbClr val="0070C0"/>
                </a:solidFill>
              </a:rPr>
              <a:t>Sociales</a:t>
            </a:r>
            <a:r>
              <a:rPr lang="es-ES" altLang="es-ES" sz="2000" dirty="0">
                <a:solidFill>
                  <a:srgbClr val="0070C0"/>
                </a:solidFill>
              </a:rPr>
              <a:t>:</a:t>
            </a:r>
          </a:p>
          <a:p>
            <a:pPr marL="63500" indent="0">
              <a:buNone/>
              <a:defRPr/>
            </a:pPr>
            <a:r>
              <a:rPr lang="es-ES" altLang="es-ES" sz="2000" dirty="0"/>
              <a:t>Descalificaciones y burlas en público, humillaciones, ridiculizaciones, descortés con familia y amistades de ella, seduce a otras mujeres delante de su pareja.</a:t>
            </a:r>
          </a:p>
          <a:p>
            <a:pPr marL="63500" indent="0">
              <a:buNone/>
              <a:defRPr/>
            </a:pPr>
            <a:r>
              <a:rPr lang="es-ES" altLang="es-ES" sz="2000" dirty="0"/>
              <a:t>Controlar sus amistades</a:t>
            </a:r>
          </a:p>
          <a:p>
            <a:pPr marL="63500" indent="0">
              <a:buNone/>
              <a:defRPr/>
            </a:pPr>
            <a:r>
              <a:rPr lang="es-ES" altLang="es-ES" sz="2000" dirty="0"/>
              <a:t>Controlar el contacto con su familia </a:t>
            </a:r>
          </a:p>
          <a:p>
            <a:pPr marL="63500" indent="0">
              <a:buNone/>
              <a:defRPr/>
            </a:pPr>
            <a:r>
              <a:rPr lang="es-ES" altLang="es-ES" sz="2000" b="1" u="sng" dirty="0">
                <a:solidFill>
                  <a:srgbClr val="0070C0"/>
                </a:solidFill>
              </a:rPr>
              <a:t>Instrumental:</a:t>
            </a:r>
          </a:p>
          <a:p>
            <a:pPr marL="63500" indent="0">
              <a:buNone/>
              <a:defRPr/>
            </a:pPr>
            <a:r>
              <a:rPr lang="es-ES" altLang="es-ES" sz="2000" dirty="0"/>
              <a:t>Romper objetos de ella, destrozar enseres</a:t>
            </a:r>
          </a:p>
          <a:p>
            <a:pPr marL="63500" indent="0">
              <a:buNone/>
              <a:defRPr/>
            </a:pPr>
            <a:r>
              <a:rPr lang="es-ES" altLang="es-ES" sz="2000" dirty="0"/>
              <a:t>Maltratar mascotas o animales domésticos.</a:t>
            </a:r>
          </a:p>
          <a:p>
            <a:pPr marL="63500" indent="0">
              <a:buNone/>
              <a:defRPr/>
            </a:pPr>
            <a:r>
              <a:rPr lang="es-ES" altLang="es-ES" dirty="0">
                <a:solidFill>
                  <a:srgbClr val="002060"/>
                </a:solidFill>
              </a:rPr>
              <a:t>Tecnológica</a:t>
            </a:r>
            <a:endParaRPr lang="es-ES" altLang="es-ES" sz="2000" dirty="0">
              <a:solidFill>
                <a:srgbClr val="002060"/>
              </a:solidFill>
            </a:endParaRPr>
          </a:p>
        </p:txBody>
      </p:sp>
      <p:pic>
        <p:nvPicPr>
          <p:cNvPr id="50181" name="Picture 2">
            <a:extLst>
              <a:ext uri="{FF2B5EF4-FFF2-40B4-BE49-F238E27FC236}">
                <a16:creationId xmlns:a16="http://schemas.microsoft.com/office/drawing/2014/main" id="{76CC71F1-8A23-3973-0D56-858D5FF76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8" y="368300"/>
            <a:ext cx="29337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210" name="Rectangle 5120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51212" name="Picture 512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214" name="Straight Connector 512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216" name="Straight Connector 5121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1218" name="Rectangle 51217">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220" name="Straight Connector 51219">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1202" name="1 Título">
            <a:extLst>
              <a:ext uri="{FF2B5EF4-FFF2-40B4-BE49-F238E27FC236}">
                <a16:creationId xmlns:a16="http://schemas.microsoft.com/office/drawing/2014/main" id="{25A29A63-7F5D-812E-5E50-A7B4A201E880}"/>
              </a:ext>
            </a:extLst>
          </p:cNvPr>
          <p:cNvSpPr>
            <a:spLocks noGrp="1"/>
          </p:cNvSpPr>
          <p:nvPr>
            <p:ph type="title" idx="4294967295"/>
          </p:nvPr>
        </p:nvSpPr>
        <p:spPr>
          <a:xfrm>
            <a:off x="5663631" y="101600"/>
            <a:ext cx="6355648" cy="842163"/>
          </a:xfrm>
        </p:spPr>
        <p:txBody>
          <a:bodyPr vert="horz" lIns="91440" tIns="45720" rIns="91440" bIns="45720" rtlCol="0" anchor="t">
            <a:normAutofit/>
          </a:bodyPr>
          <a:lstStyle/>
          <a:p>
            <a:r>
              <a:rPr lang="en-US" altLang="es-ES" dirty="0" err="1"/>
              <a:t>Otras</a:t>
            </a:r>
            <a:r>
              <a:rPr lang="en-US" altLang="es-ES" dirty="0"/>
              <a:t> </a:t>
            </a:r>
            <a:r>
              <a:rPr lang="en-US" altLang="es-ES" dirty="0" err="1"/>
              <a:t>formas</a:t>
            </a:r>
            <a:r>
              <a:rPr lang="en-US" altLang="es-ES" dirty="0"/>
              <a:t> de </a:t>
            </a:r>
            <a:r>
              <a:rPr lang="en-US" altLang="es-ES" dirty="0" err="1"/>
              <a:t>violencia</a:t>
            </a:r>
            <a:endParaRPr lang="en-US" altLang="es-ES" dirty="0"/>
          </a:p>
        </p:txBody>
      </p:sp>
      <p:sp>
        <p:nvSpPr>
          <p:cNvPr id="51222" name="Rectangle 51221">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1224" name="Group 51223">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51225" name="Rectangle 51224">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26" name="Rectangle 51225">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05" name="Picture 2">
            <a:extLst>
              <a:ext uri="{FF2B5EF4-FFF2-40B4-BE49-F238E27FC236}">
                <a16:creationId xmlns:a16="http://schemas.microsoft.com/office/drawing/2014/main" id="{6B814104-C770-AF32-5264-5179835079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82" r="24912" b="-1"/>
          <a:stretch/>
        </p:blipFill>
        <p:spPr bwMode="auto">
          <a:xfrm>
            <a:off x="1271223" y="1116345"/>
            <a:ext cx="3362141" cy="38661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2 Marcador de contenido">
            <a:extLst>
              <a:ext uri="{FF2B5EF4-FFF2-40B4-BE49-F238E27FC236}">
                <a16:creationId xmlns:a16="http://schemas.microsoft.com/office/drawing/2014/main" id="{B353D0D2-6FE7-A857-1C99-11459BB0C466}"/>
              </a:ext>
            </a:extLst>
          </p:cNvPr>
          <p:cNvSpPr>
            <a:spLocks noGrp="1"/>
          </p:cNvSpPr>
          <p:nvPr>
            <p:ph idx="4294967295"/>
          </p:nvPr>
        </p:nvSpPr>
        <p:spPr>
          <a:xfrm>
            <a:off x="5354320" y="579119"/>
            <a:ext cx="6664959" cy="5549293"/>
          </a:xfrm>
        </p:spPr>
        <p:txBody>
          <a:bodyPr vert="horz" lIns="91440" tIns="45720" rIns="91440" bIns="45720" rtlCol="0" anchor="t">
            <a:normAutofit fontScale="47500" lnSpcReduction="20000"/>
          </a:bodyPr>
          <a:lstStyle/>
          <a:p>
            <a:pPr marL="63500">
              <a:lnSpc>
                <a:spcPct val="110000"/>
              </a:lnSpc>
              <a:defRPr/>
            </a:pPr>
            <a:r>
              <a:rPr lang="en-US" altLang="es-ES" sz="3800" b="1" u="sng" dirty="0" err="1"/>
              <a:t>Violencia</a:t>
            </a:r>
            <a:r>
              <a:rPr lang="en-US" altLang="es-ES" sz="3800" b="1" u="sng" dirty="0"/>
              <a:t> religiosa</a:t>
            </a:r>
            <a:r>
              <a:rPr lang="en-US" altLang="es-ES" sz="3800" dirty="0"/>
              <a:t>: </a:t>
            </a:r>
            <a:r>
              <a:rPr lang="en-US" altLang="es-ES" sz="3800" dirty="0" err="1"/>
              <a:t>destruir</a:t>
            </a:r>
            <a:r>
              <a:rPr lang="en-US" altLang="es-ES" sz="3800" dirty="0"/>
              <a:t> </a:t>
            </a:r>
            <a:r>
              <a:rPr lang="en-US" altLang="es-ES" sz="3800" dirty="0" err="1"/>
              <a:t>creencias</a:t>
            </a:r>
            <a:r>
              <a:rPr lang="en-US" altLang="es-ES" sz="3800" dirty="0"/>
              <a:t> </a:t>
            </a:r>
            <a:r>
              <a:rPr lang="en-US" altLang="es-ES" sz="3800" dirty="0" err="1"/>
              <a:t>religiosas</a:t>
            </a:r>
            <a:r>
              <a:rPr lang="en-US" altLang="es-ES" sz="3800" dirty="0"/>
              <a:t> o </a:t>
            </a:r>
            <a:r>
              <a:rPr lang="en-US" altLang="es-ES" sz="3800" dirty="0" err="1"/>
              <a:t>culturales</a:t>
            </a:r>
            <a:r>
              <a:rPr lang="en-US" altLang="es-ES" sz="3800" dirty="0"/>
              <a:t> a </a:t>
            </a:r>
            <a:r>
              <a:rPr lang="en-US" altLang="es-ES" sz="3800" dirty="0" err="1"/>
              <a:t>través</a:t>
            </a:r>
            <a:r>
              <a:rPr lang="en-US" altLang="es-ES" sz="3800" dirty="0"/>
              <a:t> del </a:t>
            </a:r>
            <a:r>
              <a:rPr lang="en-US" altLang="es-ES" sz="3800" dirty="0" err="1"/>
              <a:t>ridículo</a:t>
            </a:r>
            <a:r>
              <a:rPr lang="en-US" altLang="es-ES" sz="3800" dirty="0"/>
              <a:t> o del </a:t>
            </a:r>
            <a:r>
              <a:rPr lang="en-US" altLang="es-ES" sz="3800" dirty="0" err="1"/>
              <a:t>castigo</a:t>
            </a:r>
            <a:r>
              <a:rPr lang="en-US" altLang="es-ES" sz="3800" dirty="0"/>
              <a:t>. </a:t>
            </a:r>
            <a:r>
              <a:rPr lang="en-US" altLang="es-ES" sz="3800" dirty="0" err="1"/>
              <a:t>Obligar</a:t>
            </a:r>
            <a:r>
              <a:rPr lang="en-US" altLang="es-ES" sz="3800" dirty="0"/>
              <a:t> a que se </a:t>
            </a:r>
            <a:r>
              <a:rPr lang="en-US" altLang="es-ES" sz="3800" dirty="0" err="1"/>
              <a:t>acepte</a:t>
            </a:r>
            <a:r>
              <a:rPr lang="en-US" altLang="es-ES" sz="3800" dirty="0"/>
              <a:t> un conjunto de </a:t>
            </a:r>
            <a:r>
              <a:rPr lang="en-US" altLang="es-ES" sz="3800" dirty="0" err="1"/>
              <a:t>creencias</a:t>
            </a:r>
            <a:r>
              <a:rPr lang="en-US" altLang="es-ES" sz="3800" dirty="0"/>
              <a:t> o </a:t>
            </a:r>
            <a:r>
              <a:rPr lang="en-US" altLang="es-ES" sz="3800" dirty="0" err="1"/>
              <a:t>practicas</a:t>
            </a:r>
            <a:r>
              <a:rPr lang="en-US" altLang="es-ES" sz="3800" dirty="0"/>
              <a:t> </a:t>
            </a:r>
            <a:r>
              <a:rPr lang="en-US" altLang="es-ES" sz="3800" dirty="0" err="1"/>
              <a:t>religiosas</a:t>
            </a:r>
            <a:r>
              <a:rPr lang="en-US" altLang="es-ES" sz="3800" dirty="0"/>
              <a:t> </a:t>
            </a:r>
            <a:r>
              <a:rPr lang="en-US" altLang="es-ES" sz="3800" dirty="0" err="1"/>
              <a:t>determinadas</a:t>
            </a:r>
            <a:r>
              <a:rPr lang="en-US" altLang="es-ES" sz="3800" dirty="0"/>
              <a:t>.</a:t>
            </a:r>
          </a:p>
          <a:p>
            <a:pPr marL="63500">
              <a:lnSpc>
                <a:spcPct val="110000"/>
              </a:lnSpc>
              <a:defRPr/>
            </a:pPr>
            <a:r>
              <a:rPr lang="en-US" altLang="es-ES" sz="3800" b="1" u="sng" dirty="0" err="1"/>
              <a:t>Violencia</a:t>
            </a:r>
            <a:r>
              <a:rPr lang="en-US" altLang="es-ES" sz="3800" b="1" u="sng" dirty="0"/>
              <a:t> </a:t>
            </a:r>
            <a:r>
              <a:rPr lang="en-US" altLang="es-ES" sz="3800" b="1" u="sng" dirty="0" err="1"/>
              <a:t>simbólica</a:t>
            </a:r>
            <a:r>
              <a:rPr lang="en-US" altLang="es-ES" sz="3800" dirty="0"/>
              <a:t>: no es un </a:t>
            </a:r>
            <a:r>
              <a:rPr lang="en-US" altLang="es-ES" sz="3800" dirty="0" err="1"/>
              <a:t>tipo</a:t>
            </a:r>
            <a:r>
              <a:rPr lang="en-US" altLang="es-ES" sz="3800" dirty="0"/>
              <a:t> de </a:t>
            </a:r>
            <a:r>
              <a:rPr lang="en-US" altLang="es-ES" sz="3800" dirty="0" err="1"/>
              <a:t>violencia</a:t>
            </a:r>
            <a:r>
              <a:rPr lang="en-US" altLang="es-ES" sz="3800" dirty="0"/>
              <a:t> </a:t>
            </a:r>
            <a:r>
              <a:rPr lang="en-US" altLang="es-ES" sz="3800" dirty="0" err="1"/>
              <a:t>como</a:t>
            </a:r>
            <a:r>
              <a:rPr lang="en-US" altLang="es-ES" sz="3800" dirty="0"/>
              <a:t> las </a:t>
            </a:r>
            <a:r>
              <a:rPr lang="en-US" altLang="es-ES" sz="3800" dirty="0" err="1"/>
              <a:t>demás</a:t>
            </a:r>
            <a:r>
              <a:rPr lang="en-US" altLang="es-ES" sz="3800" dirty="0"/>
              <a:t> </a:t>
            </a:r>
            <a:r>
              <a:rPr lang="en-US" altLang="es-ES" sz="3800" dirty="0" err="1"/>
              <a:t>sino</a:t>
            </a:r>
            <a:r>
              <a:rPr lang="en-US" altLang="es-ES" sz="3800" dirty="0"/>
              <a:t> un continuo de </a:t>
            </a:r>
            <a:r>
              <a:rPr lang="en-US" altLang="es-ES" sz="3800" dirty="0" err="1"/>
              <a:t>actitudes</a:t>
            </a:r>
            <a:r>
              <a:rPr lang="en-US" altLang="es-ES" sz="3800" dirty="0"/>
              <a:t>, </a:t>
            </a:r>
            <a:r>
              <a:rPr lang="en-US" altLang="es-ES" sz="3800" dirty="0" err="1"/>
              <a:t>gestos</a:t>
            </a:r>
            <a:r>
              <a:rPr lang="en-US" altLang="es-ES" sz="3800" dirty="0"/>
              <a:t> </a:t>
            </a:r>
            <a:r>
              <a:rPr lang="en-US" altLang="es-ES" sz="3800" dirty="0" err="1"/>
              <a:t>patrones</a:t>
            </a:r>
            <a:r>
              <a:rPr lang="en-US" altLang="es-ES" sz="3800" dirty="0"/>
              <a:t> de </a:t>
            </a:r>
            <a:r>
              <a:rPr lang="en-US" altLang="es-ES" sz="3800" dirty="0" err="1"/>
              <a:t>conducta</a:t>
            </a:r>
            <a:r>
              <a:rPr lang="en-US" altLang="es-ES" sz="3800" dirty="0"/>
              <a:t> y </a:t>
            </a:r>
            <a:r>
              <a:rPr lang="en-US" altLang="es-ES" sz="3800" dirty="0" err="1"/>
              <a:t>creencias</a:t>
            </a:r>
            <a:r>
              <a:rPr lang="en-US" altLang="es-ES" sz="3800" dirty="0"/>
              <a:t> </a:t>
            </a:r>
            <a:r>
              <a:rPr lang="en-US" altLang="es-ES" sz="3800" dirty="0" err="1"/>
              <a:t>cuya</a:t>
            </a:r>
            <a:r>
              <a:rPr lang="en-US" altLang="es-ES" sz="3800" dirty="0"/>
              <a:t> </a:t>
            </a:r>
            <a:r>
              <a:rPr lang="en-US" altLang="es-ES" sz="3800" dirty="0" err="1"/>
              <a:t>conceptualización</a:t>
            </a:r>
            <a:r>
              <a:rPr lang="en-US" altLang="es-ES" sz="3800" dirty="0"/>
              <a:t> </a:t>
            </a:r>
            <a:r>
              <a:rPr lang="en-US" altLang="es-ES" sz="3800" dirty="0" err="1"/>
              <a:t>permite</a:t>
            </a:r>
            <a:r>
              <a:rPr lang="en-US" altLang="es-ES" sz="3800" dirty="0"/>
              <a:t> </a:t>
            </a:r>
            <a:r>
              <a:rPr lang="en-US" altLang="es-ES" sz="3800" dirty="0" err="1"/>
              <a:t>comprender</a:t>
            </a:r>
            <a:r>
              <a:rPr lang="en-US" altLang="es-ES" sz="3800" dirty="0"/>
              <a:t> la </a:t>
            </a:r>
            <a:r>
              <a:rPr lang="en-US" altLang="es-ES" sz="3800" dirty="0" err="1"/>
              <a:t>existencia</a:t>
            </a:r>
            <a:r>
              <a:rPr lang="en-US" altLang="es-ES" sz="3800" dirty="0"/>
              <a:t> de la </a:t>
            </a:r>
            <a:r>
              <a:rPr lang="en-US" altLang="es-ES" sz="3800" dirty="0" err="1"/>
              <a:t>opresión</a:t>
            </a:r>
            <a:r>
              <a:rPr lang="en-US" altLang="es-ES" sz="3800" dirty="0"/>
              <a:t> y </a:t>
            </a:r>
            <a:r>
              <a:rPr lang="en-US" altLang="es-ES" sz="3800" dirty="0" err="1"/>
              <a:t>subordinación</a:t>
            </a:r>
            <a:r>
              <a:rPr lang="en-US" altLang="es-ES" sz="3800" dirty="0"/>
              <a:t> tanto de </a:t>
            </a:r>
            <a:r>
              <a:rPr lang="en-US" altLang="es-ES" sz="3800" dirty="0" err="1"/>
              <a:t>género</a:t>
            </a:r>
            <a:r>
              <a:rPr lang="en-US" altLang="es-ES" sz="3800" dirty="0"/>
              <a:t> </a:t>
            </a:r>
            <a:r>
              <a:rPr lang="en-US" altLang="es-ES" sz="3800" dirty="0" err="1"/>
              <a:t>como</a:t>
            </a:r>
            <a:r>
              <a:rPr lang="en-US" altLang="es-ES" sz="3800" dirty="0"/>
              <a:t> de </a:t>
            </a:r>
            <a:r>
              <a:rPr lang="en-US" altLang="es-ES" sz="3800" dirty="0" err="1"/>
              <a:t>clase</a:t>
            </a:r>
            <a:r>
              <a:rPr lang="en-US" altLang="es-ES" sz="3800" dirty="0"/>
              <a:t> o raza . </a:t>
            </a:r>
            <a:r>
              <a:rPr lang="en-US" altLang="es-ES" sz="3800" dirty="0" err="1"/>
              <a:t>Sostiene</a:t>
            </a:r>
            <a:r>
              <a:rPr lang="en-US" altLang="es-ES" sz="3800" dirty="0"/>
              <a:t> </a:t>
            </a:r>
            <a:r>
              <a:rPr lang="en-US" altLang="es-ES" sz="3800" dirty="0" err="1"/>
              <a:t>el</a:t>
            </a:r>
            <a:r>
              <a:rPr lang="en-US" altLang="es-ES" sz="3800" dirty="0"/>
              <a:t> </a:t>
            </a:r>
            <a:r>
              <a:rPr lang="en-US" altLang="es-ES" sz="3800" dirty="0" err="1"/>
              <a:t>maltrato</a:t>
            </a:r>
            <a:r>
              <a:rPr lang="en-US" altLang="es-ES" sz="3800" dirty="0"/>
              <a:t> y lo </a:t>
            </a:r>
            <a:r>
              <a:rPr lang="en-US" altLang="es-ES" sz="3800" dirty="0" err="1"/>
              <a:t>perpetúa</a:t>
            </a:r>
            <a:r>
              <a:rPr lang="en-US" altLang="es-ES" sz="3800" dirty="0"/>
              <a:t>. </a:t>
            </a:r>
            <a:r>
              <a:rPr lang="en-US" altLang="es-ES" sz="3800" dirty="0" err="1"/>
              <a:t>Está</a:t>
            </a:r>
            <a:r>
              <a:rPr lang="en-US" altLang="es-ES" sz="3800" dirty="0"/>
              <a:t> </a:t>
            </a:r>
            <a:r>
              <a:rPr lang="en-US" altLang="es-ES" sz="3800" dirty="0" err="1"/>
              <a:t>presente</a:t>
            </a:r>
            <a:r>
              <a:rPr lang="en-US" altLang="es-ES" sz="3800" dirty="0"/>
              <a:t> </a:t>
            </a:r>
            <a:r>
              <a:rPr lang="en-US" altLang="es-ES" sz="3800" dirty="0" err="1"/>
              <a:t>en</a:t>
            </a:r>
            <a:r>
              <a:rPr lang="en-US" altLang="es-ES" sz="3800" dirty="0"/>
              <a:t> </a:t>
            </a:r>
            <a:r>
              <a:rPr lang="en-US" altLang="es-ES" sz="3800" dirty="0" err="1"/>
              <a:t>todas</a:t>
            </a:r>
            <a:r>
              <a:rPr lang="en-US" altLang="es-ES" sz="3800" dirty="0"/>
              <a:t> las </a:t>
            </a:r>
            <a:r>
              <a:rPr lang="en-US" altLang="es-ES" sz="3800" dirty="0" err="1"/>
              <a:t>formas</a:t>
            </a:r>
            <a:r>
              <a:rPr lang="en-US" altLang="es-ES" sz="3800" dirty="0"/>
              <a:t> de </a:t>
            </a:r>
            <a:r>
              <a:rPr lang="en-US" altLang="es-ES" sz="3800" dirty="0" err="1"/>
              <a:t>violencia</a:t>
            </a:r>
            <a:r>
              <a:rPr lang="en-US" altLang="es-ES" sz="3800" dirty="0"/>
              <a:t> </a:t>
            </a:r>
            <a:r>
              <a:rPr lang="en-US" altLang="es-ES" sz="3800" dirty="0" err="1"/>
              <a:t>garantizándose</a:t>
            </a:r>
            <a:r>
              <a:rPr lang="en-US" altLang="es-ES" sz="3800" dirty="0"/>
              <a:t> que sea </a:t>
            </a:r>
            <a:r>
              <a:rPr lang="en-US" altLang="es-ES" sz="3800" dirty="0" err="1"/>
              <a:t>efectiva</a:t>
            </a:r>
            <a:r>
              <a:rPr lang="en-US" altLang="es-ES" sz="3800" dirty="0"/>
              <a:t>.</a:t>
            </a:r>
          </a:p>
          <a:p>
            <a:pPr marL="63500">
              <a:lnSpc>
                <a:spcPct val="110000"/>
              </a:lnSpc>
              <a:defRPr/>
            </a:pPr>
            <a:r>
              <a:rPr lang="en-US" altLang="es-ES" sz="3800" b="1" u="sng" dirty="0"/>
              <a:t>La </a:t>
            </a:r>
            <a:r>
              <a:rPr lang="en-US" altLang="es-ES" sz="3800" b="1" u="sng" dirty="0" err="1"/>
              <a:t>violencia</a:t>
            </a:r>
            <a:r>
              <a:rPr lang="en-US" altLang="es-ES" sz="3800" b="1" u="sng" dirty="0"/>
              <a:t> </a:t>
            </a:r>
            <a:r>
              <a:rPr lang="en-US" altLang="es-ES" sz="3800" b="1" u="sng" dirty="0" err="1"/>
              <a:t>vicaria</a:t>
            </a:r>
            <a:r>
              <a:rPr lang="en-US" altLang="es-ES" sz="3800" dirty="0"/>
              <a:t> es un </a:t>
            </a:r>
            <a:r>
              <a:rPr lang="en-US" altLang="es-ES" sz="3800" dirty="0" err="1"/>
              <a:t>tipo</a:t>
            </a:r>
            <a:r>
              <a:rPr lang="en-US" altLang="es-ES" sz="3800" dirty="0"/>
              <a:t> de </a:t>
            </a:r>
            <a:r>
              <a:rPr lang="en-US" altLang="es-ES" sz="3800" dirty="0" err="1"/>
              <a:t>violencia</a:t>
            </a:r>
            <a:r>
              <a:rPr lang="en-US" altLang="es-ES" sz="3800" dirty="0"/>
              <a:t> </a:t>
            </a:r>
            <a:r>
              <a:rPr lang="en-US" altLang="es-ES" sz="3800" dirty="0" err="1"/>
              <a:t>intrafamiliar</a:t>
            </a:r>
            <a:r>
              <a:rPr lang="en-US" altLang="es-ES" sz="3800" dirty="0"/>
              <a:t> que </a:t>
            </a:r>
            <a:r>
              <a:rPr lang="en-US" altLang="es-ES" sz="3800" dirty="0" err="1"/>
              <a:t>incluye</a:t>
            </a:r>
            <a:r>
              <a:rPr lang="en-US" altLang="es-ES" sz="3800" dirty="0"/>
              <a:t> </a:t>
            </a:r>
            <a:r>
              <a:rPr lang="en-US" altLang="es-ES" sz="3800" dirty="0" err="1"/>
              <a:t>toda</a:t>
            </a:r>
            <a:r>
              <a:rPr lang="en-US" altLang="es-ES" sz="3800" dirty="0"/>
              <a:t> </a:t>
            </a:r>
            <a:r>
              <a:rPr lang="en-US" altLang="es-ES" sz="3800" dirty="0" err="1"/>
              <a:t>aquella</a:t>
            </a:r>
            <a:r>
              <a:rPr lang="en-US" altLang="es-ES" sz="3800" dirty="0"/>
              <a:t> </a:t>
            </a:r>
            <a:r>
              <a:rPr lang="en-US" altLang="es-ES" sz="3800" dirty="0" err="1"/>
              <a:t>conducta</a:t>
            </a:r>
            <a:r>
              <a:rPr lang="en-US" altLang="es-ES" sz="3800" dirty="0"/>
              <a:t> </a:t>
            </a:r>
            <a:r>
              <a:rPr lang="en-US" altLang="es-ES" sz="3800" dirty="0" err="1"/>
              <a:t>realizada</a:t>
            </a:r>
            <a:r>
              <a:rPr lang="en-US" altLang="es-ES" sz="3800" dirty="0"/>
              <a:t> de </a:t>
            </a:r>
            <a:r>
              <a:rPr lang="en-US" altLang="es-ES" sz="3800" dirty="0" err="1"/>
              <a:t>manera</a:t>
            </a:r>
            <a:r>
              <a:rPr lang="en-US" altLang="es-ES" sz="3800" dirty="0"/>
              <a:t> </a:t>
            </a:r>
            <a:r>
              <a:rPr lang="en-US" altLang="es-ES" sz="3800" dirty="0" err="1"/>
              <a:t>consciente</a:t>
            </a:r>
            <a:r>
              <a:rPr lang="en-US" altLang="es-ES" sz="3800" dirty="0"/>
              <a:t> para </a:t>
            </a:r>
            <a:r>
              <a:rPr lang="en-US" altLang="es-ES" sz="3800" dirty="0" err="1"/>
              <a:t>generar</a:t>
            </a:r>
            <a:r>
              <a:rPr lang="en-US" altLang="es-ES" sz="3800" dirty="0"/>
              <a:t> un </a:t>
            </a:r>
            <a:r>
              <a:rPr lang="en-US" altLang="es-ES" sz="3800" dirty="0" err="1"/>
              <a:t>daño</a:t>
            </a:r>
            <a:r>
              <a:rPr lang="en-US" altLang="es-ES" sz="3800" dirty="0"/>
              <a:t> a </a:t>
            </a:r>
            <a:r>
              <a:rPr lang="en-US" altLang="es-ES" sz="3800" dirty="0" err="1"/>
              <a:t>otra</a:t>
            </a:r>
            <a:r>
              <a:rPr lang="en-US" altLang="es-ES" sz="3800" dirty="0"/>
              <a:t> persona, </a:t>
            </a:r>
            <a:r>
              <a:rPr lang="en-US" altLang="es-ES" sz="3800" dirty="0" err="1"/>
              <a:t>ejerciéndose</a:t>
            </a:r>
            <a:r>
              <a:rPr lang="en-US" altLang="es-ES" sz="3800" dirty="0"/>
              <a:t> de forma </a:t>
            </a:r>
            <a:r>
              <a:rPr lang="en-US" altLang="es-ES" sz="3800" dirty="0" err="1"/>
              <a:t>secundaria</a:t>
            </a:r>
            <a:r>
              <a:rPr lang="en-US" altLang="es-ES" sz="3800" dirty="0"/>
              <a:t> a la principal. </a:t>
            </a:r>
            <a:r>
              <a:rPr lang="en-US" altLang="es-ES" sz="3800" b="1" dirty="0"/>
              <a:t>En </a:t>
            </a:r>
            <a:r>
              <a:rPr lang="en-US" altLang="es-ES" sz="3800" b="1" dirty="0" err="1"/>
              <a:t>muchos</a:t>
            </a:r>
            <a:r>
              <a:rPr lang="en-US" altLang="es-ES" sz="3800" b="1" dirty="0"/>
              <a:t> </a:t>
            </a:r>
            <a:r>
              <a:rPr lang="en-US" altLang="es-ES" sz="3800" b="1" dirty="0" err="1"/>
              <a:t>casos</a:t>
            </a:r>
            <a:r>
              <a:rPr lang="en-US" altLang="es-ES" sz="3800" b="1" dirty="0"/>
              <a:t> </a:t>
            </a:r>
            <a:r>
              <a:rPr lang="en-US" altLang="es-ES" sz="3800" b="1" dirty="0" err="1"/>
              <a:t>el</a:t>
            </a:r>
            <a:r>
              <a:rPr lang="en-US" altLang="es-ES" sz="3800" b="1" dirty="0"/>
              <a:t> </a:t>
            </a:r>
            <a:r>
              <a:rPr lang="en-US" altLang="es-ES" sz="3800" b="1" dirty="0" err="1"/>
              <a:t>hijo</a:t>
            </a:r>
            <a:r>
              <a:rPr lang="en-US" altLang="es-ES" sz="3800" b="1" dirty="0"/>
              <a:t> o </a:t>
            </a:r>
            <a:r>
              <a:rPr lang="en-US" altLang="es-ES" sz="3800" b="1" dirty="0" err="1"/>
              <a:t>hija</a:t>
            </a:r>
            <a:r>
              <a:rPr lang="en-US" altLang="es-ES" sz="3800" b="1" dirty="0"/>
              <a:t> es </a:t>
            </a:r>
            <a:r>
              <a:rPr lang="en-US" altLang="es-ES" sz="3800" b="1" dirty="0" err="1"/>
              <a:t>utilizado</a:t>
            </a:r>
            <a:r>
              <a:rPr lang="en-US" altLang="es-ES" sz="3800" b="1" dirty="0"/>
              <a:t> de </a:t>
            </a:r>
            <a:r>
              <a:rPr lang="en-US" altLang="es-ES" sz="3800" b="1" dirty="0" err="1"/>
              <a:t>manera</a:t>
            </a:r>
            <a:r>
              <a:rPr lang="en-US" altLang="es-ES" sz="3800" b="1" dirty="0"/>
              <a:t> instrumental con </a:t>
            </a:r>
            <a:r>
              <a:rPr lang="en-US" altLang="es-ES" sz="3800" b="1" dirty="0" err="1"/>
              <a:t>el</a:t>
            </a:r>
            <a:r>
              <a:rPr lang="en-US" altLang="es-ES" sz="3800" b="1" dirty="0"/>
              <a:t> </a:t>
            </a:r>
            <a:r>
              <a:rPr lang="en-US" altLang="es-ES" sz="3800" b="1" dirty="0" err="1"/>
              <a:t>objetivo</a:t>
            </a:r>
            <a:r>
              <a:rPr lang="en-US" altLang="es-ES" sz="3800" b="1" dirty="0"/>
              <a:t> de </a:t>
            </a:r>
            <a:r>
              <a:rPr lang="en-US" altLang="es-ES" sz="3800" b="1" dirty="0" err="1"/>
              <a:t>hacer</a:t>
            </a:r>
            <a:r>
              <a:rPr lang="en-US" altLang="es-ES" sz="3800" b="1" dirty="0"/>
              <a:t> </a:t>
            </a:r>
            <a:r>
              <a:rPr lang="en-US" altLang="es-ES" sz="3800" b="1" dirty="0" err="1"/>
              <a:t>daño</a:t>
            </a:r>
            <a:r>
              <a:rPr lang="en-US" altLang="es-ES" sz="3800" b="1" dirty="0"/>
              <a:t> al </a:t>
            </a:r>
            <a:r>
              <a:rPr lang="en-US" altLang="es-ES" sz="3800" b="1" dirty="0" err="1"/>
              <a:t>auténtico</a:t>
            </a:r>
            <a:r>
              <a:rPr lang="en-US" altLang="es-ES" sz="3800" b="1" dirty="0"/>
              <a:t> </a:t>
            </a:r>
            <a:r>
              <a:rPr lang="en-US" altLang="es-ES" sz="3800" b="1" dirty="0" err="1"/>
              <a:t>objetivo</a:t>
            </a:r>
            <a:r>
              <a:rPr lang="en-US" altLang="es-ES" sz="3800" b="1" dirty="0"/>
              <a:t> de la </a:t>
            </a:r>
            <a:r>
              <a:rPr lang="en-US" altLang="es-ES" sz="3800" b="1" dirty="0" err="1"/>
              <a:t>violencia</a:t>
            </a:r>
            <a:r>
              <a:rPr lang="en-US" altLang="es-ES" sz="3800" dirty="0"/>
              <a:t>, la pareja. </a:t>
            </a:r>
          </a:p>
          <a:p>
            <a:pPr marL="63500">
              <a:lnSpc>
                <a:spcPct val="110000"/>
              </a:lnSpc>
              <a:defRPr/>
            </a:pPr>
            <a:endParaRPr lang="en-US" altLang="es-ES" sz="1000" dirty="0"/>
          </a:p>
          <a:p>
            <a:pPr marL="63500">
              <a:lnSpc>
                <a:spcPct val="110000"/>
              </a:lnSpc>
              <a:defRPr/>
            </a:pPr>
            <a:endParaRPr lang="en-US" altLang="es-ES" sz="1000" dirty="0"/>
          </a:p>
          <a:p>
            <a:pPr marL="63500">
              <a:lnSpc>
                <a:spcPct val="110000"/>
              </a:lnSpc>
              <a:defRPr/>
            </a:pPr>
            <a:r>
              <a:rPr lang="en-US" altLang="es-ES" sz="1000" dirty="0"/>
              <a:t>                                                                                                                                                                        </a:t>
            </a:r>
          </a:p>
        </p:txBody>
      </p:sp>
      <p:pic>
        <p:nvPicPr>
          <p:cNvPr id="51228" name="Picture 51227">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230" name="Straight Connector 51229">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3785" name="Rectangle 203784">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203787" name="Picture 203786">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3789" name="Straight Connector 203788">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3791" name="Straight Connector 203790">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3793" name="Rectangle 203792">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95" name="Rectangle 203794">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370" name="Rectangle 2">
            <a:extLst>
              <a:ext uri="{FF2B5EF4-FFF2-40B4-BE49-F238E27FC236}">
                <a16:creationId xmlns:a16="http://schemas.microsoft.com/office/drawing/2014/main" id="{82C78C85-1FAC-DEA9-2D62-A422F7D2DF63}"/>
              </a:ext>
            </a:extLst>
          </p:cNvPr>
          <p:cNvSpPr>
            <a:spLocks noGrp="1" noRot="1"/>
          </p:cNvSpPr>
          <p:nvPr>
            <p:ph type="title" idx="4294967295"/>
          </p:nvPr>
        </p:nvSpPr>
        <p:spPr>
          <a:xfrm>
            <a:off x="-91440" y="2651766"/>
            <a:ext cx="3454400" cy="2325479"/>
          </a:xfrm>
        </p:spPr>
        <p:txBody>
          <a:bodyPr vert="horz" lIns="91440" tIns="45720" rIns="91440" bIns="45720" rtlCol="0" anchor="t">
            <a:normAutofit/>
          </a:bodyPr>
          <a:lstStyle/>
          <a:p>
            <a:pPr marL="484188"/>
            <a:r>
              <a:rPr lang="en-US" altLang="es-ES" sz="2500" u="sng" dirty="0" err="1"/>
              <a:t>Factores</a:t>
            </a:r>
            <a:r>
              <a:rPr lang="en-US" altLang="es-ES" sz="2500" u="sng" dirty="0"/>
              <a:t> de </a:t>
            </a:r>
            <a:r>
              <a:rPr lang="en-US" altLang="es-ES" sz="2500" u="sng" dirty="0" err="1"/>
              <a:t>mantenimiento</a:t>
            </a:r>
            <a:endParaRPr lang="en-US" altLang="es-ES" sz="2500" dirty="0"/>
          </a:p>
        </p:txBody>
      </p:sp>
      <p:cxnSp>
        <p:nvCxnSpPr>
          <p:cNvPr id="203797" name="Straight Connector 203796">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3799"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3801" name="Picture 203800">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3803" name="Straight Connector 203802">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03781" name="Rectangle 3">
            <a:extLst>
              <a:ext uri="{FF2B5EF4-FFF2-40B4-BE49-F238E27FC236}">
                <a16:creationId xmlns:a16="http://schemas.microsoft.com/office/drawing/2014/main" id="{2E670E3C-83A6-66F6-3E42-C7A90DE54D55}"/>
              </a:ext>
            </a:extLst>
          </p:cNvPr>
          <p:cNvGraphicFramePr/>
          <p:nvPr>
            <p:extLst>
              <p:ext uri="{D42A27DB-BD31-4B8C-83A1-F6EECF244321}">
                <p14:modId xmlns:p14="http://schemas.microsoft.com/office/powerpoint/2010/main" val="3060401470"/>
              </p:ext>
            </p:extLst>
          </p:nvPr>
        </p:nvGraphicFramePr>
        <p:xfrm>
          <a:off x="3362960" y="71144"/>
          <a:ext cx="8991599" cy="5740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09928" name="Rectangle 20992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209930" name="Picture 20992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9932" name="Straight Connector 20993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9934" name="Straight Connector 20993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9936" name="Rectangle 20993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38" name="Rectangle 20993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9922" name="Rectangle 2">
            <a:extLst>
              <a:ext uri="{FF2B5EF4-FFF2-40B4-BE49-F238E27FC236}">
                <a16:creationId xmlns:a16="http://schemas.microsoft.com/office/drawing/2014/main" id="{B7AEC2AF-AA03-30B3-B323-2782A144DFE4}"/>
              </a:ext>
            </a:extLst>
          </p:cNvPr>
          <p:cNvSpPr>
            <a:spLocks noGrp="1" noRot="1" noChangeArrowheads="1"/>
          </p:cNvSpPr>
          <p:nvPr>
            <p:ph type="title" idx="4294967295"/>
          </p:nvPr>
        </p:nvSpPr>
        <p:spPr>
          <a:xfrm>
            <a:off x="132080" y="325120"/>
            <a:ext cx="3210560" cy="4671875"/>
          </a:xfrm>
        </p:spPr>
        <p:txBody>
          <a:bodyPr vert="horz" lIns="91440" tIns="45720" rIns="91440" bIns="45720" rtlCol="0" anchor="ctr">
            <a:normAutofit/>
          </a:bodyPr>
          <a:lstStyle/>
          <a:p>
            <a:pPr marL="484632">
              <a:defRPr/>
            </a:pPr>
            <a:r>
              <a:rPr lang="en-US" altLang="es-ES" sz="3600" b="0" i="0" u="sng" kern="1200" cap="all" dirty="0" err="1">
                <a:solidFill>
                  <a:schemeClr val="tx1"/>
                </a:solidFill>
                <a:effectLst/>
                <a:latin typeface="+mj-lt"/>
                <a:ea typeface="+mj-ea"/>
                <a:cs typeface="+mj-cs"/>
              </a:rPr>
              <a:t>Efectos</a:t>
            </a:r>
            <a:r>
              <a:rPr lang="en-US" altLang="es-ES" sz="3600" b="0" i="0" u="sng" kern="1200" cap="all" dirty="0">
                <a:solidFill>
                  <a:schemeClr val="tx1"/>
                </a:solidFill>
                <a:effectLst/>
                <a:latin typeface="+mj-lt"/>
                <a:ea typeface="+mj-ea"/>
                <a:cs typeface="+mj-cs"/>
              </a:rPr>
              <a:t> de la </a:t>
            </a:r>
            <a:r>
              <a:rPr lang="en-US" altLang="es-ES" sz="3600" b="0" i="0" u="sng" kern="1200" cap="all" dirty="0" err="1">
                <a:solidFill>
                  <a:schemeClr val="tx1"/>
                </a:solidFill>
                <a:effectLst/>
                <a:latin typeface="+mj-lt"/>
                <a:ea typeface="+mj-ea"/>
                <a:cs typeface="+mj-cs"/>
              </a:rPr>
              <a:t>violencia</a:t>
            </a:r>
            <a:r>
              <a:rPr lang="en-US" altLang="es-ES" sz="3600" b="0" i="0" u="sng" kern="1200" cap="all" dirty="0">
                <a:solidFill>
                  <a:schemeClr val="tx1"/>
                </a:solidFill>
                <a:effectLst/>
                <a:latin typeface="+mj-lt"/>
                <a:ea typeface="+mj-ea"/>
                <a:cs typeface="+mj-cs"/>
              </a:rPr>
              <a:t> </a:t>
            </a:r>
            <a:r>
              <a:rPr lang="en-US" altLang="es-ES" sz="3600" b="0" i="0" u="sng" kern="1200" cap="all" dirty="0" err="1">
                <a:solidFill>
                  <a:schemeClr val="tx1"/>
                </a:solidFill>
                <a:effectLst/>
                <a:latin typeface="+mj-lt"/>
                <a:ea typeface="+mj-ea"/>
                <a:cs typeface="+mj-cs"/>
              </a:rPr>
              <a:t>sobre</a:t>
            </a:r>
            <a:r>
              <a:rPr lang="en-US" altLang="es-ES" sz="3600" b="0" i="0" u="sng" kern="1200" cap="all" dirty="0">
                <a:solidFill>
                  <a:schemeClr val="tx1"/>
                </a:solidFill>
                <a:effectLst/>
                <a:latin typeface="+mj-lt"/>
                <a:ea typeface="+mj-ea"/>
                <a:cs typeface="+mj-cs"/>
              </a:rPr>
              <a:t> la </a:t>
            </a:r>
            <a:r>
              <a:rPr lang="en-US" altLang="es-ES" sz="3600" b="0" i="0" u="sng" kern="1200" cap="all" dirty="0" err="1">
                <a:solidFill>
                  <a:schemeClr val="tx1"/>
                </a:solidFill>
                <a:effectLst/>
                <a:latin typeface="+mj-lt"/>
                <a:ea typeface="+mj-ea"/>
                <a:cs typeface="+mj-cs"/>
              </a:rPr>
              <a:t>salud</a:t>
            </a:r>
            <a:r>
              <a:rPr lang="en-US" altLang="es-ES" sz="3600" b="0" i="0" u="sng" kern="1200" cap="all" dirty="0">
                <a:solidFill>
                  <a:schemeClr val="tx1"/>
                </a:solidFill>
                <a:effectLst/>
                <a:latin typeface="+mj-lt"/>
                <a:ea typeface="+mj-ea"/>
                <a:cs typeface="+mj-cs"/>
              </a:rPr>
              <a:t> de las </a:t>
            </a:r>
            <a:r>
              <a:rPr lang="en-US" altLang="es-ES" sz="3600" b="0" i="0" u="sng" kern="1200" cap="all" dirty="0" err="1">
                <a:solidFill>
                  <a:schemeClr val="tx1"/>
                </a:solidFill>
                <a:effectLst/>
                <a:latin typeface="+mj-lt"/>
                <a:ea typeface="+mj-ea"/>
                <a:cs typeface="+mj-cs"/>
              </a:rPr>
              <a:t>mujeres</a:t>
            </a:r>
            <a:endParaRPr lang="en-US" altLang="es-ES" sz="3600" b="0" i="0" u="sng" kern="1200" cap="all" dirty="0">
              <a:solidFill>
                <a:schemeClr val="tx1"/>
              </a:solidFill>
              <a:effectLst/>
              <a:latin typeface="+mj-lt"/>
              <a:ea typeface="+mj-ea"/>
              <a:cs typeface="+mj-cs"/>
            </a:endParaRPr>
          </a:p>
        </p:txBody>
      </p:sp>
      <p:grpSp>
        <p:nvGrpSpPr>
          <p:cNvPr id="209940" name="Group 20993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09941" name="Rectangle 20994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942" name="Rectangle 20994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9944" name="Rectangle 20994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23" name="Rectangle 3">
            <a:extLst>
              <a:ext uri="{FF2B5EF4-FFF2-40B4-BE49-F238E27FC236}">
                <a16:creationId xmlns:a16="http://schemas.microsoft.com/office/drawing/2014/main" id="{1FAC6A59-514C-85B5-2670-C9A8A1B8A602}"/>
              </a:ext>
            </a:extLst>
          </p:cNvPr>
          <p:cNvSpPr>
            <a:spLocks noGrp="1" noRot="1" noChangeArrowheads="1"/>
          </p:cNvSpPr>
          <p:nvPr>
            <p:ph type="body" idx="4294967295"/>
          </p:nvPr>
        </p:nvSpPr>
        <p:spPr>
          <a:xfrm>
            <a:off x="5584483" y="1138228"/>
            <a:ext cx="5440680" cy="3858768"/>
          </a:xfrm>
        </p:spPr>
        <p:txBody>
          <a:bodyPr vert="horz" lIns="91440" tIns="45720" rIns="91440" bIns="45720" rtlCol="0" anchor="ctr">
            <a:normAutofit/>
          </a:bodyPr>
          <a:lstStyle/>
          <a:p>
            <a:pPr marL="448056">
              <a:lnSpc>
                <a:spcPct val="110000"/>
              </a:lnSpc>
              <a:defRPr/>
            </a:pPr>
            <a:r>
              <a:rPr lang="en-US" sz="1100" b="1" u="sng">
                <a:solidFill>
                  <a:srgbClr val="000000"/>
                </a:solidFill>
              </a:rPr>
              <a:t>Salud física</a:t>
            </a:r>
            <a:r>
              <a:rPr lang="en-US" sz="1100">
                <a:solidFill>
                  <a:srgbClr val="000000"/>
                </a:solidFill>
              </a:rPr>
              <a:t>:</a:t>
            </a:r>
          </a:p>
          <a:p>
            <a:pPr marL="448056">
              <a:lnSpc>
                <a:spcPct val="110000"/>
              </a:lnSpc>
              <a:defRPr/>
            </a:pPr>
            <a:r>
              <a:rPr lang="en-US" sz="1100">
                <a:solidFill>
                  <a:srgbClr val="000000"/>
                </a:solidFill>
              </a:rPr>
              <a:t>	- Efectos derivados directamente de la violencia: Heridas, fracturas, quemaduras, problemas neurológicos, minusvalías.</a:t>
            </a:r>
          </a:p>
          <a:p>
            <a:pPr marL="448056">
              <a:lnSpc>
                <a:spcPct val="110000"/>
              </a:lnSpc>
              <a:defRPr/>
            </a:pPr>
            <a:r>
              <a:rPr lang="en-US" sz="1100">
                <a:solidFill>
                  <a:srgbClr val="000000"/>
                </a:solidFill>
              </a:rPr>
              <a:t>	- Efectos derivados del estrés y tensión continuada: agotamiento, hipervigilancia, bajo sistema inmunológico, dolores difusos y recurrentes como dolores de cabeza, espalda, abdomen…, insomnio, pesadillas, problemas de alimentación, mayor ingesta de alcohol, psicofármacos, fibromialgia.</a:t>
            </a:r>
          </a:p>
          <a:p>
            <a:pPr marL="448056">
              <a:lnSpc>
                <a:spcPct val="110000"/>
              </a:lnSpc>
              <a:defRPr/>
            </a:pPr>
            <a:r>
              <a:rPr lang="en-US" sz="1100" b="1" u="sng">
                <a:solidFill>
                  <a:srgbClr val="000000"/>
                </a:solidFill>
              </a:rPr>
              <a:t>Salud sexual</a:t>
            </a:r>
            <a:r>
              <a:rPr lang="en-US" sz="1100">
                <a:solidFill>
                  <a:srgbClr val="000000"/>
                </a:solidFill>
              </a:rPr>
              <a:t>: Pérdida deseo sexual y Problemas ginecológicos: Infecciones recurrentes, ETS, Dolor pélvico y Trastornos menstruales</a:t>
            </a:r>
          </a:p>
          <a:p>
            <a:pPr marL="448056">
              <a:lnSpc>
                <a:spcPct val="110000"/>
              </a:lnSpc>
              <a:defRPr/>
            </a:pPr>
            <a:r>
              <a:rPr lang="en-US" sz="1100" b="1" u="sng">
                <a:solidFill>
                  <a:srgbClr val="000000"/>
                </a:solidFill>
              </a:rPr>
              <a:t>Salud reproductiva</a:t>
            </a:r>
            <a:r>
              <a:rPr lang="en-US" sz="1100">
                <a:solidFill>
                  <a:srgbClr val="000000"/>
                </a:solidFill>
              </a:rPr>
              <a:t>: Embarazos no deseados, Abortos, Abortos clandestinos, En los embarazos: hemorragias, infecciones, anemia…Parto prematuro, Bajo peso al nacer.</a:t>
            </a:r>
          </a:p>
          <a:p>
            <a:pPr marL="448056">
              <a:lnSpc>
                <a:spcPct val="110000"/>
              </a:lnSpc>
              <a:defRPr/>
            </a:pPr>
            <a:r>
              <a:rPr lang="en-US" sz="1100" b="1" u="sng">
                <a:solidFill>
                  <a:srgbClr val="000000"/>
                </a:solidFill>
              </a:rPr>
              <a:t>Salud psicológica</a:t>
            </a:r>
            <a:r>
              <a:rPr lang="en-US" sz="1100">
                <a:solidFill>
                  <a:srgbClr val="000000"/>
                </a:solidFill>
              </a:rPr>
              <a:t>: depresión, dependencia emocional, baja autoestima, inseguridad en la toma de decisiones, indefensión, impotencia, ansiedad, ataques de pánico, SEPT, dificultad de concentración.</a:t>
            </a:r>
          </a:p>
          <a:p>
            <a:pPr marL="448056">
              <a:lnSpc>
                <a:spcPct val="110000"/>
              </a:lnSpc>
              <a:defRPr/>
            </a:pPr>
            <a:endParaRPr lang="en-US" sz="1100">
              <a:solidFill>
                <a:srgbClr val="000000"/>
              </a:solidFill>
            </a:endParaRPr>
          </a:p>
        </p:txBody>
      </p:sp>
      <p:pic>
        <p:nvPicPr>
          <p:cNvPr id="209946" name="Picture 20994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9948" name="Straight Connector 20994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832" name="Rectangle 205831">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205834" name="Picture 205833">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836" name="Straight Connector 205835">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5838" name="Straight Connector 205837">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5840" name="Rectangle 20583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42" name="Rectangle 20584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5826" name="Rectangle 2">
            <a:extLst>
              <a:ext uri="{FF2B5EF4-FFF2-40B4-BE49-F238E27FC236}">
                <a16:creationId xmlns:a16="http://schemas.microsoft.com/office/drawing/2014/main" id="{BF3BE3D3-7BC4-FBF4-BEA3-68764EBD1247}"/>
              </a:ext>
            </a:extLst>
          </p:cNvPr>
          <p:cNvSpPr>
            <a:spLocks noGrp="1" noRot="1" noChangeArrowheads="1"/>
          </p:cNvSpPr>
          <p:nvPr>
            <p:ph type="title" idx="4294967295"/>
          </p:nvPr>
        </p:nvSpPr>
        <p:spPr>
          <a:xfrm>
            <a:off x="303" y="2458727"/>
            <a:ext cx="3530157" cy="2518518"/>
          </a:xfrm>
        </p:spPr>
        <p:txBody>
          <a:bodyPr vert="horz" lIns="91440" tIns="45720" rIns="91440" bIns="45720" rtlCol="0" anchor="t">
            <a:normAutofit/>
          </a:bodyPr>
          <a:lstStyle/>
          <a:p>
            <a:pPr marL="484632">
              <a:defRPr/>
            </a:pPr>
            <a:r>
              <a:rPr lang="en-US" u="sng" dirty="0" err="1"/>
              <a:t>Factores</a:t>
            </a:r>
            <a:r>
              <a:rPr lang="en-US" u="sng" dirty="0"/>
              <a:t> que </a:t>
            </a:r>
            <a:r>
              <a:rPr lang="en-US" u="sng" dirty="0" err="1"/>
              <a:t>dificultan</a:t>
            </a:r>
            <a:r>
              <a:rPr lang="en-US" u="sng" dirty="0"/>
              <a:t> </a:t>
            </a:r>
            <a:r>
              <a:rPr lang="en-US" u="sng" dirty="0" err="1"/>
              <a:t>pedir</a:t>
            </a:r>
            <a:r>
              <a:rPr lang="en-US" u="sng" dirty="0"/>
              <a:t> </a:t>
            </a:r>
            <a:r>
              <a:rPr lang="en-US" u="sng" dirty="0" err="1"/>
              <a:t>ayuda</a:t>
            </a:r>
            <a:endParaRPr lang="en-US" u="sng" dirty="0"/>
          </a:p>
        </p:txBody>
      </p:sp>
      <p:cxnSp>
        <p:nvCxnSpPr>
          <p:cNvPr id="205844" name="Straight Connector 20584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584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5848" name="Picture 20584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850" name="Straight Connector 20584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05828" name="Rectangle 3">
            <a:extLst>
              <a:ext uri="{FF2B5EF4-FFF2-40B4-BE49-F238E27FC236}">
                <a16:creationId xmlns:a16="http://schemas.microsoft.com/office/drawing/2014/main" id="{D9474F08-2556-6AF6-07C3-FEFF1D0142D7}"/>
              </a:ext>
            </a:extLst>
          </p:cNvPr>
          <p:cNvGraphicFramePr/>
          <p:nvPr>
            <p:extLst>
              <p:ext uri="{D42A27DB-BD31-4B8C-83A1-F6EECF244321}">
                <p14:modId xmlns:p14="http://schemas.microsoft.com/office/powerpoint/2010/main" val="3144846575"/>
              </p:ext>
            </p:extLst>
          </p:nvPr>
        </p:nvGraphicFramePr>
        <p:xfrm>
          <a:off x="3413759" y="91457"/>
          <a:ext cx="8442961" cy="5348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617" name="Rectangle 6861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68619" name="Picture 6861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621" name="Straight Connector 6862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8623" name="Straight Connector 6862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8625" name="Rectangle 68624">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3" name="Picture 68612" descr="Candado con un corazón">
            <a:extLst>
              <a:ext uri="{FF2B5EF4-FFF2-40B4-BE49-F238E27FC236}">
                <a16:creationId xmlns:a16="http://schemas.microsoft.com/office/drawing/2014/main" id="{DE213280-E7B9-F813-FDE4-70BBF914F7A5}"/>
              </a:ext>
            </a:extLst>
          </p:cNvPr>
          <p:cNvPicPr>
            <a:picLocks noChangeAspect="1"/>
          </p:cNvPicPr>
          <p:nvPr/>
        </p:nvPicPr>
        <p:blipFill rotWithShape="1">
          <a:blip r:embed="rId4">
            <a:duotone>
              <a:schemeClr val="bg2">
                <a:shade val="45000"/>
                <a:satMod val="135000"/>
              </a:schemeClr>
              <a:prstClr val="white"/>
            </a:duotone>
            <a:alphaModFix amt="50000"/>
          </a:blip>
          <a:srcRect l="2"/>
          <a:stretch/>
        </p:blipFill>
        <p:spPr>
          <a:xfrm>
            <a:off x="305" y="10"/>
            <a:ext cx="12191695" cy="6857990"/>
          </a:xfrm>
          <a:prstGeom prst="rect">
            <a:avLst/>
          </a:prstGeom>
        </p:spPr>
      </p:pic>
      <p:cxnSp>
        <p:nvCxnSpPr>
          <p:cNvPr id="68627" name="Straight Connector 68626">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8610" name="Rectangle 2">
            <a:extLst>
              <a:ext uri="{FF2B5EF4-FFF2-40B4-BE49-F238E27FC236}">
                <a16:creationId xmlns:a16="http://schemas.microsoft.com/office/drawing/2014/main" id="{CA242F80-17CA-961F-C2E8-C538C09C8C30}"/>
              </a:ext>
            </a:extLst>
          </p:cNvPr>
          <p:cNvSpPr>
            <a:spLocks noGrp="1" noRot="1"/>
          </p:cNvSpPr>
          <p:nvPr>
            <p:ph type="title" idx="4294967295"/>
          </p:nvPr>
        </p:nvSpPr>
        <p:spPr>
          <a:xfrm>
            <a:off x="213360" y="193044"/>
            <a:ext cx="11367313" cy="536541"/>
          </a:xfrm>
        </p:spPr>
        <p:txBody>
          <a:bodyPr vert="horz" lIns="91440" tIns="45720" rIns="91440" bIns="45720" rtlCol="0" anchor="t">
            <a:normAutofit/>
          </a:bodyPr>
          <a:lstStyle/>
          <a:p>
            <a:pPr algn="ctr"/>
            <a:r>
              <a:rPr lang="en-US" altLang="es-ES" dirty="0"/>
              <a:t>MALTRATO HABITUAL</a:t>
            </a:r>
          </a:p>
        </p:txBody>
      </p:sp>
      <p:sp>
        <p:nvSpPr>
          <p:cNvPr id="68629" name="Rectangle 68628">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1" name="Rectangle 3">
            <a:extLst>
              <a:ext uri="{FF2B5EF4-FFF2-40B4-BE49-F238E27FC236}">
                <a16:creationId xmlns:a16="http://schemas.microsoft.com/office/drawing/2014/main" id="{D3320EB3-B886-C7D9-3B8A-DBDB86106CB2}"/>
              </a:ext>
            </a:extLst>
          </p:cNvPr>
          <p:cNvSpPr>
            <a:spLocks noGrp="1" noRot="1"/>
          </p:cNvSpPr>
          <p:nvPr>
            <p:ph idx="4294967295"/>
          </p:nvPr>
        </p:nvSpPr>
        <p:spPr>
          <a:xfrm>
            <a:off x="111760" y="729585"/>
            <a:ext cx="10943094" cy="5102255"/>
          </a:xfrm>
        </p:spPr>
        <p:txBody>
          <a:bodyPr vert="horz" lIns="91440" tIns="45720" rIns="91440" bIns="45720" rtlCol="0" anchor="t">
            <a:noAutofit/>
          </a:bodyPr>
          <a:lstStyle/>
          <a:p>
            <a:pPr>
              <a:lnSpc>
                <a:spcPct val="110000"/>
              </a:lnSpc>
            </a:pPr>
            <a:r>
              <a:rPr lang="en-US" altLang="es-ES" dirty="0"/>
              <a:t>- </a:t>
            </a:r>
            <a:r>
              <a:rPr lang="en-US" altLang="es-ES" dirty="0" err="1"/>
              <a:t>Siguiendo</a:t>
            </a:r>
            <a:r>
              <a:rPr lang="en-US" altLang="es-ES" dirty="0"/>
              <a:t> a </a:t>
            </a:r>
            <a:r>
              <a:rPr lang="en-US" altLang="es-ES" dirty="0" err="1"/>
              <a:t>Hirigoyen</a:t>
            </a:r>
            <a:r>
              <a:rPr lang="en-US" altLang="es-ES" dirty="0"/>
              <a:t>, 2005, “</a:t>
            </a:r>
            <a:r>
              <a:rPr lang="en-US" altLang="es-ES" i="1" dirty="0"/>
              <a:t>lo que </a:t>
            </a:r>
            <a:r>
              <a:rPr lang="en-US" altLang="es-ES" i="1" dirty="0" err="1"/>
              <a:t>permite</a:t>
            </a:r>
            <a:r>
              <a:rPr lang="en-US" altLang="es-ES" i="1" dirty="0"/>
              <a:t> </a:t>
            </a:r>
            <a:r>
              <a:rPr lang="en-US" altLang="es-ES" i="1" dirty="0" err="1"/>
              <a:t>distinguir</a:t>
            </a:r>
            <a:r>
              <a:rPr lang="en-US" altLang="es-ES" i="1" dirty="0"/>
              <a:t> la </a:t>
            </a:r>
            <a:r>
              <a:rPr lang="en-US" altLang="es-ES" i="1" dirty="0" err="1"/>
              <a:t>violencia</a:t>
            </a:r>
            <a:r>
              <a:rPr lang="en-US" altLang="es-ES" i="1" dirty="0"/>
              <a:t> </a:t>
            </a:r>
            <a:r>
              <a:rPr lang="en-US" altLang="es-ES" i="1" dirty="0" err="1"/>
              <a:t>conyugal</a:t>
            </a:r>
            <a:r>
              <a:rPr lang="en-US" altLang="es-ES" i="1" dirty="0"/>
              <a:t> del </a:t>
            </a:r>
            <a:r>
              <a:rPr lang="en-US" altLang="es-ES" i="1" dirty="0" err="1"/>
              <a:t>conflicto</a:t>
            </a:r>
            <a:r>
              <a:rPr lang="en-US" altLang="es-ES" i="1" dirty="0"/>
              <a:t> de pareja no son </a:t>
            </a:r>
            <a:r>
              <a:rPr lang="en-US" altLang="es-ES" i="1" dirty="0" err="1"/>
              <a:t>los</a:t>
            </a:r>
            <a:r>
              <a:rPr lang="en-US" altLang="es-ES" i="1" dirty="0"/>
              <a:t> golpes </a:t>
            </a:r>
            <a:r>
              <a:rPr lang="en-US" altLang="es-ES" i="1" dirty="0" err="1"/>
              <a:t>ni</a:t>
            </a:r>
            <a:r>
              <a:rPr lang="en-US" altLang="es-ES" i="1" dirty="0"/>
              <a:t> las palabras </a:t>
            </a:r>
            <a:r>
              <a:rPr lang="en-US" altLang="es-ES" i="1" dirty="0" err="1"/>
              <a:t>hirientes</a:t>
            </a:r>
            <a:r>
              <a:rPr lang="en-US" altLang="es-ES" i="1" dirty="0"/>
              <a:t>, </a:t>
            </a:r>
            <a:r>
              <a:rPr lang="en-US" altLang="es-ES" i="1" dirty="0" err="1"/>
              <a:t>sino</a:t>
            </a:r>
            <a:r>
              <a:rPr lang="en-US" altLang="es-ES" i="1" dirty="0"/>
              <a:t> la </a:t>
            </a:r>
            <a:r>
              <a:rPr lang="en-US" altLang="es-ES" b="1" i="1" dirty="0" err="1"/>
              <a:t>asimetría</a:t>
            </a:r>
            <a:r>
              <a:rPr lang="en-US" altLang="es-ES" b="1" i="1" dirty="0"/>
              <a:t> de la </a:t>
            </a:r>
            <a:r>
              <a:rPr lang="en-US" altLang="es-ES" b="1" i="1" dirty="0" err="1"/>
              <a:t>relación</a:t>
            </a:r>
            <a:r>
              <a:rPr lang="en-US" altLang="es-ES" b="1" i="1" dirty="0"/>
              <a:t>, </a:t>
            </a:r>
            <a:r>
              <a:rPr lang="en-US" altLang="es-ES" b="1" i="1" dirty="0" err="1"/>
              <a:t>donde</a:t>
            </a:r>
            <a:r>
              <a:rPr lang="en-US" altLang="es-ES" b="1" i="1" dirty="0"/>
              <a:t> </a:t>
            </a:r>
            <a:r>
              <a:rPr lang="en-US" altLang="es-ES" b="1" i="1" dirty="0" err="1"/>
              <a:t>el</a:t>
            </a:r>
            <a:r>
              <a:rPr lang="en-US" altLang="es-ES" b="1" i="1" dirty="0"/>
              <a:t> </a:t>
            </a:r>
            <a:r>
              <a:rPr lang="en-US" altLang="es-ES" b="1" i="1" dirty="0" err="1"/>
              <a:t>objetivo</a:t>
            </a:r>
            <a:r>
              <a:rPr lang="en-US" altLang="es-ES" b="1" i="1" dirty="0"/>
              <a:t> es </a:t>
            </a:r>
            <a:r>
              <a:rPr lang="en-US" altLang="es-ES" b="1" i="1" dirty="0" err="1"/>
              <a:t>dominar</a:t>
            </a:r>
            <a:r>
              <a:rPr lang="en-US" altLang="es-ES" b="1" i="1" dirty="0"/>
              <a:t> y </a:t>
            </a:r>
            <a:r>
              <a:rPr lang="en-US" altLang="es-ES" b="1" i="1" dirty="0" err="1"/>
              <a:t>aplastar</a:t>
            </a:r>
            <a:r>
              <a:rPr lang="en-US" altLang="es-ES" b="1" i="1" dirty="0"/>
              <a:t> al </a:t>
            </a:r>
            <a:r>
              <a:rPr lang="en-US" altLang="es-ES" b="1" i="1" dirty="0" err="1"/>
              <a:t>otro</a:t>
            </a:r>
            <a:r>
              <a:rPr lang="en-US" altLang="es-ES" b="1" i="1" dirty="0"/>
              <a:t>”. </a:t>
            </a:r>
            <a:endParaRPr lang="en-US" altLang="es-ES" dirty="0"/>
          </a:p>
          <a:p>
            <a:pPr>
              <a:lnSpc>
                <a:spcPct val="110000"/>
              </a:lnSpc>
            </a:pPr>
            <a:r>
              <a:rPr lang="en-US" altLang="es-ES" dirty="0"/>
              <a:t>- La </a:t>
            </a:r>
            <a:r>
              <a:rPr lang="en-US" altLang="es-ES" dirty="0" err="1"/>
              <a:t>violencia</a:t>
            </a:r>
            <a:r>
              <a:rPr lang="en-US" altLang="es-ES" dirty="0"/>
              <a:t> </a:t>
            </a:r>
            <a:r>
              <a:rPr lang="en-US" altLang="es-ES" dirty="0" err="1"/>
              <a:t>pues</a:t>
            </a:r>
            <a:r>
              <a:rPr lang="en-US" altLang="es-ES" dirty="0"/>
              <a:t> </a:t>
            </a:r>
            <a:r>
              <a:rPr lang="en-US" altLang="es-ES" dirty="0" err="1"/>
              <a:t>en</a:t>
            </a:r>
            <a:r>
              <a:rPr lang="en-US" altLang="es-ES" dirty="0"/>
              <a:t> la pareja </a:t>
            </a:r>
            <a:r>
              <a:rPr lang="en-US" altLang="es-ES" dirty="0" err="1"/>
              <a:t>tiene</a:t>
            </a:r>
            <a:r>
              <a:rPr lang="en-US" altLang="es-ES" dirty="0"/>
              <a:t> </a:t>
            </a:r>
            <a:r>
              <a:rPr lang="en-US" altLang="es-ES" dirty="0" err="1"/>
              <a:t>como</a:t>
            </a:r>
            <a:r>
              <a:rPr lang="en-US" altLang="es-ES" dirty="0"/>
              <a:t> </a:t>
            </a:r>
            <a:r>
              <a:rPr lang="en-US" altLang="es-ES" i="1" dirty="0" err="1"/>
              <a:t>finalidad</a:t>
            </a:r>
            <a:r>
              <a:rPr lang="en-US" altLang="es-ES" i="1" dirty="0"/>
              <a:t> </a:t>
            </a:r>
            <a:r>
              <a:rPr lang="en-US" altLang="es-ES" i="1" dirty="0" err="1"/>
              <a:t>el</a:t>
            </a:r>
            <a:r>
              <a:rPr lang="en-US" altLang="es-ES" i="1" dirty="0"/>
              <a:t> </a:t>
            </a:r>
            <a:r>
              <a:rPr lang="en-US" altLang="es-ES" i="1" dirty="0" err="1"/>
              <a:t>dominio</a:t>
            </a:r>
            <a:r>
              <a:rPr lang="en-US" altLang="es-ES" i="1" dirty="0"/>
              <a:t>, </a:t>
            </a:r>
            <a:r>
              <a:rPr lang="en-US" altLang="es-ES" i="1" dirty="0" err="1"/>
              <a:t>el</a:t>
            </a:r>
            <a:r>
              <a:rPr lang="en-US" altLang="es-ES" i="1" dirty="0"/>
              <a:t> control de las </a:t>
            </a:r>
            <a:r>
              <a:rPr lang="en-US" altLang="es-ES" i="1" dirty="0" err="1"/>
              <a:t>conductas</a:t>
            </a:r>
            <a:r>
              <a:rPr lang="en-US" altLang="es-ES" i="1" dirty="0"/>
              <a:t>, </a:t>
            </a:r>
            <a:r>
              <a:rPr lang="en-US" altLang="es-ES" i="1" dirty="0" err="1"/>
              <a:t>pensamientos</a:t>
            </a:r>
            <a:r>
              <a:rPr lang="en-US" altLang="es-ES" i="1" dirty="0"/>
              <a:t> y </a:t>
            </a:r>
            <a:r>
              <a:rPr lang="en-US" altLang="es-ES" i="1" dirty="0" err="1"/>
              <a:t>sentimientos</a:t>
            </a:r>
            <a:r>
              <a:rPr lang="en-US" altLang="es-ES" i="1" dirty="0"/>
              <a:t> de la </a:t>
            </a:r>
            <a:r>
              <a:rPr lang="en-US" altLang="es-ES" i="1" dirty="0" err="1"/>
              <a:t>mujer</a:t>
            </a:r>
            <a:r>
              <a:rPr lang="en-US" altLang="es-ES" dirty="0"/>
              <a:t>,  </a:t>
            </a:r>
            <a:r>
              <a:rPr lang="en-US" altLang="es-ES" dirty="0" err="1"/>
              <a:t>justificándose</a:t>
            </a:r>
            <a:r>
              <a:rPr lang="en-US" altLang="es-ES" dirty="0"/>
              <a:t> </a:t>
            </a:r>
            <a:r>
              <a:rPr lang="en-US" altLang="es-ES" dirty="0" err="1"/>
              <a:t>en</a:t>
            </a:r>
            <a:r>
              <a:rPr lang="en-US" altLang="es-ES" dirty="0"/>
              <a:t> </a:t>
            </a:r>
            <a:r>
              <a:rPr lang="en-US" altLang="es-ES" dirty="0" err="1"/>
              <a:t>los</a:t>
            </a:r>
            <a:r>
              <a:rPr lang="en-US" altLang="es-ES" dirty="0"/>
              <a:t> </a:t>
            </a:r>
            <a:r>
              <a:rPr lang="en-US" altLang="es-ES" dirty="0" err="1"/>
              <a:t>presuntos</a:t>
            </a:r>
            <a:r>
              <a:rPr lang="en-US" altLang="es-ES" dirty="0"/>
              <a:t> derechos que </a:t>
            </a:r>
            <a:r>
              <a:rPr lang="en-US" altLang="es-ES" dirty="0" err="1"/>
              <a:t>el</a:t>
            </a:r>
            <a:r>
              <a:rPr lang="en-US" altLang="es-ES" dirty="0"/>
              <a:t> </a:t>
            </a:r>
            <a:r>
              <a:rPr lang="en-US" altLang="es-ES" dirty="0" err="1"/>
              <a:t>violento</a:t>
            </a:r>
            <a:r>
              <a:rPr lang="en-US" altLang="es-ES" dirty="0"/>
              <a:t> </a:t>
            </a:r>
            <a:r>
              <a:rPr lang="en-US" altLang="es-ES" dirty="0" err="1"/>
              <a:t>ejerce</a:t>
            </a:r>
            <a:r>
              <a:rPr lang="en-US" altLang="es-ES" dirty="0"/>
              <a:t> ante </a:t>
            </a:r>
            <a:r>
              <a:rPr lang="en-US" altLang="es-ES" dirty="0" err="1"/>
              <a:t>ella</a:t>
            </a:r>
            <a:r>
              <a:rPr lang="en-US" altLang="es-ES" dirty="0"/>
              <a:t> </a:t>
            </a:r>
            <a:r>
              <a:rPr lang="en-US" altLang="es-ES" dirty="0" err="1"/>
              <a:t>basándose</a:t>
            </a:r>
            <a:r>
              <a:rPr lang="en-US" altLang="es-ES" dirty="0"/>
              <a:t> </a:t>
            </a:r>
            <a:r>
              <a:rPr lang="en-US" altLang="es-ES" i="1" dirty="0" err="1"/>
              <a:t>en</a:t>
            </a:r>
            <a:r>
              <a:rPr lang="en-US" altLang="es-ES" i="1" dirty="0"/>
              <a:t> </a:t>
            </a:r>
            <a:r>
              <a:rPr lang="en-US" altLang="es-ES" i="1" dirty="0" err="1"/>
              <a:t>su</a:t>
            </a:r>
            <a:r>
              <a:rPr lang="en-US" altLang="es-ES" i="1" dirty="0"/>
              <a:t> </a:t>
            </a:r>
            <a:r>
              <a:rPr lang="en-US" altLang="es-ES" i="1" dirty="0" err="1"/>
              <a:t>superioridad</a:t>
            </a:r>
            <a:r>
              <a:rPr lang="en-US" altLang="es-ES" i="1" dirty="0"/>
              <a:t> o </a:t>
            </a:r>
            <a:r>
              <a:rPr lang="en-US" altLang="es-ES" i="1" dirty="0" err="1"/>
              <a:t>situación</a:t>
            </a:r>
            <a:r>
              <a:rPr lang="en-US" altLang="es-ES" i="1" dirty="0"/>
              <a:t> de </a:t>
            </a:r>
            <a:r>
              <a:rPr lang="en-US" altLang="es-ES" i="1" dirty="0" err="1"/>
              <a:t>poder</a:t>
            </a:r>
            <a:r>
              <a:rPr lang="en-US" altLang="es-ES" dirty="0"/>
              <a:t> </a:t>
            </a:r>
            <a:r>
              <a:rPr lang="en-US" altLang="es-ES" dirty="0" err="1"/>
              <a:t>hacia</a:t>
            </a:r>
            <a:r>
              <a:rPr lang="en-US" altLang="es-ES" dirty="0"/>
              <a:t> </a:t>
            </a:r>
            <a:r>
              <a:rPr lang="en-US" altLang="es-ES" dirty="0" err="1"/>
              <a:t>ella</a:t>
            </a:r>
            <a:r>
              <a:rPr lang="en-US" altLang="es-ES" dirty="0"/>
              <a:t>, </a:t>
            </a:r>
            <a:r>
              <a:rPr lang="en-US" altLang="es-ES" dirty="0" err="1"/>
              <a:t>considerando</a:t>
            </a:r>
            <a:r>
              <a:rPr lang="en-US" altLang="es-ES" dirty="0"/>
              <a:t> a la </a:t>
            </a:r>
            <a:r>
              <a:rPr lang="en-US" altLang="es-ES" dirty="0" err="1"/>
              <a:t>mujer</a:t>
            </a:r>
            <a:r>
              <a:rPr lang="en-US" altLang="es-ES" dirty="0"/>
              <a:t> </a:t>
            </a:r>
            <a:r>
              <a:rPr lang="en-US" altLang="es-ES" dirty="0" err="1"/>
              <a:t>como</a:t>
            </a:r>
            <a:r>
              <a:rPr lang="en-US" altLang="es-ES" dirty="0"/>
              <a:t> </a:t>
            </a:r>
            <a:r>
              <a:rPr lang="en-US" altLang="es-ES" dirty="0" err="1"/>
              <a:t>alguien</a:t>
            </a:r>
            <a:r>
              <a:rPr lang="en-US" altLang="es-ES" dirty="0"/>
              <a:t> que </a:t>
            </a:r>
            <a:r>
              <a:rPr lang="en-US" altLang="es-ES" i="1" dirty="0" err="1"/>
              <a:t>está</a:t>
            </a:r>
            <a:r>
              <a:rPr lang="en-US" altLang="es-ES" i="1" dirty="0"/>
              <a:t> </a:t>
            </a:r>
            <a:r>
              <a:rPr lang="en-US" altLang="es-ES" i="1" dirty="0" err="1"/>
              <a:t>por</a:t>
            </a:r>
            <a:r>
              <a:rPr lang="en-US" altLang="es-ES" i="1" dirty="0"/>
              <a:t> </a:t>
            </a:r>
            <a:r>
              <a:rPr lang="en-US" altLang="es-ES" i="1" dirty="0" err="1"/>
              <a:t>debajo</a:t>
            </a:r>
            <a:r>
              <a:rPr lang="en-US" altLang="es-ES" dirty="0"/>
              <a:t>. Las </a:t>
            </a:r>
            <a:r>
              <a:rPr lang="en-US" altLang="es-ES" dirty="0" err="1"/>
              <a:t>estrategias</a:t>
            </a:r>
            <a:r>
              <a:rPr lang="en-US" altLang="es-ES" dirty="0"/>
              <a:t> de control se </a:t>
            </a:r>
            <a:r>
              <a:rPr lang="en-US" altLang="es-ES" dirty="0" err="1"/>
              <a:t>extienden</a:t>
            </a:r>
            <a:r>
              <a:rPr lang="en-US" altLang="es-ES" dirty="0"/>
              <a:t> </a:t>
            </a:r>
            <a:r>
              <a:rPr lang="en-US" altLang="es-ES" dirty="0" err="1"/>
              <a:t>en</a:t>
            </a:r>
            <a:r>
              <a:rPr lang="en-US" altLang="es-ES" dirty="0"/>
              <a:t> un continuo de </a:t>
            </a:r>
            <a:r>
              <a:rPr lang="en-US" altLang="es-ES" dirty="0" err="1"/>
              <a:t>maltrato</a:t>
            </a:r>
            <a:r>
              <a:rPr lang="en-US" altLang="es-ES" dirty="0"/>
              <a:t> </a:t>
            </a:r>
            <a:r>
              <a:rPr lang="en-US" altLang="es-ES" dirty="0" err="1"/>
              <a:t>psicológico</a:t>
            </a:r>
            <a:r>
              <a:rPr lang="en-US" altLang="es-ES" dirty="0"/>
              <a:t>, </a:t>
            </a:r>
            <a:r>
              <a:rPr lang="en-US" altLang="es-ES" dirty="0" err="1"/>
              <a:t>físico</a:t>
            </a:r>
            <a:r>
              <a:rPr lang="en-US" altLang="es-ES" dirty="0"/>
              <a:t>, social, instrumental y sexual, </a:t>
            </a:r>
            <a:r>
              <a:rPr lang="en-US" altLang="es-ES" dirty="0" err="1"/>
              <a:t>siendo</a:t>
            </a:r>
            <a:r>
              <a:rPr lang="en-US" altLang="es-ES" dirty="0"/>
              <a:t> </a:t>
            </a:r>
            <a:r>
              <a:rPr lang="en-US" altLang="es-ES" dirty="0" err="1"/>
              <a:t>habituales</a:t>
            </a:r>
            <a:r>
              <a:rPr lang="en-US" altLang="es-ES" dirty="0"/>
              <a:t> las </a:t>
            </a:r>
            <a:r>
              <a:rPr lang="en-US" altLang="es-ES" dirty="0" err="1"/>
              <a:t>conductas</a:t>
            </a:r>
            <a:r>
              <a:rPr lang="en-US" altLang="es-ES" dirty="0"/>
              <a:t> de </a:t>
            </a:r>
            <a:r>
              <a:rPr lang="en-US" altLang="es-ES" dirty="0" err="1"/>
              <a:t>aislamiento</a:t>
            </a:r>
            <a:r>
              <a:rPr lang="en-US" altLang="es-ES" dirty="0"/>
              <a:t> social, </a:t>
            </a:r>
            <a:r>
              <a:rPr lang="en-US" altLang="es-ES" dirty="0" err="1"/>
              <a:t>forzar</a:t>
            </a:r>
            <a:r>
              <a:rPr lang="en-US" altLang="es-ES" dirty="0"/>
              <a:t> la </a:t>
            </a:r>
            <a:r>
              <a:rPr lang="en-US" altLang="es-ES" dirty="0" err="1"/>
              <a:t>atención</a:t>
            </a:r>
            <a:r>
              <a:rPr lang="en-US" altLang="es-ES" dirty="0"/>
              <a:t> de la </a:t>
            </a:r>
            <a:r>
              <a:rPr lang="en-US" altLang="es-ES" dirty="0" err="1"/>
              <a:t>víctima</a:t>
            </a:r>
            <a:r>
              <a:rPr lang="en-US" altLang="es-ES" dirty="0"/>
              <a:t> </a:t>
            </a:r>
            <a:r>
              <a:rPr lang="en-US" altLang="es-ES" dirty="0" err="1"/>
              <a:t>en</a:t>
            </a:r>
            <a:r>
              <a:rPr lang="en-US" altLang="es-ES" dirty="0"/>
              <a:t> </a:t>
            </a:r>
            <a:r>
              <a:rPr lang="en-US" altLang="es-ES" dirty="0" err="1"/>
              <a:t>el</a:t>
            </a:r>
            <a:r>
              <a:rPr lang="en-US" altLang="es-ES" dirty="0"/>
              <a:t> </a:t>
            </a:r>
            <a:r>
              <a:rPr lang="en-US" altLang="es-ES" dirty="0" err="1"/>
              <a:t>victimario</a:t>
            </a:r>
            <a:r>
              <a:rPr lang="en-US" altLang="es-ES" dirty="0"/>
              <a:t>, </a:t>
            </a:r>
            <a:r>
              <a:rPr lang="en-US" altLang="es-ES" dirty="0" err="1"/>
              <a:t>violencia</a:t>
            </a:r>
            <a:r>
              <a:rPr lang="en-US" altLang="es-ES" dirty="0"/>
              <a:t> </a:t>
            </a:r>
            <a:r>
              <a:rPr lang="en-US" altLang="es-ES" dirty="0" err="1"/>
              <a:t>física</a:t>
            </a:r>
            <a:r>
              <a:rPr lang="en-US" altLang="es-ES" dirty="0"/>
              <a:t> y/o </a:t>
            </a:r>
            <a:r>
              <a:rPr lang="en-US" altLang="es-ES" dirty="0" err="1"/>
              <a:t>amenazas</a:t>
            </a:r>
            <a:r>
              <a:rPr lang="en-US" altLang="es-ES" dirty="0"/>
              <a:t>, </a:t>
            </a:r>
            <a:r>
              <a:rPr lang="en-US" altLang="es-ES" dirty="0" err="1"/>
              <a:t>degradar</a:t>
            </a:r>
            <a:r>
              <a:rPr lang="en-US" altLang="es-ES" dirty="0"/>
              <a:t>, </a:t>
            </a:r>
            <a:r>
              <a:rPr lang="en-US" altLang="es-ES" dirty="0" err="1"/>
              <a:t>humillar</a:t>
            </a:r>
            <a:r>
              <a:rPr lang="en-US" altLang="es-ES" dirty="0"/>
              <a:t> y </a:t>
            </a:r>
            <a:r>
              <a:rPr lang="en-US" altLang="es-ES" dirty="0" err="1"/>
              <a:t>desvalorizar</a:t>
            </a:r>
            <a:r>
              <a:rPr lang="en-US" altLang="es-ES" dirty="0"/>
              <a:t>, </a:t>
            </a:r>
            <a:r>
              <a:rPr lang="en-US" altLang="es-ES" dirty="0" err="1"/>
              <a:t>demostraciones</a:t>
            </a:r>
            <a:r>
              <a:rPr lang="en-US" altLang="es-ES" dirty="0"/>
              <a:t> de </a:t>
            </a:r>
            <a:r>
              <a:rPr lang="en-US" altLang="es-ES" dirty="0" err="1"/>
              <a:t>superioridad</a:t>
            </a:r>
            <a:r>
              <a:rPr lang="en-US" altLang="es-ES" dirty="0"/>
              <a:t> de </a:t>
            </a:r>
            <a:r>
              <a:rPr lang="en-US" altLang="es-ES" dirty="0" err="1"/>
              <a:t>poder</a:t>
            </a:r>
            <a:r>
              <a:rPr lang="en-US" altLang="es-ES" dirty="0"/>
              <a:t>, </a:t>
            </a:r>
            <a:r>
              <a:rPr lang="en-US" altLang="es-ES" dirty="0" err="1"/>
              <a:t>obligar</a:t>
            </a:r>
            <a:r>
              <a:rPr lang="en-US" altLang="es-ES" dirty="0"/>
              <a:t> a </a:t>
            </a:r>
            <a:r>
              <a:rPr lang="en-US" altLang="es-ES" dirty="0" err="1"/>
              <a:t>satisfacer</a:t>
            </a:r>
            <a:r>
              <a:rPr lang="en-US" altLang="es-ES" dirty="0"/>
              <a:t> </a:t>
            </a:r>
            <a:r>
              <a:rPr lang="en-US" altLang="es-ES" dirty="0" err="1"/>
              <a:t>demandas</a:t>
            </a:r>
            <a:r>
              <a:rPr lang="en-US" altLang="es-ES" dirty="0"/>
              <a:t> </a:t>
            </a:r>
            <a:r>
              <a:rPr lang="en-US" altLang="es-ES" dirty="0" err="1"/>
              <a:t>triviales</a:t>
            </a:r>
            <a:r>
              <a:rPr lang="en-US" altLang="es-ES" dirty="0"/>
              <a:t>, etc.</a:t>
            </a:r>
          </a:p>
          <a:p>
            <a:pPr>
              <a:lnSpc>
                <a:spcPct val="110000"/>
              </a:lnSpc>
            </a:pPr>
            <a:r>
              <a:rPr lang="en-US" altLang="es-ES" dirty="0"/>
              <a:t>- La </a:t>
            </a:r>
            <a:r>
              <a:rPr lang="en-US" altLang="es-ES" dirty="0" err="1"/>
              <a:t>violencia</a:t>
            </a:r>
            <a:r>
              <a:rPr lang="en-US" altLang="es-ES" dirty="0"/>
              <a:t> </a:t>
            </a:r>
            <a:r>
              <a:rPr lang="en-US" altLang="es-ES" dirty="0" err="1"/>
              <a:t>aparece</a:t>
            </a:r>
            <a:r>
              <a:rPr lang="en-US" altLang="es-ES" dirty="0"/>
              <a:t> de </a:t>
            </a:r>
            <a:r>
              <a:rPr lang="en-US" altLang="es-ES" dirty="0" err="1"/>
              <a:t>maneras</a:t>
            </a:r>
            <a:r>
              <a:rPr lang="en-US" altLang="es-ES" dirty="0"/>
              <a:t> </a:t>
            </a:r>
            <a:r>
              <a:rPr lang="en-US" altLang="es-ES" dirty="0" err="1"/>
              <a:t>muy</a:t>
            </a:r>
            <a:r>
              <a:rPr lang="en-US" altLang="es-ES" dirty="0"/>
              <a:t> </a:t>
            </a:r>
            <a:r>
              <a:rPr lang="en-US" altLang="es-ES" dirty="0" err="1"/>
              <a:t>diversas</a:t>
            </a:r>
            <a:r>
              <a:rPr lang="en-US" altLang="es-ES" dirty="0"/>
              <a:t> y </a:t>
            </a:r>
            <a:r>
              <a:rPr lang="en-US" altLang="es-ES" dirty="0" err="1"/>
              <a:t>resulta</a:t>
            </a:r>
            <a:r>
              <a:rPr lang="en-US" altLang="es-ES" dirty="0"/>
              <a:t> </a:t>
            </a:r>
            <a:r>
              <a:rPr lang="en-US" altLang="es-ES" dirty="0" err="1"/>
              <a:t>imposible</a:t>
            </a:r>
            <a:r>
              <a:rPr lang="en-US" altLang="es-ES" dirty="0"/>
              <a:t> </a:t>
            </a:r>
            <a:r>
              <a:rPr lang="en-US" altLang="es-ES" dirty="0" err="1"/>
              <a:t>establecer</a:t>
            </a:r>
            <a:r>
              <a:rPr lang="en-US" altLang="es-ES" dirty="0"/>
              <a:t> un </a:t>
            </a:r>
            <a:r>
              <a:rPr lang="en-US" altLang="es-ES" dirty="0" err="1"/>
              <a:t>patrón</a:t>
            </a:r>
            <a:r>
              <a:rPr lang="en-US" altLang="es-ES" dirty="0"/>
              <a:t> de </a:t>
            </a:r>
            <a:r>
              <a:rPr lang="en-US" altLang="es-ES" dirty="0" err="1"/>
              <a:t>aparición</a:t>
            </a:r>
            <a:r>
              <a:rPr lang="en-US" altLang="es-ES" dirty="0"/>
              <a:t> y </a:t>
            </a:r>
            <a:r>
              <a:rPr lang="en-US" altLang="es-ES" dirty="0" err="1"/>
              <a:t>desarrollo</a:t>
            </a:r>
            <a:r>
              <a:rPr lang="en-US" altLang="es-ES" dirty="0"/>
              <a:t> de la </a:t>
            </a:r>
            <a:r>
              <a:rPr lang="en-US" altLang="es-ES" dirty="0" err="1"/>
              <a:t>misma</a:t>
            </a:r>
            <a:r>
              <a:rPr lang="en-US" altLang="es-ES" dirty="0"/>
              <a:t>. A </a:t>
            </a:r>
            <a:r>
              <a:rPr lang="en-US" altLang="es-ES" dirty="0" err="1"/>
              <a:t>pesar</a:t>
            </a:r>
            <a:r>
              <a:rPr lang="en-US" altLang="es-ES" dirty="0"/>
              <a:t> de que, </a:t>
            </a:r>
            <a:r>
              <a:rPr lang="en-US" altLang="es-ES" dirty="0" err="1"/>
              <a:t>muchas</a:t>
            </a:r>
            <a:r>
              <a:rPr lang="en-US" altLang="es-ES" dirty="0"/>
              <a:t> </a:t>
            </a:r>
            <a:r>
              <a:rPr lang="en-US" altLang="es-ES" dirty="0" err="1"/>
              <a:t>mujeres</a:t>
            </a:r>
            <a:r>
              <a:rPr lang="en-US" altLang="es-ES" dirty="0"/>
              <a:t> </a:t>
            </a:r>
            <a:r>
              <a:rPr lang="en-US" altLang="es-ES" dirty="0" err="1"/>
              <a:t>maltratadas</a:t>
            </a:r>
            <a:r>
              <a:rPr lang="en-US" altLang="es-ES" dirty="0"/>
              <a:t> </a:t>
            </a:r>
            <a:r>
              <a:rPr lang="en-US" altLang="es-ES" dirty="0" err="1"/>
              <a:t>afirmar</a:t>
            </a:r>
            <a:r>
              <a:rPr lang="en-US" altLang="es-ES" dirty="0"/>
              <a:t> que se </a:t>
            </a:r>
            <a:r>
              <a:rPr lang="en-US" altLang="es-ES" dirty="0" err="1"/>
              <a:t>vieron</a:t>
            </a:r>
            <a:r>
              <a:rPr lang="en-US" altLang="es-ES" dirty="0"/>
              <a:t> </a:t>
            </a:r>
            <a:r>
              <a:rPr lang="en-US" altLang="es-ES" dirty="0" err="1"/>
              <a:t>envueltas</a:t>
            </a:r>
            <a:r>
              <a:rPr lang="en-US" altLang="es-ES" dirty="0"/>
              <a:t> </a:t>
            </a:r>
            <a:r>
              <a:rPr lang="en-US" altLang="es-ES" dirty="0" err="1"/>
              <a:t>en</a:t>
            </a:r>
            <a:r>
              <a:rPr lang="en-US" altLang="es-ES" dirty="0"/>
              <a:t> </a:t>
            </a:r>
            <a:r>
              <a:rPr lang="en-US" altLang="es-ES" dirty="0" err="1"/>
              <a:t>episodios</a:t>
            </a:r>
            <a:r>
              <a:rPr lang="en-US" altLang="es-ES" dirty="0"/>
              <a:t> de </a:t>
            </a:r>
            <a:r>
              <a:rPr lang="en-US" altLang="es-ES" dirty="0" err="1"/>
              <a:t>violencia</a:t>
            </a:r>
            <a:r>
              <a:rPr lang="en-US" altLang="es-ES" dirty="0"/>
              <a:t> sin </a:t>
            </a:r>
            <a:r>
              <a:rPr lang="en-US" altLang="es-ES" dirty="0" err="1"/>
              <a:t>darse</a:t>
            </a:r>
            <a:r>
              <a:rPr lang="en-US" altLang="es-ES" dirty="0"/>
              <a:t> </a:t>
            </a:r>
            <a:r>
              <a:rPr lang="en-US" altLang="es-ES" dirty="0" err="1"/>
              <a:t>cuenta</a:t>
            </a:r>
            <a:r>
              <a:rPr lang="en-US" altLang="es-ES" dirty="0"/>
              <a:t>. La </a:t>
            </a:r>
            <a:r>
              <a:rPr lang="en-US" altLang="es-ES" dirty="0" err="1"/>
              <a:t>violencia</a:t>
            </a:r>
            <a:r>
              <a:rPr lang="en-US" altLang="es-ES" dirty="0"/>
              <a:t> </a:t>
            </a:r>
            <a:r>
              <a:rPr lang="en-US" altLang="es-ES" dirty="0" err="1"/>
              <a:t>en</a:t>
            </a:r>
            <a:r>
              <a:rPr lang="en-US" altLang="es-ES" dirty="0"/>
              <a:t> la pareja </a:t>
            </a:r>
            <a:r>
              <a:rPr lang="en-US" altLang="es-ES" dirty="0" err="1"/>
              <a:t>una</a:t>
            </a:r>
            <a:r>
              <a:rPr lang="en-US" altLang="es-ES" dirty="0"/>
              <a:t> </a:t>
            </a:r>
            <a:r>
              <a:rPr lang="en-US" altLang="es-ES" dirty="0" err="1"/>
              <a:t>vez</a:t>
            </a:r>
            <a:r>
              <a:rPr lang="en-US" altLang="es-ES" dirty="0"/>
              <a:t> </a:t>
            </a:r>
            <a:r>
              <a:rPr lang="en-US" altLang="es-ES" dirty="0" err="1"/>
              <a:t>establecida</a:t>
            </a:r>
            <a:r>
              <a:rPr lang="en-US" altLang="es-ES" dirty="0"/>
              <a:t>, </a:t>
            </a:r>
            <a:r>
              <a:rPr lang="en-US" altLang="es-ES" dirty="0" err="1"/>
              <a:t>tiende</a:t>
            </a:r>
            <a:r>
              <a:rPr lang="en-US" altLang="es-ES" dirty="0"/>
              <a:t> a </a:t>
            </a:r>
            <a:r>
              <a:rPr lang="en-US" altLang="es-ES" dirty="0" err="1"/>
              <a:t>repetirse</a:t>
            </a:r>
            <a:r>
              <a:rPr lang="en-US" altLang="es-ES" dirty="0"/>
              <a:t>  y </a:t>
            </a:r>
            <a:r>
              <a:rPr lang="en-US" altLang="es-ES" dirty="0" err="1"/>
              <a:t>progresar</a:t>
            </a:r>
            <a:r>
              <a:rPr lang="en-US" altLang="es-ES" dirty="0"/>
              <a:t> </a:t>
            </a:r>
            <a:r>
              <a:rPr lang="en-US" altLang="es-ES" dirty="0" err="1"/>
              <a:t>en</a:t>
            </a:r>
            <a:r>
              <a:rPr lang="en-US" altLang="es-ES" dirty="0"/>
              <a:t> </a:t>
            </a:r>
            <a:r>
              <a:rPr lang="en-US" altLang="es-ES" dirty="0" err="1"/>
              <a:t>el</a:t>
            </a:r>
            <a:r>
              <a:rPr lang="en-US" altLang="es-ES" dirty="0"/>
              <a:t> </a:t>
            </a:r>
            <a:r>
              <a:rPr lang="en-US" altLang="es-ES" dirty="0" err="1"/>
              <a:t>tiempo</a:t>
            </a:r>
            <a:r>
              <a:rPr lang="en-US" altLang="es-ES" dirty="0"/>
              <a:t>.</a:t>
            </a:r>
          </a:p>
        </p:txBody>
      </p:sp>
      <p:pic>
        <p:nvPicPr>
          <p:cNvPr id="68631" name="Picture 68630">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8633" name="Straight Connector 68632">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a:extLst>
              <a:ext uri="{FF2B5EF4-FFF2-40B4-BE49-F238E27FC236}">
                <a16:creationId xmlns:a16="http://schemas.microsoft.com/office/drawing/2014/main" id="{27259436-82F8-55FE-B793-94BE634095D1}"/>
              </a:ext>
            </a:extLst>
          </p:cNvPr>
          <p:cNvSpPr>
            <a:spLocks noGrp="1" noRot="1"/>
          </p:cNvSpPr>
          <p:nvPr>
            <p:ph type="title" idx="4294967295"/>
          </p:nvPr>
        </p:nvSpPr>
        <p:spPr>
          <a:xfrm>
            <a:off x="2063750" y="215900"/>
            <a:ext cx="10128250" cy="473075"/>
          </a:xfrm>
          <a:solidFill>
            <a:srgbClr val="00B0F0"/>
          </a:solidFill>
        </p:spPr>
        <p:txBody>
          <a:bodyPr>
            <a:normAutofit fontScale="90000"/>
          </a:bodyPr>
          <a:lstStyle/>
          <a:p>
            <a:pPr eaLnBrk="1" hangingPunct="1"/>
            <a:r>
              <a:rPr lang="es-ES" altLang="es-ES" sz="2800" dirty="0">
                <a:solidFill>
                  <a:srgbClr val="002060"/>
                </a:solidFill>
              </a:rPr>
              <a:t>Lesión </a:t>
            </a:r>
            <a:r>
              <a:rPr lang="es-ES" altLang="es-ES" sz="2800" dirty="0"/>
              <a:t>                                     					</a:t>
            </a:r>
            <a:r>
              <a:rPr lang="es-ES" altLang="es-ES" sz="2800" dirty="0">
                <a:solidFill>
                  <a:srgbClr val="002060"/>
                </a:solidFill>
              </a:rPr>
              <a:t>Secuela</a:t>
            </a:r>
          </a:p>
        </p:txBody>
      </p:sp>
      <p:sp>
        <p:nvSpPr>
          <p:cNvPr id="108547" name="Rectangle 5">
            <a:extLst>
              <a:ext uri="{FF2B5EF4-FFF2-40B4-BE49-F238E27FC236}">
                <a16:creationId xmlns:a16="http://schemas.microsoft.com/office/drawing/2014/main" id="{9B697715-9213-40A3-6E70-B515E05FC5CB}"/>
              </a:ext>
            </a:extLst>
          </p:cNvPr>
          <p:cNvSpPr>
            <a:spLocks noGrp="1" noRot="1" noChangeArrowheads="1"/>
          </p:cNvSpPr>
          <p:nvPr>
            <p:ph type="body" sz="half" idx="4294967295"/>
          </p:nvPr>
        </p:nvSpPr>
        <p:spPr>
          <a:xfrm>
            <a:off x="0" y="688975"/>
            <a:ext cx="5643563" cy="5878513"/>
          </a:xfrm>
          <a:solidFill>
            <a:srgbClr val="92D050"/>
          </a:solidFill>
        </p:spPr>
        <p:txBody>
          <a:bodyPr>
            <a:normAutofit/>
          </a:bodyPr>
          <a:lstStyle/>
          <a:p>
            <a:pPr eaLnBrk="1" hangingPunct="1">
              <a:lnSpc>
                <a:spcPct val="80000"/>
              </a:lnSpc>
              <a:buFont typeface="Wingdings" panose="05000000000000000000" pitchFamily="2" charset="2"/>
              <a:buNone/>
              <a:defRPr/>
            </a:pPr>
            <a:r>
              <a:rPr lang="es-ES" altLang="es-ES" sz="2000" dirty="0">
                <a:solidFill>
                  <a:srgbClr val="002060"/>
                </a:solidFill>
              </a:rPr>
              <a:t>-</a:t>
            </a:r>
            <a:r>
              <a:rPr lang="es-ES" altLang="es-ES" sz="2400" dirty="0">
                <a:solidFill>
                  <a:srgbClr val="002060"/>
                </a:solidFill>
              </a:rPr>
              <a:t> Alteración psíquica clínica aguda por un proceso de victimización y que incapacita significativamente a la persona para hacer frente a sus rutinas cotidianas a nivel personal, laboral, familiar o social.</a:t>
            </a:r>
          </a:p>
          <a:p>
            <a:pPr marL="0" indent="0" algn="just">
              <a:lnSpc>
                <a:spcPct val="80000"/>
              </a:lnSpc>
              <a:buNone/>
              <a:defRPr/>
            </a:pPr>
            <a:r>
              <a:rPr lang="es-ES_tradnl" altLang="es-ES" sz="2400" dirty="0">
                <a:solidFill>
                  <a:srgbClr val="002060"/>
                </a:solidFill>
              </a:rPr>
              <a:t>- Pueden requerir una primera asistencia o tratamiento.</a:t>
            </a:r>
          </a:p>
          <a:p>
            <a:pPr algn="just" eaLnBrk="1" hangingPunct="1">
              <a:lnSpc>
                <a:spcPct val="80000"/>
              </a:lnSpc>
              <a:buFontTx/>
              <a:buNone/>
              <a:defRPr/>
            </a:pPr>
            <a:endParaRPr lang="es-ES_tradnl" altLang="es-ES" sz="2400" dirty="0">
              <a:solidFill>
                <a:srgbClr val="002060"/>
              </a:solidFill>
            </a:endParaRPr>
          </a:p>
          <a:p>
            <a:pPr marL="0" indent="0" algn="just">
              <a:lnSpc>
                <a:spcPct val="80000"/>
              </a:lnSpc>
              <a:buNone/>
              <a:defRPr/>
            </a:pPr>
            <a:r>
              <a:rPr lang="es-ES_tradnl" altLang="es-ES" sz="2400" dirty="0">
                <a:solidFill>
                  <a:srgbClr val="002060"/>
                </a:solidFill>
              </a:rPr>
              <a:t>- Por lo general cuanto mayor es el maltrato mayor es la lesión y puede durar a pesar de haber terminado el maltrato</a:t>
            </a:r>
          </a:p>
          <a:p>
            <a:pPr algn="just" eaLnBrk="1" hangingPunct="1">
              <a:lnSpc>
                <a:spcPct val="80000"/>
              </a:lnSpc>
              <a:buFontTx/>
              <a:buNone/>
              <a:defRPr/>
            </a:pPr>
            <a:endParaRPr lang="es-ES_tradnl" altLang="es-ES" sz="2400" dirty="0">
              <a:solidFill>
                <a:srgbClr val="002060"/>
              </a:solidFill>
            </a:endParaRPr>
          </a:p>
          <a:p>
            <a:pPr marL="0" indent="0" algn="just">
              <a:lnSpc>
                <a:spcPct val="80000"/>
              </a:lnSpc>
              <a:buNone/>
              <a:defRPr/>
            </a:pPr>
            <a:r>
              <a:rPr lang="es-ES" altLang="es-ES" sz="2400" dirty="0">
                <a:solidFill>
                  <a:srgbClr val="002060"/>
                </a:solidFill>
              </a:rPr>
              <a:t>- Las lesiones psíquicas más frecuentes son: los trastornos adaptativos, depresión, los trastornos de ansiedad, trastorno de estrés postraumático.</a:t>
            </a:r>
          </a:p>
          <a:p>
            <a:pPr algn="just" eaLnBrk="1" hangingPunct="1">
              <a:lnSpc>
                <a:spcPct val="80000"/>
              </a:lnSpc>
              <a:buFontTx/>
              <a:buChar char="-"/>
              <a:defRPr/>
            </a:pPr>
            <a:endParaRPr lang="es-ES" altLang="es-ES" sz="2000" dirty="0"/>
          </a:p>
        </p:txBody>
      </p:sp>
      <p:sp>
        <p:nvSpPr>
          <p:cNvPr id="108548" name="Rectangle 6">
            <a:extLst>
              <a:ext uri="{FF2B5EF4-FFF2-40B4-BE49-F238E27FC236}">
                <a16:creationId xmlns:a16="http://schemas.microsoft.com/office/drawing/2014/main" id="{1D5C8E53-6E49-6E4A-801D-EBB85AEDCBAC}"/>
              </a:ext>
            </a:extLst>
          </p:cNvPr>
          <p:cNvSpPr>
            <a:spLocks noGrp="1" noRot="1" noChangeArrowheads="1"/>
          </p:cNvSpPr>
          <p:nvPr>
            <p:ph type="body" sz="half" idx="4294967295"/>
          </p:nvPr>
        </p:nvSpPr>
        <p:spPr>
          <a:xfrm>
            <a:off x="7038975" y="812800"/>
            <a:ext cx="5153025" cy="5732463"/>
          </a:xfrm>
          <a:solidFill>
            <a:srgbClr val="92D050"/>
          </a:solidFill>
        </p:spPr>
        <p:txBody>
          <a:bodyPr/>
          <a:lstStyle/>
          <a:p>
            <a:pPr marL="0" indent="0">
              <a:lnSpc>
                <a:spcPct val="80000"/>
              </a:lnSpc>
              <a:buNone/>
              <a:defRPr/>
            </a:pPr>
            <a:r>
              <a:rPr lang="es-ES" altLang="es-ES" sz="2400" dirty="0">
                <a:solidFill>
                  <a:srgbClr val="002060"/>
                </a:solidFill>
              </a:rPr>
              <a:t>-</a:t>
            </a:r>
            <a:r>
              <a:rPr lang="es-ES" altLang="es-ES" sz="2000" dirty="0">
                <a:solidFill>
                  <a:srgbClr val="002060"/>
                </a:solidFill>
              </a:rPr>
              <a:t> </a:t>
            </a:r>
            <a:r>
              <a:rPr lang="es-ES" altLang="es-ES" sz="2400" dirty="0">
                <a:solidFill>
                  <a:srgbClr val="002060"/>
                </a:solidFill>
              </a:rPr>
              <a:t>Se refiere a la discapacidad permanente, no susceptible de mejoría, ni por tiempo ni por tratamiento.</a:t>
            </a:r>
          </a:p>
          <a:p>
            <a:pPr eaLnBrk="1" hangingPunct="1">
              <a:lnSpc>
                <a:spcPct val="80000"/>
              </a:lnSpc>
              <a:buFont typeface="Wingdings" panose="05000000000000000000" pitchFamily="2" charset="2"/>
              <a:buNone/>
              <a:defRPr/>
            </a:pPr>
            <a:r>
              <a:rPr lang="es-ES" altLang="es-ES" sz="2400" dirty="0"/>
              <a:t>	</a:t>
            </a:r>
          </a:p>
          <a:p>
            <a:pPr marL="0" indent="0">
              <a:lnSpc>
                <a:spcPct val="80000"/>
              </a:lnSpc>
              <a:buNone/>
              <a:defRPr/>
            </a:pPr>
            <a:r>
              <a:rPr lang="es-ES" altLang="es-ES" sz="2400" dirty="0">
                <a:solidFill>
                  <a:srgbClr val="002060"/>
                </a:solidFill>
              </a:rPr>
              <a:t>- La secuela psíquica más común en víctimas del delito es la transformación permanente de la personalidad, es decir, la aparición de rasgos de personalidad nuevos, de carácter estable y </a:t>
            </a:r>
            <a:r>
              <a:rPr lang="es-ES" altLang="es-ES" sz="2400" dirty="0" err="1">
                <a:solidFill>
                  <a:srgbClr val="002060"/>
                </a:solidFill>
              </a:rPr>
              <a:t>desadaptativo</a:t>
            </a:r>
            <a:r>
              <a:rPr lang="es-ES" altLang="es-ES" sz="2400" dirty="0">
                <a:solidFill>
                  <a:srgbClr val="002060"/>
                </a:solidFill>
              </a:rPr>
              <a:t>, presentes al menos durante dos años: dependencia, desesperanza, suspicacia, limitaciones importantes, desconfianza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BC8E6F-5620-2175-E959-96278019EB9A}"/>
              </a:ext>
            </a:extLst>
          </p:cNvPr>
          <p:cNvSpPr>
            <a:spLocks noGrp="1" noRot="1"/>
          </p:cNvSpPr>
          <p:nvPr>
            <p:ph type="title" idx="4294967295"/>
          </p:nvPr>
        </p:nvSpPr>
        <p:spPr>
          <a:xfrm>
            <a:off x="0" y="86627"/>
            <a:ext cx="11685069" cy="433137"/>
          </a:xfrm>
        </p:spPr>
        <p:txBody>
          <a:bodyPr>
            <a:normAutofit/>
          </a:bodyPr>
          <a:lstStyle/>
          <a:p>
            <a:pPr marL="484188" algn="ctr"/>
            <a:r>
              <a:rPr lang="es-ES" altLang="es-ES" sz="2400" dirty="0">
                <a:solidFill>
                  <a:srgbClr val="0070C0"/>
                </a:solidFill>
              </a:rPr>
              <a:t>Orígenes internacionales sobre la violencia de género</a:t>
            </a:r>
          </a:p>
        </p:txBody>
      </p:sp>
      <p:graphicFrame>
        <p:nvGraphicFramePr>
          <p:cNvPr id="128007" name="Rectangle 3">
            <a:extLst>
              <a:ext uri="{FF2B5EF4-FFF2-40B4-BE49-F238E27FC236}">
                <a16:creationId xmlns:a16="http://schemas.microsoft.com/office/drawing/2014/main" id="{3036CD58-84F7-8C9A-D11E-57A010F94BC2}"/>
              </a:ext>
            </a:extLst>
          </p:cNvPr>
          <p:cNvGraphicFramePr>
            <a:graphicFrameLocks noGrp="1"/>
          </p:cNvGraphicFramePr>
          <p:nvPr>
            <p:ph idx="4294967295"/>
            <p:extLst>
              <p:ext uri="{D42A27DB-BD31-4B8C-83A1-F6EECF244321}">
                <p14:modId xmlns:p14="http://schemas.microsoft.com/office/powerpoint/2010/main" val="2412210736"/>
              </p:ext>
            </p:extLst>
          </p:nvPr>
        </p:nvGraphicFramePr>
        <p:xfrm>
          <a:off x="298382" y="758827"/>
          <a:ext cx="11271183" cy="583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34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33" name="Rectangle 7783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7835" name="Picture 7783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837" name="Straight Connector 7783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839" name="Straight Connector 7783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7841" name="Rectangle 7784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9" name="Picture 77828" descr="Primer plano de paquetes de píldoras sin abrir">
            <a:extLst>
              <a:ext uri="{FF2B5EF4-FFF2-40B4-BE49-F238E27FC236}">
                <a16:creationId xmlns:a16="http://schemas.microsoft.com/office/drawing/2014/main" id="{2B12FFD2-D1EF-83E2-35AC-F5C743525AE2}"/>
              </a:ext>
            </a:extLst>
          </p:cNvPr>
          <p:cNvPicPr>
            <a:picLocks noChangeAspect="1"/>
          </p:cNvPicPr>
          <p:nvPr/>
        </p:nvPicPr>
        <p:blipFill rotWithShape="1">
          <a:blip r:embed="rId3">
            <a:alphaModFix amt="50000"/>
          </a:blip>
          <a:srcRect t="3259" r="-1" b="11187"/>
          <a:stretch/>
        </p:blipFill>
        <p:spPr>
          <a:xfrm>
            <a:off x="305" y="10"/>
            <a:ext cx="12191695" cy="6857990"/>
          </a:xfrm>
          <a:prstGeom prst="rect">
            <a:avLst/>
          </a:prstGeom>
        </p:spPr>
      </p:pic>
      <p:sp>
        <p:nvSpPr>
          <p:cNvPr id="7784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784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7847" name="Rectangle 7784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2706" name="Título 1">
            <a:extLst>
              <a:ext uri="{FF2B5EF4-FFF2-40B4-BE49-F238E27FC236}">
                <a16:creationId xmlns:a16="http://schemas.microsoft.com/office/drawing/2014/main" id="{F9D24499-DCB7-4EBC-C2D0-7AEEDD0FAE1B}"/>
              </a:ext>
            </a:extLst>
          </p:cNvPr>
          <p:cNvSpPr>
            <a:spLocks noGrp="1"/>
          </p:cNvSpPr>
          <p:nvPr>
            <p:ph type="title" idx="4294967295"/>
          </p:nvPr>
        </p:nvSpPr>
        <p:spPr>
          <a:xfrm>
            <a:off x="1" y="1193800"/>
            <a:ext cx="2844799" cy="2413000"/>
          </a:xfrm>
        </p:spPr>
        <p:txBody>
          <a:bodyPr vert="horz" lIns="91440" tIns="45720" rIns="91440" bIns="45720" rtlCol="0" anchor="ctr">
            <a:normAutofit/>
          </a:bodyPr>
          <a:lstStyle/>
          <a:p>
            <a:r>
              <a:rPr lang="en-US" altLang="es-ES" dirty="0"/>
              <a:t>LAS LESIONES PSÍQUICAS</a:t>
            </a:r>
          </a:p>
        </p:txBody>
      </p:sp>
      <p:cxnSp>
        <p:nvCxnSpPr>
          <p:cNvPr id="77849" name="Straight Connector 7784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7827" name="Marcador de contenido 2">
            <a:extLst>
              <a:ext uri="{FF2B5EF4-FFF2-40B4-BE49-F238E27FC236}">
                <a16:creationId xmlns:a16="http://schemas.microsoft.com/office/drawing/2014/main" id="{72B566F4-CA06-5A07-09D8-E7908499A0C8}"/>
              </a:ext>
            </a:extLst>
          </p:cNvPr>
          <p:cNvSpPr>
            <a:spLocks noGrp="1"/>
          </p:cNvSpPr>
          <p:nvPr>
            <p:ph idx="4294967295"/>
          </p:nvPr>
        </p:nvSpPr>
        <p:spPr>
          <a:xfrm>
            <a:off x="3017520" y="132079"/>
            <a:ext cx="9174175" cy="6543025"/>
          </a:xfrm>
        </p:spPr>
        <p:txBody>
          <a:bodyPr vert="horz" lIns="91440" tIns="45720" rIns="91440" bIns="45720" rtlCol="0" anchor="ctr">
            <a:normAutofit/>
          </a:bodyPr>
          <a:lstStyle/>
          <a:p>
            <a:pPr marL="0">
              <a:lnSpc>
                <a:spcPct val="110000"/>
              </a:lnSpc>
              <a:defRPr/>
            </a:pPr>
            <a:r>
              <a:rPr lang="en-US" b="1" dirty="0"/>
              <a:t>Las </a:t>
            </a:r>
            <a:r>
              <a:rPr lang="en-US" b="1" dirty="0" err="1"/>
              <a:t>lesiones</a:t>
            </a:r>
            <a:r>
              <a:rPr lang="en-US" b="1" dirty="0"/>
              <a:t> </a:t>
            </a:r>
            <a:r>
              <a:rPr lang="en-US" b="1" dirty="0" err="1"/>
              <a:t>psíquicas</a:t>
            </a:r>
            <a:r>
              <a:rPr lang="en-US" dirty="0"/>
              <a:t> </a:t>
            </a:r>
            <a:r>
              <a:rPr lang="en-US" dirty="0" err="1"/>
              <a:t>sobrevienen</a:t>
            </a:r>
            <a:r>
              <a:rPr lang="en-US" dirty="0"/>
              <a:t> </a:t>
            </a:r>
            <a:r>
              <a:rPr lang="en-US" dirty="0" err="1"/>
              <a:t>tras</a:t>
            </a:r>
            <a:r>
              <a:rPr lang="en-US" dirty="0"/>
              <a:t> la </a:t>
            </a:r>
            <a:r>
              <a:rPr lang="en-US" dirty="0" err="1"/>
              <a:t>experimentación</a:t>
            </a:r>
            <a:r>
              <a:rPr lang="en-US" dirty="0"/>
              <a:t> de un </a:t>
            </a:r>
            <a:r>
              <a:rPr lang="en-US" dirty="0" err="1"/>
              <a:t>suceso</a:t>
            </a:r>
            <a:r>
              <a:rPr lang="en-US" dirty="0"/>
              <a:t> </a:t>
            </a:r>
            <a:r>
              <a:rPr lang="en-US" dirty="0" err="1"/>
              <a:t>violento</a:t>
            </a:r>
            <a:r>
              <a:rPr lang="en-US" dirty="0"/>
              <a:t>. </a:t>
            </a:r>
            <a:r>
              <a:rPr lang="en-US" dirty="0" err="1"/>
              <a:t>Estaríamos</a:t>
            </a:r>
            <a:r>
              <a:rPr lang="en-US" dirty="0"/>
              <a:t> </a:t>
            </a:r>
            <a:r>
              <a:rPr lang="en-US" dirty="0" err="1"/>
              <a:t>hablando</a:t>
            </a:r>
            <a:r>
              <a:rPr lang="en-US" dirty="0"/>
              <a:t> de </a:t>
            </a:r>
            <a:r>
              <a:rPr lang="en-US" dirty="0" err="1"/>
              <a:t>una</a:t>
            </a:r>
            <a:r>
              <a:rPr lang="en-US" dirty="0"/>
              <a:t> </a:t>
            </a:r>
            <a:r>
              <a:rPr lang="en-US" dirty="0" err="1"/>
              <a:t>reacción</a:t>
            </a:r>
            <a:r>
              <a:rPr lang="en-US" dirty="0"/>
              <a:t> </a:t>
            </a:r>
            <a:r>
              <a:rPr lang="en-US" dirty="0" err="1"/>
              <a:t>aguda</a:t>
            </a:r>
            <a:r>
              <a:rPr lang="en-US" dirty="0"/>
              <a:t> a la </a:t>
            </a:r>
            <a:r>
              <a:rPr lang="en-US" dirty="0" err="1"/>
              <a:t>situación</a:t>
            </a:r>
            <a:r>
              <a:rPr lang="en-US" dirty="0"/>
              <a:t> </a:t>
            </a:r>
            <a:r>
              <a:rPr lang="en-US" dirty="0" err="1"/>
              <a:t>padecida</a:t>
            </a:r>
            <a:r>
              <a:rPr lang="en-US" dirty="0"/>
              <a:t>. </a:t>
            </a:r>
          </a:p>
          <a:p>
            <a:pPr marL="0">
              <a:lnSpc>
                <a:spcPct val="110000"/>
              </a:lnSpc>
              <a:defRPr/>
            </a:pPr>
            <a:r>
              <a:rPr lang="en-US" dirty="0"/>
              <a:t> Las </a:t>
            </a:r>
            <a:r>
              <a:rPr lang="en-US" dirty="0" err="1"/>
              <a:t>lesiones</a:t>
            </a:r>
            <a:r>
              <a:rPr lang="en-US" dirty="0"/>
              <a:t> </a:t>
            </a:r>
            <a:r>
              <a:rPr lang="en-US" dirty="0" err="1"/>
              <a:t>psíquicas</a:t>
            </a:r>
            <a:r>
              <a:rPr lang="en-US" dirty="0"/>
              <a:t> </a:t>
            </a:r>
            <a:r>
              <a:rPr lang="en-US" b="1" dirty="0"/>
              <a:t>se </a:t>
            </a:r>
            <a:r>
              <a:rPr lang="en-US" b="1" dirty="0" err="1"/>
              <a:t>objetivan</a:t>
            </a:r>
            <a:r>
              <a:rPr lang="en-US" b="1" dirty="0"/>
              <a:t> </a:t>
            </a:r>
            <a:r>
              <a:rPr lang="en-US" dirty="0"/>
              <a:t>a </a:t>
            </a:r>
            <a:r>
              <a:rPr lang="en-US" dirty="0" err="1"/>
              <a:t>través</a:t>
            </a:r>
            <a:r>
              <a:rPr lang="en-US" dirty="0"/>
              <a:t> de la </a:t>
            </a:r>
            <a:r>
              <a:rPr lang="en-US" dirty="0" err="1"/>
              <a:t>sintomatología</a:t>
            </a:r>
            <a:r>
              <a:rPr lang="en-US" dirty="0"/>
              <a:t> </a:t>
            </a:r>
            <a:r>
              <a:rPr lang="en-US" dirty="0" err="1"/>
              <a:t>cognitiva</a:t>
            </a:r>
            <a:r>
              <a:rPr lang="en-US" dirty="0"/>
              <a:t>, </a:t>
            </a:r>
            <a:r>
              <a:rPr lang="en-US" dirty="0" err="1"/>
              <a:t>conductual</a:t>
            </a:r>
            <a:r>
              <a:rPr lang="en-US" dirty="0"/>
              <a:t> y </a:t>
            </a:r>
            <a:r>
              <a:rPr lang="en-US" dirty="0" err="1"/>
              <a:t>fisiológica</a:t>
            </a:r>
            <a:r>
              <a:rPr lang="en-US" dirty="0"/>
              <a:t>.</a:t>
            </a:r>
          </a:p>
          <a:p>
            <a:pPr marL="0">
              <a:lnSpc>
                <a:spcPct val="110000"/>
              </a:lnSpc>
              <a:defRPr/>
            </a:pPr>
            <a:r>
              <a:rPr lang="en-US" dirty="0"/>
              <a:t> - </a:t>
            </a:r>
            <a:r>
              <a:rPr lang="en-US" b="1" dirty="0"/>
              <a:t>Nivel </a:t>
            </a:r>
            <a:r>
              <a:rPr lang="en-US" b="1" dirty="0" err="1"/>
              <a:t>cognitivo</a:t>
            </a:r>
            <a:r>
              <a:rPr lang="en-US" dirty="0"/>
              <a:t>: </a:t>
            </a:r>
            <a:r>
              <a:rPr lang="en-US" dirty="0" err="1"/>
              <a:t>miedos</a:t>
            </a:r>
            <a:r>
              <a:rPr lang="en-US" dirty="0"/>
              <a:t>, </a:t>
            </a:r>
            <a:r>
              <a:rPr lang="en-US" dirty="0" err="1"/>
              <a:t>confusión</a:t>
            </a:r>
            <a:r>
              <a:rPr lang="en-US" dirty="0"/>
              <a:t> de </a:t>
            </a:r>
            <a:r>
              <a:rPr lang="en-US" dirty="0" err="1"/>
              <a:t>pensamientos</a:t>
            </a:r>
            <a:r>
              <a:rPr lang="en-US" dirty="0"/>
              <a:t> y </a:t>
            </a:r>
            <a:r>
              <a:rPr lang="en-US" dirty="0" err="1"/>
              <a:t>recuerdos</a:t>
            </a:r>
            <a:r>
              <a:rPr lang="en-US" dirty="0"/>
              <a:t> </a:t>
            </a:r>
            <a:r>
              <a:rPr lang="en-US" dirty="0" err="1"/>
              <a:t>intrusivos</a:t>
            </a:r>
            <a:r>
              <a:rPr lang="en-US" dirty="0"/>
              <a:t>, </a:t>
            </a:r>
            <a:r>
              <a:rPr lang="en-US" dirty="0" err="1"/>
              <a:t>rumiación</a:t>
            </a:r>
            <a:r>
              <a:rPr lang="en-US" dirty="0"/>
              <a:t> </a:t>
            </a:r>
            <a:r>
              <a:rPr lang="en-US" dirty="0" err="1"/>
              <a:t>sobre</a:t>
            </a:r>
            <a:r>
              <a:rPr lang="en-US" dirty="0"/>
              <a:t> </a:t>
            </a:r>
            <a:r>
              <a:rPr lang="en-US" dirty="0" err="1"/>
              <a:t>el</a:t>
            </a:r>
            <a:r>
              <a:rPr lang="en-US" dirty="0"/>
              <a:t> </a:t>
            </a:r>
            <a:r>
              <a:rPr lang="en-US" dirty="0" err="1"/>
              <a:t>hecho</a:t>
            </a:r>
            <a:r>
              <a:rPr lang="en-US" dirty="0"/>
              <a:t> </a:t>
            </a:r>
            <a:r>
              <a:rPr lang="en-US" dirty="0" err="1"/>
              <a:t>traumático</a:t>
            </a:r>
            <a:r>
              <a:rPr lang="en-US" dirty="0"/>
              <a:t>, </a:t>
            </a:r>
            <a:r>
              <a:rPr lang="en-US" dirty="0" err="1"/>
              <a:t>sensación</a:t>
            </a:r>
            <a:r>
              <a:rPr lang="en-US" dirty="0"/>
              <a:t> de </a:t>
            </a:r>
            <a:r>
              <a:rPr lang="en-US" dirty="0" err="1"/>
              <a:t>indefensión</a:t>
            </a:r>
            <a:r>
              <a:rPr lang="en-US" dirty="0"/>
              <a:t>, </a:t>
            </a:r>
            <a:r>
              <a:rPr lang="en-US" dirty="0" err="1"/>
              <a:t>sensación</a:t>
            </a:r>
            <a:r>
              <a:rPr lang="en-US" dirty="0"/>
              <a:t> de </a:t>
            </a:r>
            <a:r>
              <a:rPr lang="en-US" dirty="0" err="1"/>
              <a:t>culpabilidad</a:t>
            </a:r>
            <a:r>
              <a:rPr lang="en-US" dirty="0"/>
              <a:t>, </a:t>
            </a:r>
            <a:r>
              <a:rPr lang="en-US" dirty="0" err="1"/>
              <a:t>pérdida</a:t>
            </a:r>
            <a:r>
              <a:rPr lang="en-US" dirty="0"/>
              <a:t> de </a:t>
            </a:r>
            <a:r>
              <a:rPr lang="en-US" dirty="0" err="1"/>
              <a:t>autoconfianza</a:t>
            </a:r>
            <a:r>
              <a:rPr lang="en-US" dirty="0"/>
              <a:t>, </a:t>
            </a:r>
            <a:r>
              <a:rPr lang="en-US" dirty="0" err="1"/>
              <a:t>autoestima</a:t>
            </a:r>
            <a:r>
              <a:rPr lang="en-US" dirty="0"/>
              <a:t> </a:t>
            </a:r>
            <a:r>
              <a:rPr lang="en-US" dirty="0" err="1"/>
              <a:t>deteriorada</a:t>
            </a:r>
            <a:r>
              <a:rPr lang="en-US" dirty="0"/>
              <a:t>, tristeza, </a:t>
            </a:r>
            <a:r>
              <a:rPr lang="en-US" dirty="0" err="1"/>
              <a:t>vergüenza</a:t>
            </a:r>
            <a:r>
              <a:rPr lang="en-US" dirty="0"/>
              <a:t>, </a:t>
            </a:r>
            <a:r>
              <a:rPr lang="en-US" dirty="0" err="1"/>
              <a:t>problemas</a:t>
            </a:r>
            <a:r>
              <a:rPr lang="en-US" dirty="0"/>
              <a:t> de </a:t>
            </a:r>
            <a:r>
              <a:rPr lang="en-US" dirty="0" err="1"/>
              <a:t>concentración</a:t>
            </a:r>
            <a:r>
              <a:rPr lang="en-US" dirty="0"/>
              <a:t> y </a:t>
            </a:r>
            <a:r>
              <a:rPr lang="en-US" dirty="0" err="1"/>
              <a:t>memoria</a:t>
            </a:r>
            <a:r>
              <a:rPr lang="en-US" dirty="0"/>
              <a:t>.</a:t>
            </a:r>
          </a:p>
          <a:p>
            <a:pPr marL="0">
              <a:lnSpc>
                <a:spcPct val="110000"/>
              </a:lnSpc>
              <a:defRPr/>
            </a:pPr>
            <a:r>
              <a:rPr lang="en-US" b="1" dirty="0"/>
              <a:t>- Nivel </a:t>
            </a:r>
            <a:r>
              <a:rPr lang="en-US" b="1" dirty="0" err="1"/>
              <a:t>conductual</a:t>
            </a:r>
            <a:r>
              <a:rPr lang="en-US" dirty="0"/>
              <a:t>: </a:t>
            </a:r>
            <a:r>
              <a:rPr lang="en-US" dirty="0" err="1"/>
              <a:t>apatía</a:t>
            </a:r>
            <a:r>
              <a:rPr lang="en-US" dirty="0"/>
              <a:t>, </a:t>
            </a:r>
            <a:r>
              <a:rPr lang="en-US" dirty="0" err="1"/>
              <a:t>dificultad</a:t>
            </a:r>
            <a:r>
              <a:rPr lang="en-US" dirty="0"/>
              <a:t> para </a:t>
            </a:r>
            <a:r>
              <a:rPr lang="en-US" dirty="0" err="1"/>
              <a:t>realizar</a:t>
            </a:r>
            <a:r>
              <a:rPr lang="en-US" dirty="0"/>
              <a:t> las </a:t>
            </a:r>
            <a:r>
              <a:rPr lang="en-US" dirty="0" err="1"/>
              <a:t>tareas</a:t>
            </a:r>
            <a:r>
              <a:rPr lang="en-US" dirty="0"/>
              <a:t> </a:t>
            </a:r>
            <a:r>
              <a:rPr lang="en-US" dirty="0" err="1"/>
              <a:t>cotidianas</a:t>
            </a:r>
            <a:r>
              <a:rPr lang="en-US" dirty="0"/>
              <a:t>, </a:t>
            </a:r>
            <a:r>
              <a:rPr lang="en-US" dirty="0" err="1"/>
              <a:t>resistencia</a:t>
            </a:r>
            <a:r>
              <a:rPr lang="en-US" dirty="0"/>
              <a:t> a </a:t>
            </a:r>
            <a:r>
              <a:rPr lang="en-US" dirty="0" err="1"/>
              <a:t>salir</a:t>
            </a:r>
            <a:r>
              <a:rPr lang="en-US" dirty="0"/>
              <a:t> del </a:t>
            </a:r>
            <a:r>
              <a:rPr lang="en-US" dirty="0" err="1"/>
              <a:t>domicilio</a:t>
            </a:r>
            <a:r>
              <a:rPr lang="en-US" dirty="0"/>
              <a:t>, </a:t>
            </a:r>
            <a:r>
              <a:rPr lang="en-US" dirty="0" err="1"/>
              <a:t>consumo</a:t>
            </a:r>
            <a:r>
              <a:rPr lang="en-US" dirty="0"/>
              <a:t> de </a:t>
            </a:r>
            <a:r>
              <a:rPr lang="en-US" dirty="0" err="1"/>
              <a:t>fármacos</a:t>
            </a:r>
            <a:r>
              <a:rPr lang="en-US" dirty="0"/>
              <a:t>, alcohol o </a:t>
            </a:r>
            <a:r>
              <a:rPr lang="en-US" dirty="0" err="1"/>
              <a:t>drogas</a:t>
            </a:r>
            <a:r>
              <a:rPr lang="en-US" dirty="0"/>
              <a:t>.</a:t>
            </a:r>
          </a:p>
          <a:p>
            <a:pPr marL="0">
              <a:lnSpc>
                <a:spcPct val="110000"/>
              </a:lnSpc>
              <a:defRPr/>
            </a:pPr>
            <a:r>
              <a:rPr lang="en-US" b="1" dirty="0"/>
              <a:t>- </a:t>
            </a:r>
            <a:r>
              <a:rPr lang="en-US" b="1" dirty="0" err="1"/>
              <a:t>Fisiológicos</a:t>
            </a:r>
            <a:r>
              <a:rPr lang="en-US" dirty="0"/>
              <a:t>: </a:t>
            </a:r>
            <a:r>
              <a:rPr lang="en-US" dirty="0" err="1"/>
              <a:t>sobresaltos</a:t>
            </a:r>
            <a:r>
              <a:rPr lang="en-US" dirty="0"/>
              <a:t>, </a:t>
            </a:r>
            <a:r>
              <a:rPr lang="en-US" dirty="0" err="1"/>
              <a:t>taquicardias</a:t>
            </a:r>
            <a:r>
              <a:rPr lang="en-US" dirty="0"/>
              <a:t>, </a:t>
            </a:r>
            <a:r>
              <a:rPr lang="en-US" dirty="0" err="1"/>
              <a:t>sudoración</a:t>
            </a:r>
            <a:r>
              <a:rPr lang="en-US" dirty="0"/>
              <a:t> profunda, </a:t>
            </a:r>
            <a:r>
              <a:rPr lang="en-US" dirty="0" err="1"/>
              <a:t>trastornos</a:t>
            </a:r>
            <a:r>
              <a:rPr lang="en-US" dirty="0"/>
              <a:t> del </a:t>
            </a:r>
            <a:r>
              <a:rPr lang="en-US" dirty="0" err="1"/>
              <a:t>sueño</a:t>
            </a:r>
            <a:r>
              <a:rPr lang="en-US" dirty="0"/>
              <a:t>, </a:t>
            </a:r>
            <a:r>
              <a:rPr lang="en-US" dirty="0" err="1"/>
              <a:t>alteraciones</a:t>
            </a:r>
            <a:r>
              <a:rPr lang="en-US" dirty="0"/>
              <a:t> </a:t>
            </a:r>
            <a:r>
              <a:rPr lang="en-US" dirty="0" err="1"/>
              <a:t>gastrointestinales</a:t>
            </a:r>
            <a:r>
              <a:rPr lang="en-US" dirty="0"/>
              <a:t>, </a:t>
            </a:r>
            <a:r>
              <a:rPr lang="en-US" dirty="0" err="1"/>
              <a:t>temblores</a:t>
            </a:r>
            <a:r>
              <a:rPr lang="en-US" dirty="0"/>
              <a:t>, </a:t>
            </a:r>
            <a:r>
              <a:rPr lang="en-US" dirty="0" err="1"/>
              <a:t>problemas</a:t>
            </a:r>
            <a:r>
              <a:rPr lang="en-US" dirty="0"/>
              <a:t> </a:t>
            </a:r>
            <a:r>
              <a:rPr lang="en-US" dirty="0" err="1"/>
              <a:t>respiratorios</a:t>
            </a:r>
            <a:r>
              <a:rPr lang="en-US" dirty="0"/>
              <a:t>, </a:t>
            </a:r>
            <a:r>
              <a:rPr lang="en-US" dirty="0" err="1"/>
              <a:t>vaginismo</a:t>
            </a:r>
            <a:r>
              <a:rPr lang="en-US" dirty="0"/>
              <a:t>, </a:t>
            </a:r>
            <a:r>
              <a:rPr lang="en-US" dirty="0" err="1"/>
              <a:t>pérdida</a:t>
            </a:r>
            <a:r>
              <a:rPr lang="en-US" dirty="0"/>
              <a:t> de la libido, anorgasmia.</a:t>
            </a:r>
          </a:p>
          <a:p>
            <a:pPr marL="0">
              <a:lnSpc>
                <a:spcPct val="110000"/>
              </a:lnSpc>
              <a:defRPr/>
            </a:pPr>
            <a:endParaRPr lang="en-US" dirty="0"/>
          </a:p>
          <a:p>
            <a:pPr>
              <a:lnSpc>
                <a:spcPct val="110000"/>
              </a:lnSpc>
              <a:defRPr/>
            </a:pPr>
            <a:endParaRPr lang="en-US" altLang="es-ES" sz="1400" dirty="0"/>
          </a:p>
        </p:txBody>
      </p:sp>
      <p:sp>
        <p:nvSpPr>
          <p:cNvPr id="7785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7" name="Rectangle 7885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8859" name="Picture 7885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8861" name="Straight Connector 7886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863" name="Straight Connector 7886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8865" name="Rectangle 7886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3" name="Picture 78852" descr="Primer plano de paquetes de píldoras sin abrir">
            <a:extLst>
              <a:ext uri="{FF2B5EF4-FFF2-40B4-BE49-F238E27FC236}">
                <a16:creationId xmlns:a16="http://schemas.microsoft.com/office/drawing/2014/main" id="{4F058D9C-33E2-80A0-49D2-E133097B0447}"/>
              </a:ext>
            </a:extLst>
          </p:cNvPr>
          <p:cNvPicPr>
            <a:picLocks noChangeAspect="1"/>
          </p:cNvPicPr>
          <p:nvPr/>
        </p:nvPicPr>
        <p:blipFill rotWithShape="1">
          <a:blip r:embed="rId3">
            <a:alphaModFix amt="50000"/>
          </a:blip>
          <a:srcRect t="3259" r="-1" b="11187"/>
          <a:stretch/>
        </p:blipFill>
        <p:spPr>
          <a:xfrm>
            <a:off x="305" y="10"/>
            <a:ext cx="12191695" cy="6857990"/>
          </a:xfrm>
          <a:prstGeom prst="rect">
            <a:avLst/>
          </a:prstGeom>
        </p:spPr>
      </p:pic>
      <p:sp>
        <p:nvSpPr>
          <p:cNvPr id="7886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886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8871" name="Rectangle 7887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3730" name="Título 1">
            <a:extLst>
              <a:ext uri="{FF2B5EF4-FFF2-40B4-BE49-F238E27FC236}">
                <a16:creationId xmlns:a16="http://schemas.microsoft.com/office/drawing/2014/main" id="{C8786B65-0A28-1448-5AD2-D4C23CACCE7E}"/>
              </a:ext>
            </a:extLst>
          </p:cNvPr>
          <p:cNvSpPr>
            <a:spLocks noGrp="1"/>
          </p:cNvSpPr>
          <p:nvPr>
            <p:ph type="title" idx="4294967295"/>
          </p:nvPr>
        </p:nvSpPr>
        <p:spPr>
          <a:xfrm>
            <a:off x="305" y="540921"/>
            <a:ext cx="2381723" cy="2161639"/>
          </a:xfrm>
        </p:spPr>
        <p:txBody>
          <a:bodyPr vert="horz" lIns="91440" tIns="45720" rIns="91440" bIns="45720" rtlCol="0" anchor="ctr">
            <a:normAutofit/>
          </a:bodyPr>
          <a:lstStyle/>
          <a:p>
            <a:r>
              <a:rPr lang="en-US" altLang="es-ES" dirty="0"/>
              <a:t>LESIONES PSÍQUICAS</a:t>
            </a:r>
          </a:p>
        </p:txBody>
      </p:sp>
      <p:cxnSp>
        <p:nvCxnSpPr>
          <p:cNvPr id="78873" name="Straight Connector 7887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8851" name="Marcador de contenido 2">
            <a:extLst>
              <a:ext uri="{FF2B5EF4-FFF2-40B4-BE49-F238E27FC236}">
                <a16:creationId xmlns:a16="http://schemas.microsoft.com/office/drawing/2014/main" id="{FD918B46-34B2-FE65-699D-A78ED4B65A43}"/>
              </a:ext>
            </a:extLst>
          </p:cNvPr>
          <p:cNvSpPr>
            <a:spLocks noGrp="1"/>
          </p:cNvSpPr>
          <p:nvPr>
            <p:ph idx="4294967295"/>
          </p:nvPr>
        </p:nvSpPr>
        <p:spPr>
          <a:xfrm>
            <a:off x="2641600" y="193040"/>
            <a:ext cx="9398000" cy="6441440"/>
          </a:xfrm>
        </p:spPr>
        <p:txBody>
          <a:bodyPr vert="horz" lIns="91440" tIns="45720" rIns="91440" bIns="45720" rtlCol="0" anchor="ctr">
            <a:normAutofit/>
          </a:bodyPr>
          <a:lstStyle/>
          <a:p>
            <a:pPr marL="0">
              <a:lnSpc>
                <a:spcPct val="110000"/>
              </a:lnSpc>
              <a:defRPr/>
            </a:pPr>
            <a:r>
              <a:rPr lang="en-US" b="1" dirty="0"/>
              <a:t>Entre </a:t>
            </a:r>
            <a:r>
              <a:rPr lang="en-US" b="1" dirty="0" err="1"/>
              <a:t>los</a:t>
            </a:r>
            <a:r>
              <a:rPr lang="en-US" b="1" dirty="0"/>
              <a:t> </a:t>
            </a:r>
            <a:r>
              <a:rPr lang="en-US" b="1" dirty="0" err="1"/>
              <a:t>diagnósticos</a:t>
            </a:r>
            <a:r>
              <a:rPr lang="en-US" dirty="0"/>
              <a:t> </a:t>
            </a:r>
            <a:r>
              <a:rPr lang="en-US" dirty="0" err="1"/>
              <a:t>más</a:t>
            </a:r>
            <a:r>
              <a:rPr lang="en-US" dirty="0"/>
              <a:t> </a:t>
            </a:r>
            <a:r>
              <a:rPr lang="en-US" dirty="0" err="1"/>
              <a:t>habituales</a:t>
            </a:r>
            <a:r>
              <a:rPr lang="en-US" dirty="0"/>
              <a:t> </a:t>
            </a:r>
            <a:r>
              <a:rPr lang="en-US" dirty="0" err="1"/>
              <a:t>asociados</a:t>
            </a:r>
            <a:r>
              <a:rPr lang="en-US" dirty="0"/>
              <a:t> a las </a:t>
            </a:r>
            <a:r>
              <a:rPr lang="en-US" dirty="0" err="1"/>
              <a:t>lesiones</a:t>
            </a:r>
            <a:r>
              <a:rPr lang="en-US" dirty="0"/>
              <a:t> </a:t>
            </a:r>
            <a:r>
              <a:rPr lang="en-US" dirty="0" err="1"/>
              <a:t>psíquicas</a:t>
            </a:r>
            <a:r>
              <a:rPr lang="en-US" dirty="0"/>
              <a:t> </a:t>
            </a:r>
            <a:r>
              <a:rPr lang="en-US" dirty="0" err="1"/>
              <a:t>están</a:t>
            </a:r>
            <a:r>
              <a:rPr lang="en-US" dirty="0"/>
              <a:t>: </a:t>
            </a:r>
          </a:p>
          <a:p>
            <a:pPr>
              <a:lnSpc>
                <a:spcPct val="110000"/>
              </a:lnSpc>
              <a:defRPr/>
            </a:pPr>
            <a:r>
              <a:rPr lang="en-US" dirty="0" err="1"/>
              <a:t>los</a:t>
            </a:r>
            <a:r>
              <a:rPr lang="en-US" dirty="0"/>
              <a:t> </a:t>
            </a:r>
            <a:r>
              <a:rPr lang="en-US" dirty="0" err="1"/>
              <a:t>trastornos</a:t>
            </a:r>
            <a:r>
              <a:rPr lang="en-US" dirty="0"/>
              <a:t> del </a:t>
            </a:r>
            <a:r>
              <a:rPr lang="en-US" dirty="0" err="1"/>
              <a:t>estados</a:t>
            </a:r>
            <a:r>
              <a:rPr lang="en-US" dirty="0"/>
              <a:t> de </a:t>
            </a:r>
            <a:r>
              <a:rPr lang="en-US" dirty="0" err="1"/>
              <a:t>ánimo</a:t>
            </a:r>
            <a:r>
              <a:rPr lang="en-US" dirty="0"/>
              <a:t> (</a:t>
            </a:r>
            <a:r>
              <a:rPr lang="en-US" dirty="0" err="1"/>
              <a:t>trastorno</a:t>
            </a:r>
            <a:r>
              <a:rPr lang="en-US" dirty="0"/>
              <a:t> </a:t>
            </a:r>
            <a:r>
              <a:rPr lang="en-US" dirty="0" err="1"/>
              <a:t>distímico</a:t>
            </a:r>
            <a:r>
              <a:rPr lang="en-US" dirty="0"/>
              <a:t>, </a:t>
            </a:r>
            <a:r>
              <a:rPr lang="en-US" dirty="0" err="1"/>
              <a:t>depresión</a:t>
            </a:r>
            <a:r>
              <a:rPr lang="en-US" dirty="0"/>
              <a:t>),</a:t>
            </a:r>
          </a:p>
          <a:p>
            <a:pPr>
              <a:lnSpc>
                <a:spcPct val="110000"/>
              </a:lnSpc>
              <a:defRPr/>
            </a:pPr>
            <a:r>
              <a:rPr lang="en-US" dirty="0" err="1"/>
              <a:t>los</a:t>
            </a:r>
            <a:r>
              <a:rPr lang="en-US" dirty="0"/>
              <a:t> </a:t>
            </a:r>
            <a:r>
              <a:rPr lang="en-US" dirty="0" err="1"/>
              <a:t>trastornos</a:t>
            </a:r>
            <a:r>
              <a:rPr lang="en-US" dirty="0"/>
              <a:t> de </a:t>
            </a:r>
            <a:r>
              <a:rPr lang="en-US" dirty="0" err="1"/>
              <a:t>ansiedad</a:t>
            </a:r>
            <a:r>
              <a:rPr lang="en-US" dirty="0"/>
              <a:t> (</a:t>
            </a:r>
            <a:r>
              <a:rPr lang="en-US" dirty="0" err="1"/>
              <a:t>trastorno</a:t>
            </a:r>
            <a:r>
              <a:rPr lang="en-US" dirty="0"/>
              <a:t> de </a:t>
            </a:r>
            <a:r>
              <a:rPr lang="en-US" dirty="0" err="1"/>
              <a:t>pánico</a:t>
            </a:r>
            <a:r>
              <a:rPr lang="en-US" dirty="0"/>
              <a:t>, </a:t>
            </a:r>
            <a:r>
              <a:rPr lang="en-US" dirty="0" err="1"/>
              <a:t>trastorno</a:t>
            </a:r>
            <a:r>
              <a:rPr lang="en-US" dirty="0"/>
              <a:t> </a:t>
            </a:r>
            <a:r>
              <a:rPr lang="en-US" dirty="0" err="1"/>
              <a:t>obsesivo</a:t>
            </a:r>
            <a:r>
              <a:rPr lang="en-US" dirty="0"/>
              <a:t> – </a:t>
            </a:r>
            <a:r>
              <a:rPr lang="en-US" dirty="0" err="1"/>
              <a:t>compulsivo</a:t>
            </a:r>
            <a:r>
              <a:rPr lang="en-US" dirty="0"/>
              <a:t>),</a:t>
            </a:r>
          </a:p>
          <a:p>
            <a:pPr>
              <a:lnSpc>
                <a:spcPct val="110000"/>
              </a:lnSpc>
              <a:defRPr/>
            </a:pPr>
            <a:r>
              <a:rPr lang="en-US" dirty="0" err="1"/>
              <a:t>el</a:t>
            </a:r>
            <a:r>
              <a:rPr lang="en-US" dirty="0"/>
              <a:t> </a:t>
            </a:r>
            <a:r>
              <a:rPr lang="en-US" dirty="0" err="1"/>
              <a:t>síndrome</a:t>
            </a:r>
            <a:r>
              <a:rPr lang="en-US" dirty="0"/>
              <a:t> de </a:t>
            </a:r>
            <a:r>
              <a:rPr lang="en-US" dirty="0" err="1"/>
              <a:t>estrés</a:t>
            </a:r>
            <a:r>
              <a:rPr lang="en-US" dirty="0"/>
              <a:t> </a:t>
            </a:r>
            <a:r>
              <a:rPr lang="en-US" dirty="0" err="1"/>
              <a:t>postraumático</a:t>
            </a:r>
            <a:r>
              <a:rPr lang="en-US" dirty="0"/>
              <a:t> (TEPT), </a:t>
            </a:r>
            <a:r>
              <a:rPr lang="en-US" dirty="0" err="1"/>
              <a:t>trastornos</a:t>
            </a:r>
            <a:r>
              <a:rPr lang="en-US" dirty="0"/>
              <a:t> </a:t>
            </a:r>
            <a:r>
              <a:rPr lang="en-US" dirty="0" err="1"/>
              <a:t>alimentarios</a:t>
            </a:r>
            <a:r>
              <a:rPr lang="en-US" dirty="0"/>
              <a:t> (anorexia, bulimia, </a:t>
            </a:r>
            <a:r>
              <a:rPr lang="en-US" dirty="0" err="1"/>
              <a:t>síndrome</a:t>
            </a:r>
            <a:r>
              <a:rPr lang="en-US" dirty="0"/>
              <a:t> de </a:t>
            </a:r>
            <a:r>
              <a:rPr lang="en-US" dirty="0" err="1"/>
              <a:t>caos</a:t>
            </a:r>
            <a:r>
              <a:rPr lang="en-US" dirty="0"/>
              <a:t> </a:t>
            </a:r>
            <a:r>
              <a:rPr lang="en-US" dirty="0" err="1"/>
              <a:t>alimentario</a:t>
            </a:r>
            <a:r>
              <a:rPr lang="en-US" dirty="0"/>
              <a:t>),</a:t>
            </a:r>
          </a:p>
          <a:p>
            <a:pPr>
              <a:lnSpc>
                <a:spcPct val="110000"/>
              </a:lnSpc>
              <a:defRPr/>
            </a:pPr>
            <a:r>
              <a:rPr lang="en-US" dirty="0" err="1"/>
              <a:t>Alcoholismo</a:t>
            </a:r>
            <a:endParaRPr lang="en-US" dirty="0"/>
          </a:p>
          <a:p>
            <a:pPr>
              <a:lnSpc>
                <a:spcPct val="110000"/>
              </a:lnSpc>
              <a:defRPr/>
            </a:pPr>
            <a:r>
              <a:rPr lang="en-US" dirty="0" err="1"/>
              <a:t>drogodependencias</a:t>
            </a:r>
            <a:r>
              <a:rPr lang="en-US" dirty="0"/>
              <a:t> (o </a:t>
            </a:r>
            <a:r>
              <a:rPr lang="en-US" dirty="0" err="1"/>
              <a:t>farmacodependencias</a:t>
            </a:r>
            <a:r>
              <a:rPr lang="en-US" dirty="0"/>
              <a:t> </a:t>
            </a:r>
            <a:r>
              <a:rPr lang="en-US" dirty="0" err="1"/>
              <a:t>si</a:t>
            </a:r>
            <a:r>
              <a:rPr lang="en-US" dirty="0"/>
              <a:t> </a:t>
            </a:r>
            <a:r>
              <a:rPr lang="en-US" dirty="0" err="1"/>
              <a:t>nos</a:t>
            </a:r>
            <a:r>
              <a:rPr lang="en-US" dirty="0"/>
              <a:t> </a:t>
            </a:r>
            <a:r>
              <a:rPr lang="en-US" dirty="0" err="1"/>
              <a:t>ceñimos</a:t>
            </a:r>
            <a:r>
              <a:rPr lang="en-US" dirty="0"/>
              <a:t> a la </a:t>
            </a:r>
            <a:r>
              <a:rPr lang="en-US" dirty="0" err="1"/>
              <a:t>sustancias</a:t>
            </a:r>
            <a:r>
              <a:rPr lang="en-US" dirty="0"/>
              <a:t> sea legal o </a:t>
            </a:r>
            <a:r>
              <a:rPr lang="en-US" dirty="0" err="1"/>
              <a:t>ilegal</a:t>
            </a:r>
            <a:r>
              <a:rPr lang="en-US" dirty="0"/>
              <a:t>) </a:t>
            </a:r>
          </a:p>
          <a:p>
            <a:pPr>
              <a:lnSpc>
                <a:spcPct val="110000"/>
              </a:lnSpc>
              <a:defRPr/>
            </a:pPr>
            <a:r>
              <a:rPr lang="en-US" dirty="0"/>
              <a:t>la </a:t>
            </a:r>
            <a:r>
              <a:rPr lang="en-US" dirty="0" err="1"/>
              <a:t>descompensación</a:t>
            </a:r>
            <a:r>
              <a:rPr lang="en-US" dirty="0"/>
              <a:t> de </a:t>
            </a:r>
            <a:r>
              <a:rPr lang="en-US" dirty="0" err="1"/>
              <a:t>personalidades</a:t>
            </a:r>
            <a:r>
              <a:rPr lang="en-US" dirty="0"/>
              <a:t> </a:t>
            </a:r>
            <a:r>
              <a:rPr lang="en-US" dirty="0" err="1"/>
              <a:t>anómalas</a:t>
            </a:r>
            <a:r>
              <a:rPr lang="en-US" dirty="0"/>
              <a:t>.</a:t>
            </a:r>
          </a:p>
          <a:p>
            <a:pPr>
              <a:lnSpc>
                <a:spcPct val="110000"/>
              </a:lnSpc>
              <a:defRPr/>
            </a:pPr>
            <a:endParaRPr lang="en-US" altLang="es-ES" dirty="0"/>
          </a:p>
        </p:txBody>
      </p:sp>
      <p:sp>
        <p:nvSpPr>
          <p:cNvPr id="7887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81" name="Rectangle 7988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9883" name="Picture 7988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9885" name="Straight Connector 7988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9887" name="Straight Connector 7988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889" name="Rectangle 7988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7" name="Picture 79876" descr="Marca de exclamación sobre fondo amarillo">
            <a:extLst>
              <a:ext uri="{FF2B5EF4-FFF2-40B4-BE49-F238E27FC236}">
                <a16:creationId xmlns:a16="http://schemas.microsoft.com/office/drawing/2014/main" id="{5DC5E58A-E57F-B3C2-1FF8-0F3DC6D3B132}"/>
              </a:ext>
            </a:extLst>
          </p:cNvPr>
          <p:cNvPicPr>
            <a:picLocks noChangeAspect="1"/>
          </p:cNvPicPr>
          <p:nvPr/>
        </p:nvPicPr>
        <p:blipFill rotWithShape="1">
          <a:blip r:embed="rId3">
            <a:alphaModFix amt="50000"/>
          </a:blip>
          <a:srcRect t="24998" r="-1" b="-1"/>
          <a:stretch/>
        </p:blipFill>
        <p:spPr>
          <a:xfrm>
            <a:off x="305" y="10"/>
            <a:ext cx="12191695" cy="6857990"/>
          </a:xfrm>
          <a:prstGeom prst="rect">
            <a:avLst/>
          </a:prstGeom>
        </p:spPr>
      </p:pic>
      <p:sp>
        <p:nvSpPr>
          <p:cNvPr id="7989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989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9895" name="Rectangle 7989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4754" name="Título 1">
            <a:extLst>
              <a:ext uri="{FF2B5EF4-FFF2-40B4-BE49-F238E27FC236}">
                <a16:creationId xmlns:a16="http://schemas.microsoft.com/office/drawing/2014/main" id="{F877D5CA-3817-40C5-ED84-EA9DC20730B1}"/>
              </a:ext>
            </a:extLst>
          </p:cNvPr>
          <p:cNvSpPr>
            <a:spLocks noGrp="1"/>
          </p:cNvSpPr>
          <p:nvPr>
            <p:ph type="title" idx="4294967295"/>
          </p:nvPr>
        </p:nvSpPr>
        <p:spPr>
          <a:xfrm>
            <a:off x="294643" y="850122"/>
            <a:ext cx="3373118" cy="1476518"/>
          </a:xfrm>
        </p:spPr>
        <p:txBody>
          <a:bodyPr vert="horz" lIns="91440" tIns="45720" rIns="91440" bIns="45720" rtlCol="0" anchor="ctr">
            <a:normAutofit/>
          </a:bodyPr>
          <a:lstStyle/>
          <a:p>
            <a:r>
              <a:rPr lang="en-US" altLang="es-ES" dirty="0"/>
              <a:t>SECUELAS PSICOLÓGICAS</a:t>
            </a:r>
          </a:p>
        </p:txBody>
      </p:sp>
      <p:cxnSp>
        <p:nvCxnSpPr>
          <p:cNvPr id="79897" name="Straight Connector 7989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79875" name="Marcador de contenido 2">
            <a:extLst>
              <a:ext uri="{FF2B5EF4-FFF2-40B4-BE49-F238E27FC236}">
                <a16:creationId xmlns:a16="http://schemas.microsoft.com/office/drawing/2014/main" id="{AB9B6448-1F96-FB3C-1684-7D9FCDF8CCE8}"/>
              </a:ext>
            </a:extLst>
          </p:cNvPr>
          <p:cNvSpPr>
            <a:spLocks noGrp="1"/>
          </p:cNvSpPr>
          <p:nvPr>
            <p:ph idx="4294967295"/>
          </p:nvPr>
        </p:nvSpPr>
        <p:spPr>
          <a:xfrm>
            <a:off x="3779520" y="325120"/>
            <a:ext cx="8229600" cy="5567680"/>
          </a:xfrm>
        </p:spPr>
        <p:txBody>
          <a:bodyPr vert="horz" lIns="91440" tIns="45720" rIns="91440" bIns="45720" rtlCol="0" anchor="ctr">
            <a:normAutofit lnSpcReduction="10000"/>
          </a:bodyPr>
          <a:lstStyle/>
          <a:p>
            <a:pPr>
              <a:lnSpc>
                <a:spcPct val="110000"/>
              </a:lnSpc>
              <a:defRPr/>
            </a:pPr>
            <a:r>
              <a:rPr lang="en-US" sz="1400" dirty="0"/>
              <a:t>P</a:t>
            </a:r>
            <a:r>
              <a:rPr lang="en-US" dirty="0"/>
              <a:t>or </a:t>
            </a:r>
            <a:r>
              <a:rPr lang="en-US" dirty="0" err="1"/>
              <a:t>otro</a:t>
            </a:r>
            <a:r>
              <a:rPr lang="en-US" dirty="0"/>
              <a:t> </a:t>
            </a:r>
            <a:r>
              <a:rPr lang="en-US" dirty="0" err="1"/>
              <a:t>lado</a:t>
            </a:r>
            <a:r>
              <a:rPr lang="en-US" dirty="0"/>
              <a:t> </a:t>
            </a:r>
            <a:r>
              <a:rPr lang="en-US" dirty="0" err="1"/>
              <a:t>estarían</a:t>
            </a:r>
            <a:r>
              <a:rPr lang="en-US" dirty="0"/>
              <a:t> </a:t>
            </a:r>
            <a:r>
              <a:rPr lang="en-US" b="1" dirty="0"/>
              <a:t>las </a:t>
            </a:r>
            <a:r>
              <a:rPr lang="en-US" b="1" dirty="0" err="1"/>
              <a:t>secuelas</a:t>
            </a:r>
            <a:r>
              <a:rPr lang="en-US" b="1" dirty="0"/>
              <a:t> </a:t>
            </a:r>
            <a:r>
              <a:rPr lang="en-US" b="1" dirty="0" err="1"/>
              <a:t>psicológicas</a:t>
            </a:r>
            <a:r>
              <a:rPr lang="en-US" dirty="0"/>
              <a:t>, </a:t>
            </a:r>
            <a:r>
              <a:rPr lang="en-US" dirty="0" err="1"/>
              <a:t>cuando</a:t>
            </a:r>
            <a:r>
              <a:rPr lang="en-US" dirty="0"/>
              <a:t> </a:t>
            </a:r>
            <a:r>
              <a:rPr lang="en-US" dirty="0" err="1"/>
              <a:t>una</a:t>
            </a:r>
            <a:r>
              <a:rPr lang="en-US" dirty="0"/>
              <a:t> </a:t>
            </a:r>
            <a:r>
              <a:rPr lang="en-US" dirty="0" err="1"/>
              <a:t>lesión</a:t>
            </a:r>
            <a:r>
              <a:rPr lang="en-US" dirty="0"/>
              <a:t> no es </a:t>
            </a:r>
            <a:r>
              <a:rPr lang="en-US" dirty="0" err="1"/>
              <a:t>convenientemente</a:t>
            </a:r>
            <a:r>
              <a:rPr lang="en-US" dirty="0"/>
              <a:t> </a:t>
            </a:r>
            <a:r>
              <a:rPr lang="en-US" dirty="0" err="1"/>
              <a:t>tratada</a:t>
            </a:r>
            <a:r>
              <a:rPr lang="en-US" dirty="0"/>
              <a:t>, o </a:t>
            </a:r>
            <a:r>
              <a:rPr lang="en-US" dirty="0" err="1"/>
              <a:t>el</a:t>
            </a:r>
            <a:r>
              <a:rPr lang="en-US" dirty="0"/>
              <a:t> </a:t>
            </a:r>
            <a:r>
              <a:rPr lang="en-US" dirty="0" err="1"/>
              <a:t>tratamiento</a:t>
            </a:r>
            <a:r>
              <a:rPr lang="en-US" dirty="0"/>
              <a:t> no </a:t>
            </a:r>
            <a:r>
              <a:rPr lang="en-US" dirty="0" err="1"/>
              <a:t>consigue</a:t>
            </a:r>
            <a:r>
              <a:rPr lang="en-US" dirty="0"/>
              <a:t> </a:t>
            </a:r>
            <a:r>
              <a:rPr lang="en-US" dirty="0" err="1"/>
              <a:t>los</a:t>
            </a:r>
            <a:r>
              <a:rPr lang="en-US" dirty="0"/>
              <a:t> </a:t>
            </a:r>
            <a:r>
              <a:rPr lang="en-US" dirty="0" err="1"/>
              <a:t>resultados</a:t>
            </a:r>
            <a:r>
              <a:rPr lang="en-US" dirty="0"/>
              <a:t> </a:t>
            </a:r>
            <a:r>
              <a:rPr lang="en-US" dirty="0" err="1"/>
              <a:t>esperados</a:t>
            </a:r>
            <a:r>
              <a:rPr lang="en-US" dirty="0"/>
              <a:t>, la </a:t>
            </a:r>
            <a:r>
              <a:rPr lang="en-US" dirty="0" err="1"/>
              <a:t>lesión</a:t>
            </a:r>
            <a:r>
              <a:rPr lang="en-US" dirty="0"/>
              <a:t> </a:t>
            </a:r>
            <a:r>
              <a:rPr lang="en-US" dirty="0" err="1"/>
              <a:t>queda</a:t>
            </a:r>
            <a:r>
              <a:rPr lang="en-US" dirty="0"/>
              <a:t> </a:t>
            </a:r>
            <a:r>
              <a:rPr lang="en-US" dirty="0" err="1"/>
              <a:t>permanentemente</a:t>
            </a:r>
            <a:r>
              <a:rPr lang="en-US" dirty="0"/>
              <a:t> </a:t>
            </a:r>
            <a:r>
              <a:rPr lang="en-US" dirty="0" err="1"/>
              <a:t>en</a:t>
            </a:r>
            <a:r>
              <a:rPr lang="en-US" dirty="0"/>
              <a:t> la </a:t>
            </a:r>
            <a:r>
              <a:rPr lang="en-US" dirty="0" err="1"/>
              <a:t>psique</a:t>
            </a:r>
            <a:r>
              <a:rPr lang="en-US" dirty="0"/>
              <a:t> de la </a:t>
            </a:r>
            <a:r>
              <a:rPr lang="en-US" dirty="0" err="1"/>
              <a:t>víctima</a:t>
            </a:r>
            <a:r>
              <a:rPr lang="en-US" dirty="0"/>
              <a:t>, </a:t>
            </a:r>
            <a:r>
              <a:rPr lang="en-US" dirty="0" err="1"/>
              <a:t>convirtiéndola</a:t>
            </a:r>
            <a:r>
              <a:rPr lang="en-US" dirty="0"/>
              <a:t> </a:t>
            </a:r>
            <a:r>
              <a:rPr lang="en-US" dirty="0" err="1"/>
              <a:t>en</a:t>
            </a:r>
            <a:r>
              <a:rPr lang="en-US" dirty="0"/>
              <a:t> </a:t>
            </a:r>
            <a:r>
              <a:rPr lang="en-US" dirty="0" err="1"/>
              <a:t>una</a:t>
            </a:r>
            <a:r>
              <a:rPr lang="en-US" dirty="0"/>
              <a:t> </a:t>
            </a:r>
            <a:r>
              <a:rPr lang="en-US" dirty="0" err="1"/>
              <a:t>alteración</a:t>
            </a:r>
            <a:r>
              <a:rPr lang="en-US" dirty="0"/>
              <a:t> irreversible que </a:t>
            </a:r>
            <a:r>
              <a:rPr lang="en-US" dirty="0" err="1"/>
              <a:t>condicionará</a:t>
            </a:r>
            <a:r>
              <a:rPr lang="en-US" dirty="0"/>
              <a:t> </a:t>
            </a:r>
            <a:r>
              <a:rPr lang="en-US" dirty="0" err="1"/>
              <a:t>toda</a:t>
            </a:r>
            <a:r>
              <a:rPr lang="en-US" dirty="0"/>
              <a:t> la </a:t>
            </a:r>
            <a:r>
              <a:rPr lang="en-US" dirty="0" err="1"/>
              <a:t>vida</a:t>
            </a:r>
            <a:r>
              <a:rPr lang="en-US" dirty="0"/>
              <a:t> </a:t>
            </a:r>
            <a:r>
              <a:rPr lang="en-US" dirty="0" err="1"/>
              <a:t>futura</a:t>
            </a:r>
            <a:r>
              <a:rPr lang="en-US" dirty="0"/>
              <a:t>. Es </a:t>
            </a:r>
            <a:r>
              <a:rPr lang="en-US" dirty="0" err="1"/>
              <a:t>decir</a:t>
            </a:r>
            <a:r>
              <a:rPr lang="en-US" dirty="0"/>
              <a:t>, la </a:t>
            </a:r>
            <a:r>
              <a:rPr lang="en-US" dirty="0" err="1"/>
              <a:t>secuela</a:t>
            </a:r>
            <a:r>
              <a:rPr lang="en-US" dirty="0"/>
              <a:t> </a:t>
            </a:r>
            <a:r>
              <a:rPr lang="en-US" dirty="0" err="1"/>
              <a:t>sería</a:t>
            </a:r>
            <a:r>
              <a:rPr lang="en-US" dirty="0"/>
              <a:t> la </a:t>
            </a:r>
            <a:r>
              <a:rPr lang="en-US" dirty="0" err="1"/>
              <a:t>cronificación</a:t>
            </a:r>
            <a:r>
              <a:rPr lang="en-US" dirty="0"/>
              <a:t> de la </a:t>
            </a:r>
            <a:r>
              <a:rPr lang="en-US" dirty="0" err="1"/>
              <a:t>lesión</a:t>
            </a:r>
            <a:r>
              <a:rPr lang="en-US" dirty="0"/>
              <a:t> </a:t>
            </a:r>
            <a:r>
              <a:rPr lang="en-US" dirty="0" err="1"/>
              <a:t>sino</a:t>
            </a:r>
            <a:r>
              <a:rPr lang="en-US" dirty="0"/>
              <a:t> ha </a:t>
            </a:r>
            <a:r>
              <a:rPr lang="en-US" dirty="0" err="1"/>
              <a:t>remitido</a:t>
            </a:r>
            <a:r>
              <a:rPr lang="en-US" dirty="0"/>
              <a:t> de forma </a:t>
            </a:r>
            <a:r>
              <a:rPr lang="en-US" dirty="0" err="1"/>
              <a:t>espontánea</a:t>
            </a:r>
            <a:r>
              <a:rPr lang="en-US" dirty="0"/>
              <a:t> con </a:t>
            </a:r>
            <a:r>
              <a:rPr lang="en-US" dirty="0" err="1"/>
              <a:t>el</a:t>
            </a:r>
            <a:r>
              <a:rPr lang="en-US" dirty="0"/>
              <a:t> </a:t>
            </a:r>
            <a:r>
              <a:rPr lang="en-US" dirty="0" err="1"/>
              <a:t>tiempo</a:t>
            </a:r>
            <a:r>
              <a:rPr lang="en-US" dirty="0"/>
              <a:t>, no ha </a:t>
            </a:r>
            <a:r>
              <a:rPr lang="en-US" dirty="0" err="1"/>
              <a:t>sido</a:t>
            </a:r>
            <a:r>
              <a:rPr lang="en-US" dirty="0"/>
              <a:t> </a:t>
            </a:r>
            <a:r>
              <a:rPr lang="en-US" dirty="0" err="1"/>
              <a:t>tratada</a:t>
            </a:r>
            <a:r>
              <a:rPr lang="en-US" dirty="0"/>
              <a:t> o </a:t>
            </a:r>
            <a:r>
              <a:rPr lang="en-US" dirty="0" err="1"/>
              <a:t>el</a:t>
            </a:r>
            <a:r>
              <a:rPr lang="en-US" dirty="0"/>
              <a:t> </a:t>
            </a:r>
            <a:r>
              <a:rPr lang="en-US" dirty="0" err="1"/>
              <a:t>tratamiento</a:t>
            </a:r>
            <a:r>
              <a:rPr lang="en-US" dirty="0"/>
              <a:t> no ha </a:t>
            </a:r>
            <a:r>
              <a:rPr lang="en-US" dirty="0" err="1"/>
              <a:t>tenido</a:t>
            </a:r>
            <a:r>
              <a:rPr lang="en-US" dirty="0"/>
              <a:t> </a:t>
            </a:r>
            <a:r>
              <a:rPr lang="en-US" dirty="0" err="1"/>
              <a:t>resultados</a:t>
            </a:r>
            <a:r>
              <a:rPr lang="en-US" dirty="0"/>
              <a:t> </a:t>
            </a:r>
            <a:r>
              <a:rPr lang="en-US" dirty="0" err="1"/>
              <a:t>eficaces</a:t>
            </a:r>
            <a:r>
              <a:rPr lang="en-US" dirty="0"/>
              <a:t>.</a:t>
            </a:r>
          </a:p>
          <a:p>
            <a:pPr>
              <a:lnSpc>
                <a:spcPct val="110000"/>
              </a:lnSpc>
              <a:defRPr/>
            </a:pPr>
            <a:r>
              <a:rPr lang="en-US" dirty="0"/>
              <a:t>El </a:t>
            </a:r>
            <a:r>
              <a:rPr lang="en-US" dirty="0" err="1"/>
              <a:t>proceso</a:t>
            </a:r>
            <a:r>
              <a:rPr lang="en-US" dirty="0"/>
              <a:t> </a:t>
            </a:r>
            <a:r>
              <a:rPr lang="en-US" dirty="0" err="1"/>
              <a:t>patológico</a:t>
            </a:r>
            <a:r>
              <a:rPr lang="en-US" dirty="0"/>
              <a:t> </a:t>
            </a:r>
            <a:r>
              <a:rPr lang="en-US" dirty="0" err="1"/>
              <a:t>más</a:t>
            </a:r>
            <a:r>
              <a:rPr lang="en-US" dirty="0"/>
              <a:t> habitual </a:t>
            </a:r>
            <a:r>
              <a:rPr lang="en-US" dirty="0" err="1"/>
              <a:t>según</a:t>
            </a:r>
            <a:r>
              <a:rPr lang="en-US" dirty="0"/>
              <a:t> </a:t>
            </a:r>
            <a:r>
              <a:rPr lang="en-US" dirty="0" err="1"/>
              <a:t>el</a:t>
            </a:r>
            <a:r>
              <a:rPr lang="en-US" dirty="0"/>
              <a:t> </a:t>
            </a:r>
            <a:r>
              <a:rPr lang="en-US" b="1" dirty="0"/>
              <a:t>CIE 10</a:t>
            </a:r>
            <a:r>
              <a:rPr lang="en-US" dirty="0"/>
              <a:t> es la </a:t>
            </a:r>
            <a:r>
              <a:rPr lang="en-US" dirty="0" err="1"/>
              <a:t>modificación</a:t>
            </a:r>
            <a:r>
              <a:rPr lang="en-US" dirty="0"/>
              <a:t> </a:t>
            </a:r>
            <a:r>
              <a:rPr lang="en-US" dirty="0" err="1"/>
              <a:t>permanente</a:t>
            </a:r>
            <a:r>
              <a:rPr lang="en-US" dirty="0"/>
              <a:t> de la </a:t>
            </a:r>
            <a:r>
              <a:rPr lang="en-US" dirty="0" err="1"/>
              <a:t>personalidad</a:t>
            </a:r>
            <a:r>
              <a:rPr lang="en-US" dirty="0"/>
              <a:t>, con la </a:t>
            </a:r>
            <a:r>
              <a:rPr lang="en-US" dirty="0" err="1"/>
              <a:t>aparición</a:t>
            </a:r>
            <a:r>
              <a:rPr lang="en-US" dirty="0"/>
              <a:t> de </a:t>
            </a:r>
            <a:r>
              <a:rPr lang="en-US" dirty="0" err="1"/>
              <a:t>nuevos</a:t>
            </a:r>
            <a:r>
              <a:rPr lang="en-US" dirty="0"/>
              <a:t> </a:t>
            </a:r>
            <a:r>
              <a:rPr lang="en-US" dirty="0" err="1"/>
              <a:t>rasgos</a:t>
            </a:r>
            <a:r>
              <a:rPr lang="en-US" dirty="0"/>
              <a:t> que </a:t>
            </a:r>
            <a:r>
              <a:rPr lang="en-US" dirty="0" err="1"/>
              <a:t>dificultarán</a:t>
            </a:r>
            <a:r>
              <a:rPr lang="en-US" dirty="0"/>
              <a:t> la </a:t>
            </a:r>
            <a:r>
              <a:rPr lang="en-US" dirty="0" err="1"/>
              <a:t>adaptación</a:t>
            </a:r>
            <a:r>
              <a:rPr lang="en-US" dirty="0"/>
              <a:t> de la </a:t>
            </a:r>
            <a:r>
              <a:rPr lang="en-US" dirty="0" err="1"/>
              <a:t>víctima</a:t>
            </a:r>
            <a:r>
              <a:rPr lang="en-US" dirty="0"/>
              <a:t> a la </a:t>
            </a:r>
            <a:r>
              <a:rPr lang="en-US" dirty="0" err="1"/>
              <a:t>vida</a:t>
            </a:r>
            <a:r>
              <a:rPr lang="en-US" dirty="0"/>
              <a:t> </a:t>
            </a:r>
            <a:r>
              <a:rPr lang="en-US" dirty="0" err="1"/>
              <a:t>cotidiana</a:t>
            </a:r>
            <a:r>
              <a:rPr lang="en-US" dirty="0"/>
              <a:t>.</a:t>
            </a:r>
          </a:p>
          <a:p>
            <a:pPr>
              <a:lnSpc>
                <a:spcPct val="110000"/>
              </a:lnSpc>
              <a:defRPr/>
            </a:pPr>
            <a:r>
              <a:rPr lang="en-US" dirty="0"/>
              <a:t>F6 2.0. </a:t>
            </a:r>
            <a:r>
              <a:rPr lang="en-US" b="1" dirty="0" err="1"/>
              <a:t>Transformación</a:t>
            </a:r>
            <a:r>
              <a:rPr lang="en-US" b="1" dirty="0"/>
              <a:t> </a:t>
            </a:r>
            <a:r>
              <a:rPr lang="en-US" b="1" dirty="0" err="1"/>
              <a:t>persistente</a:t>
            </a:r>
            <a:r>
              <a:rPr lang="en-US" b="1" dirty="0"/>
              <a:t> de la </a:t>
            </a:r>
            <a:r>
              <a:rPr lang="en-US" b="1" dirty="0" err="1"/>
              <a:t>personalidad</a:t>
            </a:r>
            <a:r>
              <a:rPr lang="en-US" b="1" dirty="0"/>
              <a:t> </a:t>
            </a:r>
            <a:r>
              <a:rPr lang="en-US" b="1" dirty="0" err="1"/>
              <a:t>tras</a:t>
            </a:r>
            <a:r>
              <a:rPr lang="en-US" b="1" dirty="0"/>
              <a:t> </a:t>
            </a:r>
            <a:r>
              <a:rPr lang="en-US" b="1" dirty="0" err="1"/>
              <a:t>experiencia</a:t>
            </a:r>
            <a:r>
              <a:rPr lang="en-US" b="1" dirty="0"/>
              <a:t> </a:t>
            </a:r>
            <a:r>
              <a:rPr lang="en-US" b="1" dirty="0" err="1"/>
              <a:t>catastrófica</a:t>
            </a:r>
            <a:r>
              <a:rPr lang="en-US" dirty="0"/>
              <a:t>: </a:t>
            </a:r>
            <a:r>
              <a:rPr lang="en-US" dirty="0" err="1"/>
              <a:t>transformación</a:t>
            </a:r>
            <a:r>
              <a:rPr lang="en-US" dirty="0"/>
              <a:t> </a:t>
            </a:r>
            <a:r>
              <a:rPr lang="en-US" dirty="0" err="1"/>
              <a:t>persistente</a:t>
            </a:r>
            <a:r>
              <a:rPr lang="en-US" dirty="0"/>
              <a:t> de la </a:t>
            </a:r>
            <a:r>
              <a:rPr lang="en-US" dirty="0" err="1"/>
              <a:t>personalidad</a:t>
            </a:r>
            <a:r>
              <a:rPr lang="en-US" dirty="0"/>
              <a:t> que </a:t>
            </a:r>
            <a:r>
              <a:rPr lang="en-US" dirty="0" err="1"/>
              <a:t>puede</a:t>
            </a:r>
            <a:r>
              <a:rPr lang="en-US" dirty="0"/>
              <a:t> </a:t>
            </a:r>
            <a:r>
              <a:rPr lang="en-US" dirty="0" err="1"/>
              <a:t>aparecer</a:t>
            </a:r>
            <a:r>
              <a:rPr lang="en-US" dirty="0"/>
              <a:t> </a:t>
            </a:r>
            <a:r>
              <a:rPr lang="en-US" dirty="0" err="1"/>
              <a:t>tras</a:t>
            </a:r>
            <a:r>
              <a:rPr lang="en-US" dirty="0"/>
              <a:t> la </a:t>
            </a:r>
            <a:r>
              <a:rPr lang="en-US" dirty="0" err="1"/>
              <a:t>experiencia</a:t>
            </a:r>
            <a:r>
              <a:rPr lang="en-US" dirty="0"/>
              <a:t> de </a:t>
            </a:r>
            <a:r>
              <a:rPr lang="en-US" dirty="0" err="1"/>
              <a:t>una</a:t>
            </a:r>
            <a:r>
              <a:rPr lang="en-US" dirty="0"/>
              <a:t> </a:t>
            </a:r>
            <a:r>
              <a:rPr lang="en-US" dirty="0" err="1"/>
              <a:t>situación</a:t>
            </a:r>
            <a:r>
              <a:rPr lang="en-US" dirty="0"/>
              <a:t> </a:t>
            </a:r>
            <a:r>
              <a:rPr lang="en-US" dirty="0" err="1"/>
              <a:t>estresante</a:t>
            </a:r>
            <a:r>
              <a:rPr lang="en-US" dirty="0"/>
              <a:t> </a:t>
            </a:r>
            <a:r>
              <a:rPr lang="en-US" dirty="0" err="1"/>
              <a:t>catastrófica</a:t>
            </a:r>
            <a:r>
              <a:rPr lang="en-US" dirty="0"/>
              <a:t>. El </a:t>
            </a:r>
            <a:r>
              <a:rPr lang="en-US" dirty="0" err="1"/>
              <a:t>estrés</a:t>
            </a:r>
            <a:r>
              <a:rPr lang="en-US" dirty="0"/>
              <a:t> </a:t>
            </a:r>
            <a:r>
              <a:rPr lang="en-US" dirty="0" err="1"/>
              <a:t>debe</a:t>
            </a:r>
            <a:r>
              <a:rPr lang="en-US" dirty="0"/>
              <a:t> ser tan </a:t>
            </a:r>
            <a:r>
              <a:rPr lang="en-US" dirty="0" err="1"/>
              <a:t>extremo</a:t>
            </a:r>
            <a:r>
              <a:rPr lang="en-US" dirty="0"/>
              <a:t> </a:t>
            </a:r>
            <a:r>
              <a:rPr lang="en-US" dirty="0" err="1"/>
              <a:t>como</a:t>
            </a:r>
            <a:r>
              <a:rPr lang="en-US" dirty="0"/>
              <a:t> para que no se </a:t>
            </a:r>
            <a:r>
              <a:rPr lang="en-US" dirty="0" err="1"/>
              <a:t>requiera</a:t>
            </a:r>
            <a:r>
              <a:rPr lang="en-US" dirty="0"/>
              <a:t> </a:t>
            </a:r>
            <a:r>
              <a:rPr lang="en-US" dirty="0" err="1"/>
              <a:t>tener</a:t>
            </a:r>
            <a:r>
              <a:rPr lang="en-US" dirty="0"/>
              <a:t> </a:t>
            </a:r>
            <a:r>
              <a:rPr lang="en-US" dirty="0" err="1"/>
              <a:t>en</a:t>
            </a:r>
            <a:r>
              <a:rPr lang="en-US" dirty="0"/>
              <a:t> </a:t>
            </a:r>
            <a:r>
              <a:rPr lang="en-US" dirty="0" err="1"/>
              <a:t>cuenta</a:t>
            </a:r>
            <a:r>
              <a:rPr lang="en-US" dirty="0"/>
              <a:t> la </a:t>
            </a:r>
            <a:r>
              <a:rPr lang="en-US" dirty="0" err="1"/>
              <a:t>vulnerabilidad</a:t>
            </a:r>
            <a:r>
              <a:rPr lang="en-US" dirty="0"/>
              <a:t> personal para </a:t>
            </a:r>
            <a:r>
              <a:rPr lang="en-US" dirty="0" err="1"/>
              <a:t>explicar</a:t>
            </a:r>
            <a:r>
              <a:rPr lang="en-US" dirty="0"/>
              <a:t> </a:t>
            </a:r>
            <a:r>
              <a:rPr lang="en-US" dirty="0" err="1"/>
              <a:t>el</a:t>
            </a:r>
            <a:r>
              <a:rPr lang="en-US" dirty="0"/>
              <a:t> profundo </a:t>
            </a:r>
            <a:r>
              <a:rPr lang="en-US" dirty="0" err="1"/>
              <a:t>efecto</a:t>
            </a:r>
            <a:r>
              <a:rPr lang="en-US" dirty="0"/>
              <a:t> </a:t>
            </a:r>
            <a:r>
              <a:rPr lang="en-US" dirty="0" err="1"/>
              <a:t>sobre</a:t>
            </a:r>
            <a:r>
              <a:rPr lang="en-US" dirty="0"/>
              <a:t> la </a:t>
            </a:r>
            <a:r>
              <a:rPr lang="en-US" dirty="0" err="1"/>
              <a:t>personalidad</a:t>
            </a:r>
            <a:r>
              <a:rPr lang="en-US" dirty="0"/>
              <a:t>.</a:t>
            </a:r>
          </a:p>
          <a:p>
            <a:pPr>
              <a:lnSpc>
                <a:spcPct val="110000"/>
              </a:lnSpc>
              <a:defRPr/>
            </a:pPr>
            <a:endParaRPr lang="en-US" sz="1400" dirty="0"/>
          </a:p>
          <a:p>
            <a:pPr marL="0">
              <a:lnSpc>
                <a:spcPct val="110000"/>
              </a:lnSpc>
              <a:defRPr/>
            </a:pPr>
            <a:endParaRPr lang="en-US" sz="1400" dirty="0"/>
          </a:p>
          <a:p>
            <a:pPr>
              <a:lnSpc>
                <a:spcPct val="110000"/>
              </a:lnSpc>
              <a:defRPr/>
            </a:pPr>
            <a:endParaRPr lang="en-US" altLang="es-ES" sz="1400" dirty="0"/>
          </a:p>
        </p:txBody>
      </p:sp>
      <p:sp>
        <p:nvSpPr>
          <p:cNvPr id="7989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6809" name="Rectangle 76808">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6811" name="Picture 76810">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813" name="Straight Connector 76812">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6815" name="Straight Connector 76814">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6817" name="Rectangle 76816">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19" name="Rectangle 76818">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802" name="Título 1">
            <a:extLst>
              <a:ext uri="{FF2B5EF4-FFF2-40B4-BE49-F238E27FC236}">
                <a16:creationId xmlns:a16="http://schemas.microsoft.com/office/drawing/2014/main" id="{5F45624B-6197-A47F-4ED4-A659BB85F656}"/>
              </a:ext>
            </a:extLst>
          </p:cNvPr>
          <p:cNvSpPr>
            <a:spLocks noGrp="1"/>
          </p:cNvSpPr>
          <p:nvPr>
            <p:ph type="title" idx="4294967295"/>
          </p:nvPr>
        </p:nvSpPr>
        <p:spPr>
          <a:xfrm>
            <a:off x="436881" y="2019476"/>
            <a:ext cx="4286792" cy="2957769"/>
          </a:xfrm>
        </p:spPr>
        <p:txBody>
          <a:bodyPr vert="horz" lIns="91440" tIns="45720" rIns="91440" bIns="45720" rtlCol="0" anchor="t">
            <a:normAutofit/>
          </a:bodyPr>
          <a:lstStyle/>
          <a:p>
            <a:r>
              <a:rPr lang="en-US" altLang="es-ES" sz="3000" dirty="0"/>
              <a:t>Para </a:t>
            </a:r>
            <a:r>
              <a:rPr lang="en-US" altLang="es-ES" sz="3000" dirty="0" err="1"/>
              <a:t>explorar</a:t>
            </a:r>
            <a:br>
              <a:rPr lang="en-US" altLang="es-ES" sz="3000" dirty="0"/>
            </a:br>
            <a:r>
              <a:rPr lang="en-US" altLang="es-ES" sz="3000" dirty="0"/>
              <a:t>Los 4 </a:t>
            </a:r>
            <a:r>
              <a:rPr lang="en-US" altLang="es-ES" sz="3000" dirty="0" err="1"/>
              <a:t>tipos</a:t>
            </a:r>
            <a:r>
              <a:rPr lang="en-US" altLang="es-ES" sz="3000" dirty="0"/>
              <a:t> de </a:t>
            </a:r>
            <a:r>
              <a:rPr lang="en-US" altLang="es-ES" sz="3000" dirty="0" err="1"/>
              <a:t>secuelas</a:t>
            </a:r>
            <a:r>
              <a:rPr lang="en-US" altLang="es-ES" sz="3000" dirty="0"/>
              <a:t> de las </a:t>
            </a:r>
            <a:r>
              <a:rPr lang="en-US" altLang="es-ES" sz="3000" dirty="0" err="1"/>
              <a:t>victimas</a:t>
            </a:r>
            <a:r>
              <a:rPr lang="en-US" altLang="es-ES" sz="3000" dirty="0"/>
              <a:t> de </a:t>
            </a:r>
            <a:r>
              <a:rPr lang="en-US" altLang="es-ES" sz="3000" dirty="0" err="1"/>
              <a:t>violencia</a:t>
            </a:r>
            <a:r>
              <a:rPr lang="en-US" altLang="es-ES" sz="3000" dirty="0"/>
              <a:t> de </a:t>
            </a:r>
            <a:r>
              <a:rPr lang="en-US" altLang="es-ES" sz="3000" dirty="0" err="1"/>
              <a:t>genero</a:t>
            </a:r>
            <a:endParaRPr lang="en-US" altLang="es-ES" sz="3000" dirty="0"/>
          </a:p>
        </p:txBody>
      </p:sp>
      <p:cxnSp>
        <p:nvCxnSpPr>
          <p:cNvPr id="76821" name="Straight Connector 76820">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6823"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76825" name="Picture 76824">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827" name="Straight Connector 76826">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6805" name="Marcador de contenido 2">
            <a:extLst>
              <a:ext uri="{FF2B5EF4-FFF2-40B4-BE49-F238E27FC236}">
                <a16:creationId xmlns:a16="http://schemas.microsoft.com/office/drawing/2014/main" id="{7A2FB824-AB89-8D38-EBB8-3AEDFB0A3A93}"/>
              </a:ext>
            </a:extLst>
          </p:cNvPr>
          <p:cNvGraphicFramePr>
            <a:graphicFrameLocks noGrp="1"/>
          </p:cNvGraphicFramePr>
          <p:nvPr>
            <p:ph idx="4294967295"/>
            <p:extLst>
              <p:ext uri="{D42A27DB-BD31-4B8C-83A1-F6EECF244321}">
                <p14:modId xmlns:p14="http://schemas.microsoft.com/office/powerpoint/2010/main" val="1655038470"/>
              </p:ext>
            </p:extLst>
          </p:nvPr>
        </p:nvGraphicFramePr>
        <p:xfrm>
          <a:off x="4981737" y="223529"/>
          <a:ext cx="7098503" cy="521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0DF77A1C-6FF3-FFEB-D5D6-36BE093021AE}"/>
              </a:ext>
            </a:extLst>
          </p:cNvPr>
          <p:cNvSpPr/>
          <p:nvPr/>
        </p:nvSpPr>
        <p:spPr>
          <a:xfrm>
            <a:off x="1524000" y="-23934738"/>
            <a:ext cx="6191250" cy="6357938"/>
          </a:xfrm>
          <a:prstGeom prst="rect">
            <a:avLst/>
          </a:prstGeom>
        </p:spPr>
        <p:txBody>
          <a:bodyPr>
            <a:spAutoFit/>
          </a:bodyPr>
          <a:lstStyle/>
          <a:p>
            <a:pPr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Las lesiones psíquicas</a:t>
            </a:r>
            <a:r>
              <a:rPr lang="es-ES" sz="1000" dirty="0">
                <a:latin typeface="Trebuchet MS" panose="020B0603020202020204" pitchFamily="34" charset="0"/>
                <a:ea typeface="Calibri" panose="020F0502020204030204" pitchFamily="34" charset="0"/>
                <a:cs typeface="Times New Roman" panose="02020603050405020304" pitchFamily="18" charset="0"/>
              </a:rPr>
              <a:t> sobrevienen tras la experimentación de un suceso violento. Estaríamos hablando de una reacción aguda a la situación padecida.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S" sz="1000" dirty="0">
                <a:latin typeface="Trebuchet MS" panose="020B0603020202020204" pitchFamily="34" charset="0"/>
                <a:ea typeface="Calibri" panose="020F0502020204030204" pitchFamily="34" charset="0"/>
                <a:cs typeface="Times New Roman" panose="02020603050405020304" pitchFamily="18" charset="0"/>
              </a:rPr>
              <a:t>Las lesiones psíquicas se objetivan a través de la sintomatología cognitiva, conductual y fisiológica.</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Nivel cognitivo</a:t>
            </a:r>
            <a:r>
              <a:rPr lang="es-ES" sz="1000" dirty="0">
                <a:latin typeface="Trebuchet MS" panose="020B0603020202020204" pitchFamily="34" charset="0"/>
                <a:ea typeface="Calibri" panose="020F0502020204030204" pitchFamily="34" charset="0"/>
                <a:cs typeface="Times New Roman" panose="02020603050405020304" pitchFamily="18" charset="0"/>
              </a:rPr>
              <a:t>: miedos, confusión de pensamientos y recuerdos intrusivos, </a:t>
            </a:r>
            <a:r>
              <a:rPr lang="es-ES" sz="1000" dirty="0" err="1">
                <a:latin typeface="Trebuchet MS" panose="020B0603020202020204" pitchFamily="34" charset="0"/>
                <a:ea typeface="Calibri" panose="020F0502020204030204" pitchFamily="34" charset="0"/>
                <a:cs typeface="Times New Roman" panose="02020603050405020304" pitchFamily="18" charset="0"/>
              </a:rPr>
              <a:t>rumiación</a:t>
            </a:r>
            <a:r>
              <a:rPr lang="es-ES" sz="1000" dirty="0">
                <a:latin typeface="Trebuchet MS" panose="020B0603020202020204" pitchFamily="34" charset="0"/>
                <a:ea typeface="Calibri" panose="020F0502020204030204" pitchFamily="34" charset="0"/>
                <a:cs typeface="Times New Roman" panose="02020603050405020304" pitchFamily="18" charset="0"/>
              </a:rPr>
              <a:t> sobre el hecho traumático, sensación de indefensión, sensación de culpabilidad, pérdida de autoconfianza, autoestima deteriorada, tristeza, vergüenza, problemas de concentración y memoria.</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Nivel conductual</a:t>
            </a:r>
            <a:r>
              <a:rPr lang="es-ES" sz="1000" dirty="0">
                <a:latin typeface="Trebuchet MS" panose="020B0603020202020204" pitchFamily="34" charset="0"/>
                <a:ea typeface="Calibri" panose="020F0502020204030204" pitchFamily="34" charset="0"/>
                <a:cs typeface="Times New Roman" panose="02020603050405020304" pitchFamily="18" charset="0"/>
              </a:rPr>
              <a:t>: apatía, dificultad para realizar las tareas cotidianas, resistencia a salir del domicilio, consumo de fármacos, alcohol o drogas.</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Fisiológicos</a:t>
            </a:r>
            <a:r>
              <a:rPr lang="es-ES" sz="1000" dirty="0">
                <a:latin typeface="Trebuchet MS" panose="020B0603020202020204" pitchFamily="34" charset="0"/>
                <a:ea typeface="Calibri" panose="020F0502020204030204" pitchFamily="34" charset="0"/>
                <a:cs typeface="Times New Roman" panose="02020603050405020304" pitchFamily="18" charset="0"/>
              </a:rPr>
              <a:t>: sobresaltos, taquicardias, sudoración profunda, trastornos del sueño, alteraciones gastrointestinales, temblores, problemas respiratorios, vaginismo, pérdida de la libido, anorgasmia.</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Entre los diagnósticos</a:t>
            </a:r>
            <a:r>
              <a:rPr lang="es-ES" sz="1000" dirty="0">
                <a:latin typeface="Trebuchet MS" panose="020B0603020202020204" pitchFamily="34" charset="0"/>
                <a:ea typeface="Calibri" panose="020F0502020204030204" pitchFamily="34" charset="0"/>
                <a:cs typeface="Times New Roman" panose="02020603050405020304" pitchFamily="18" charset="0"/>
              </a:rPr>
              <a:t> más habituales asociados a las lesiones psíquicas están: los trastornos del estados de ánimo (trastorno </a:t>
            </a:r>
            <a:r>
              <a:rPr lang="es-ES" sz="1000" dirty="0" err="1">
                <a:latin typeface="Trebuchet MS" panose="020B0603020202020204" pitchFamily="34" charset="0"/>
                <a:ea typeface="Calibri" panose="020F0502020204030204" pitchFamily="34" charset="0"/>
                <a:cs typeface="Times New Roman" panose="02020603050405020304" pitchFamily="18" charset="0"/>
              </a:rPr>
              <a:t>distímico</a:t>
            </a:r>
            <a:r>
              <a:rPr lang="es-ES" sz="1000" dirty="0">
                <a:latin typeface="Trebuchet MS" panose="020B0603020202020204" pitchFamily="34" charset="0"/>
                <a:ea typeface="Calibri" panose="020F0502020204030204" pitchFamily="34" charset="0"/>
                <a:cs typeface="Times New Roman" panose="02020603050405020304" pitchFamily="18" charset="0"/>
              </a:rPr>
              <a:t>, depresión), los trastornos de ansiedad (trastorno de pánico, trastorno obsesivo – compulsivo), el síndrome de estrés postraumático (TEPT), trastornos alimentarios (anorexia, bulimia, síndrome de caos alimentario), alcoholismo, drogodependencias (o farmacodependencias si nos ceñimos a la sustancias sea legal o ilegal) y la descompensación de personalidades </a:t>
            </a:r>
            <a:r>
              <a:rPr lang="es-ES" dirty="0">
                <a:latin typeface="Trebuchet MS" panose="020B0603020202020204" pitchFamily="34" charset="0"/>
                <a:ea typeface="Calibri" panose="020F0502020204030204" pitchFamily="34" charset="0"/>
                <a:cs typeface="Times New Roman" panose="02020603050405020304" pitchFamily="18" charset="0"/>
              </a:rPr>
              <a:t>anómalas.</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7833" name="Rectangle 77832">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7835" name="Picture 77834">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837" name="Straight Connector 77836">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839" name="Straight Connector 77838">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7841" name="Rectangle 7784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Título 1">
            <a:extLst>
              <a:ext uri="{FF2B5EF4-FFF2-40B4-BE49-F238E27FC236}">
                <a16:creationId xmlns:a16="http://schemas.microsoft.com/office/drawing/2014/main" id="{114D6DDD-2CC1-953C-5258-2B31B33C723E}"/>
              </a:ext>
            </a:extLst>
          </p:cNvPr>
          <p:cNvSpPr>
            <a:spLocks noGrp="1"/>
          </p:cNvSpPr>
          <p:nvPr>
            <p:ph type="title" idx="4294967295"/>
          </p:nvPr>
        </p:nvSpPr>
        <p:spPr>
          <a:xfrm>
            <a:off x="985519" y="-11429"/>
            <a:ext cx="10069335" cy="1128931"/>
          </a:xfrm>
        </p:spPr>
        <p:txBody>
          <a:bodyPr vert="horz" lIns="91440" tIns="45720" rIns="91440" bIns="45720" rtlCol="0" anchor="t">
            <a:normAutofit/>
          </a:bodyPr>
          <a:lstStyle/>
          <a:p>
            <a:r>
              <a:rPr lang="en-US" altLang="es-ES" sz="2000" dirty="0"/>
              <a:t>Para </a:t>
            </a:r>
            <a:r>
              <a:rPr lang="en-US" altLang="es-ES" sz="2000" dirty="0" err="1"/>
              <a:t>explorar</a:t>
            </a:r>
            <a:br>
              <a:rPr lang="en-US" altLang="es-ES" sz="2000" dirty="0"/>
            </a:br>
            <a:br>
              <a:rPr lang="en-US" altLang="es-ES" sz="2000" dirty="0"/>
            </a:br>
            <a:r>
              <a:rPr lang="en-US" altLang="es-ES" sz="2000" dirty="0" err="1"/>
              <a:t>Siete</a:t>
            </a:r>
            <a:r>
              <a:rPr lang="en-US" altLang="es-ES" sz="2000" dirty="0"/>
              <a:t> </a:t>
            </a:r>
            <a:r>
              <a:rPr lang="en-US" altLang="es-ES" sz="2000" dirty="0" err="1"/>
              <a:t>secuelas</a:t>
            </a:r>
            <a:r>
              <a:rPr lang="en-US" altLang="es-ES" sz="2000" dirty="0"/>
              <a:t> </a:t>
            </a:r>
            <a:r>
              <a:rPr lang="en-US" altLang="es-ES" sz="2000" dirty="0" err="1"/>
              <a:t>emocionales</a:t>
            </a:r>
            <a:r>
              <a:rPr lang="en-US" altLang="es-ES" sz="2000" dirty="0"/>
              <a:t> de las </a:t>
            </a:r>
            <a:r>
              <a:rPr lang="en-US" altLang="es-ES" sz="2000" dirty="0" err="1"/>
              <a:t>vÍctimas</a:t>
            </a:r>
            <a:r>
              <a:rPr lang="en-US" altLang="es-ES" sz="2000" dirty="0"/>
              <a:t> de </a:t>
            </a:r>
            <a:r>
              <a:rPr lang="en-US" altLang="es-ES" sz="2000" dirty="0" err="1"/>
              <a:t>violencia</a:t>
            </a:r>
            <a:r>
              <a:rPr lang="en-US" altLang="es-ES" sz="2000" dirty="0"/>
              <a:t> de </a:t>
            </a:r>
            <a:r>
              <a:rPr lang="en-US" altLang="es-ES" sz="2000" dirty="0" err="1"/>
              <a:t>genero</a:t>
            </a:r>
            <a:endParaRPr lang="en-US" altLang="es-ES" sz="2000" dirty="0"/>
          </a:p>
        </p:txBody>
      </p:sp>
      <p:cxnSp>
        <p:nvCxnSpPr>
          <p:cNvPr id="77843" name="Straight Connector 7784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7845" name="Rectangle 7784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7829" name="Marcador de contenido 2">
            <a:extLst>
              <a:ext uri="{FF2B5EF4-FFF2-40B4-BE49-F238E27FC236}">
                <a16:creationId xmlns:a16="http://schemas.microsoft.com/office/drawing/2014/main" id="{F00FBBF4-E334-D0B8-ADA4-0B807152DD3F}"/>
              </a:ext>
            </a:extLst>
          </p:cNvPr>
          <p:cNvGraphicFramePr>
            <a:graphicFrameLocks noGrp="1"/>
          </p:cNvGraphicFramePr>
          <p:nvPr>
            <p:ph idx="4294967295"/>
            <p:extLst>
              <p:ext uri="{D42A27DB-BD31-4B8C-83A1-F6EECF244321}">
                <p14:modId xmlns:p14="http://schemas.microsoft.com/office/powerpoint/2010/main" val="2157999965"/>
              </p:ext>
            </p:extLst>
          </p:nvPr>
        </p:nvGraphicFramePr>
        <p:xfrm>
          <a:off x="182880" y="2019476"/>
          <a:ext cx="11704319" cy="474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id="{ED40DF7D-99BB-6FD9-A55D-1100727EF181}"/>
              </a:ext>
            </a:extLst>
          </p:cNvPr>
          <p:cNvSpPr/>
          <p:nvPr/>
        </p:nvSpPr>
        <p:spPr>
          <a:xfrm>
            <a:off x="1524000" y="-23934738"/>
            <a:ext cx="6191250" cy="6357938"/>
          </a:xfrm>
          <a:prstGeom prst="rect">
            <a:avLst/>
          </a:prstGeom>
        </p:spPr>
        <p:txBody>
          <a:bodyPr>
            <a:spAutoFit/>
          </a:bodyPr>
          <a:lstStyle/>
          <a:p>
            <a:pPr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Las lesiones psíquicas</a:t>
            </a:r>
            <a:r>
              <a:rPr lang="es-ES" sz="1000" dirty="0">
                <a:latin typeface="Trebuchet MS" panose="020B0603020202020204" pitchFamily="34" charset="0"/>
                <a:ea typeface="Calibri" panose="020F0502020204030204" pitchFamily="34" charset="0"/>
                <a:cs typeface="Times New Roman" panose="02020603050405020304" pitchFamily="18" charset="0"/>
              </a:rPr>
              <a:t> sobrevienen tras la experimentación de un suceso violento. Estaríamos hablando de una reacción aguda a la situación padecida.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S" sz="1000" dirty="0">
                <a:latin typeface="Trebuchet MS" panose="020B0603020202020204" pitchFamily="34" charset="0"/>
                <a:ea typeface="Calibri" panose="020F0502020204030204" pitchFamily="34" charset="0"/>
                <a:cs typeface="Times New Roman" panose="02020603050405020304" pitchFamily="18" charset="0"/>
              </a:rPr>
              <a:t>Las lesiones psíquicas se objetivan a través de la sintomatología cognitiva, conductual y fisiológica.</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Nivel cognitivo</a:t>
            </a:r>
            <a:r>
              <a:rPr lang="es-ES" sz="1000" dirty="0">
                <a:latin typeface="Trebuchet MS" panose="020B0603020202020204" pitchFamily="34" charset="0"/>
                <a:ea typeface="Calibri" panose="020F0502020204030204" pitchFamily="34" charset="0"/>
                <a:cs typeface="Times New Roman" panose="02020603050405020304" pitchFamily="18" charset="0"/>
              </a:rPr>
              <a:t>: miedos, confusión de pensamientos y recuerdos intrusivos, </a:t>
            </a:r>
            <a:r>
              <a:rPr lang="es-ES" sz="1000" dirty="0" err="1">
                <a:latin typeface="Trebuchet MS" panose="020B0603020202020204" pitchFamily="34" charset="0"/>
                <a:ea typeface="Calibri" panose="020F0502020204030204" pitchFamily="34" charset="0"/>
                <a:cs typeface="Times New Roman" panose="02020603050405020304" pitchFamily="18" charset="0"/>
              </a:rPr>
              <a:t>rumiación</a:t>
            </a:r>
            <a:r>
              <a:rPr lang="es-ES" sz="1000" dirty="0">
                <a:latin typeface="Trebuchet MS" panose="020B0603020202020204" pitchFamily="34" charset="0"/>
                <a:ea typeface="Calibri" panose="020F0502020204030204" pitchFamily="34" charset="0"/>
                <a:cs typeface="Times New Roman" panose="02020603050405020304" pitchFamily="18" charset="0"/>
              </a:rPr>
              <a:t> sobre el hecho traumático, sensación de indefensión, sensación de culpabilidad, pérdida de autoconfianza, autoestima deteriorada, tristeza, vergüenza, problemas de concentración y memoria.</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Nivel conductual</a:t>
            </a:r>
            <a:r>
              <a:rPr lang="es-ES" sz="1000" dirty="0">
                <a:latin typeface="Trebuchet MS" panose="020B0603020202020204" pitchFamily="34" charset="0"/>
                <a:ea typeface="Calibri" panose="020F0502020204030204" pitchFamily="34" charset="0"/>
                <a:cs typeface="Times New Roman" panose="02020603050405020304" pitchFamily="18" charset="0"/>
              </a:rPr>
              <a:t>: apatía, dificultad para realizar las tareas cotidianas, resistencia a salir del domicilio, consumo de fármacos, alcohol o drogas.</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Symbol" panose="05050102010706020507" pitchFamily="18" charset="2"/>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Fisiológicos</a:t>
            </a:r>
            <a:r>
              <a:rPr lang="es-ES" sz="1000" dirty="0">
                <a:latin typeface="Trebuchet MS" panose="020B0603020202020204" pitchFamily="34" charset="0"/>
                <a:ea typeface="Calibri" panose="020F0502020204030204" pitchFamily="34" charset="0"/>
                <a:cs typeface="Times New Roman" panose="02020603050405020304" pitchFamily="18" charset="0"/>
              </a:rPr>
              <a:t>: sobresaltos, taquicardias, sudoración profunda, trastornos del sueño, alteraciones gastrointestinales, temblores, problemas respiratorios, vaginismo, pérdida de la libido, anorgasmia.</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50000"/>
              </a:lnSpc>
              <a:spcAft>
                <a:spcPts val="800"/>
              </a:spcAft>
              <a:defRPr/>
            </a:pPr>
            <a:r>
              <a:rPr lang="es-ES" sz="1000" dirty="0">
                <a:latin typeface="Trebuchet MS" panose="020B0603020202020204" pitchFamily="34" charset="0"/>
                <a:ea typeface="Calibri" panose="020F0502020204030204" pitchFamily="34"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defRPr/>
            </a:pPr>
            <a:r>
              <a:rPr lang="es-ES" sz="1000" b="1" dirty="0">
                <a:latin typeface="Trebuchet MS" panose="020B0603020202020204" pitchFamily="34" charset="0"/>
                <a:ea typeface="Calibri" panose="020F0502020204030204" pitchFamily="34" charset="0"/>
                <a:cs typeface="Times New Roman" panose="02020603050405020304" pitchFamily="18" charset="0"/>
              </a:rPr>
              <a:t>Entre los diagnósticos</a:t>
            </a:r>
            <a:r>
              <a:rPr lang="es-ES" sz="1000" dirty="0">
                <a:latin typeface="Trebuchet MS" panose="020B0603020202020204" pitchFamily="34" charset="0"/>
                <a:ea typeface="Calibri" panose="020F0502020204030204" pitchFamily="34" charset="0"/>
                <a:cs typeface="Times New Roman" panose="02020603050405020304" pitchFamily="18" charset="0"/>
              </a:rPr>
              <a:t> más habituales asociados a las lesiones psíquicas están: los trastornos del estados de ánimo (trastorno </a:t>
            </a:r>
            <a:r>
              <a:rPr lang="es-ES" sz="1000" dirty="0" err="1">
                <a:latin typeface="Trebuchet MS" panose="020B0603020202020204" pitchFamily="34" charset="0"/>
                <a:ea typeface="Calibri" panose="020F0502020204030204" pitchFamily="34" charset="0"/>
                <a:cs typeface="Times New Roman" panose="02020603050405020304" pitchFamily="18" charset="0"/>
              </a:rPr>
              <a:t>distímico</a:t>
            </a:r>
            <a:r>
              <a:rPr lang="es-ES" sz="1000" dirty="0">
                <a:latin typeface="Trebuchet MS" panose="020B0603020202020204" pitchFamily="34" charset="0"/>
                <a:ea typeface="Calibri" panose="020F0502020204030204" pitchFamily="34" charset="0"/>
                <a:cs typeface="Times New Roman" panose="02020603050405020304" pitchFamily="18" charset="0"/>
              </a:rPr>
              <a:t>, depresión), los trastornos de ansiedad (trastorno de pánico, trastorno obsesivo – compulsivo), el síndrome de estrés postraumático (TEPT), trastornos alimentarios (anorexia, bulimia, síndrome de caos alimentario), alcoholismo, drogodependencias (o farmacodependencias si nos ceñimos a la sustancias sea legal o ilegal) y la descompensación de personalidades </a:t>
            </a:r>
            <a:r>
              <a:rPr lang="es-ES" dirty="0">
                <a:latin typeface="Trebuchet MS" panose="020B0603020202020204" pitchFamily="34" charset="0"/>
                <a:ea typeface="Calibri" panose="020F0502020204030204" pitchFamily="34" charset="0"/>
                <a:cs typeface="Times New Roman" panose="02020603050405020304" pitchFamily="18" charset="0"/>
              </a:rPr>
              <a:t>anómalas.</a:t>
            </a: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8857" name="Rectangle 78856">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8859" name="Picture 78858">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8861" name="Straight Connector 78860">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863" name="Straight Connector 78862">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8865" name="Rectangle 78864">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Rectangle 2">
            <a:extLst>
              <a:ext uri="{FF2B5EF4-FFF2-40B4-BE49-F238E27FC236}">
                <a16:creationId xmlns:a16="http://schemas.microsoft.com/office/drawing/2014/main" id="{5396A406-B536-0CC2-1559-8FFA232F231B}"/>
              </a:ext>
            </a:extLst>
          </p:cNvPr>
          <p:cNvSpPr>
            <a:spLocks noGrp="1" noRot="1"/>
          </p:cNvSpPr>
          <p:nvPr>
            <p:ph type="title" idx="4294967295"/>
          </p:nvPr>
        </p:nvSpPr>
        <p:spPr>
          <a:xfrm>
            <a:off x="121920" y="172720"/>
            <a:ext cx="10932934" cy="782316"/>
          </a:xfrm>
        </p:spPr>
        <p:txBody>
          <a:bodyPr vert="horz" lIns="91440" tIns="45720" rIns="91440" bIns="45720" rtlCol="0" anchor="t">
            <a:normAutofit/>
          </a:bodyPr>
          <a:lstStyle/>
          <a:p>
            <a:pPr algn="ctr"/>
            <a:r>
              <a:rPr lang="en-US" altLang="es-ES" dirty="0"/>
              <a:t>RESILIENCIA</a:t>
            </a:r>
          </a:p>
        </p:txBody>
      </p:sp>
      <p:cxnSp>
        <p:nvCxnSpPr>
          <p:cNvPr id="78867" name="Straight Connector 78866">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8869" name="Rectangle 78868">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8853" name="Rectangle 3">
            <a:extLst>
              <a:ext uri="{FF2B5EF4-FFF2-40B4-BE49-F238E27FC236}">
                <a16:creationId xmlns:a16="http://schemas.microsoft.com/office/drawing/2014/main" id="{8F779FC6-F278-93F1-D244-525720CD5333}"/>
              </a:ext>
            </a:extLst>
          </p:cNvPr>
          <p:cNvGraphicFramePr>
            <a:graphicFrameLocks noGrp="1"/>
          </p:cNvGraphicFramePr>
          <p:nvPr>
            <p:ph idx="4294967295"/>
            <p:extLst>
              <p:ext uri="{D42A27DB-BD31-4B8C-83A1-F6EECF244321}">
                <p14:modId xmlns:p14="http://schemas.microsoft.com/office/powerpoint/2010/main" val="1921687453"/>
              </p:ext>
            </p:extLst>
          </p:nvPr>
        </p:nvGraphicFramePr>
        <p:xfrm>
          <a:off x="213360" y="955036"/>
          <a:ext cx="11856719" cy="5730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0906" name="Rectangle 8090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80908" name="Picture 8090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910" name="Straight Connector 8090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0912" name="Straight Connector 8091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914" name="Rectangle 80913">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902" name="Picture 80901">
            <a:extLst>
              <a:ext uri="{FF2B5EF4-FFF2-40B4-BE49-F238E27FC236}">
                <a16:creationId xmlns:a16="http://schemas.microsoft.com/office/drawing/2014/main" id="{6048C98D-D185-A41E-A0F0-B26FB23F8832}"/>
              </a:ext>
            </a:extLst>
          </p:cNvPr>
          <p:cNvPicPr>
            <a:picLocks noChangeAspect="1"/>
          </p:cNvPicPr>
          <p:nvPr/>
        </p:nvPicPr>
        <p:blipFill rotWithShape="1">
          <a:blip r:embed="rId3">
            <a:duotone>
              <a:schemeClr val="bg2">
                <a:shade val="45000"/>
                <a:satMod val="135000"/>
              </a:schemeClr>
              <a:prstClr val="white"/>
            </a:duotone>
            <a:alphaModFix amt="50000"/>
          </a:blip>
          <a:srcRect r="3"/>
          <a:stretch/>
        </p:blipFill>
        <p:spPr>
          <a:xfrm>
            <a:off x="157368" y="-193030"/>
            <a:ext cx="12191695" cy="6857990"/>
          </a:xfrm>
          <a:prstGeom prst="rect">
            <a:avLst/>
          </a:prstGeom>
        </p:spPr>
      </p:pic>
      <p:cxnSp>
        <p:nvCxnSpPr>
          <p:cNvPr id="80916" name="Straight Connector 80915">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0900" name="Rectangle 2">
            <a:extLst>
              <a:ext uri="{FF2B5EF4-FFF2-40B4-BE49-F238E27FC236}">
                <a16:creationId xmlns:a16="http://schemas.microsoft.com/office/drawing/2014/main" id="{F92809E8-6395-BAD3-BD7B-28A42716F855}"/>
              </a:ext>
            </a:extLst>
          </p:cNvPr>
          <p:cNvSpPr txBox="1">
            <a:spLocks noChangeArrowheads="1"/>
          </p:cNvSpPr>
          <p:nvPr/>
        </p:nvSpPr>
        <p:spPr bwMode="auto">
          <a:xfrm>
            <a:off x="751839" y="-11429"/>
            <a:ext cx="10303015" cy="661668"/>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a:lnSpc>
                <a:spcPct val="90000"/>
              </a:lnSpc>
              <a:spcBef>
                <a:spcPct val="0"/>
              </a:spcBef>
              <a:spcAft>
                <a:spcPts val="600"/>
              </a:spcAft>
              <a:buClrTx/>
              <a:buSzTx/>
              <a:buNone/>
            </a:pPr>
            <a:r>
              <a:rPr lang="en-US" altLang="es-ES" sz="3200" cap="all" dirty="0">
                <a:solidFill>
                  <a:schemeClr val="tx1"/>
                </a:solidFill>
                <a:latin typeface="+mj-lt"/>
                <a:ea typeface="+mj-ea"/>
                <a:cs typeface="+mj-cs"/>
              </a:rPr>
              <a:t>ÁREAS PARA ANALIZAR LA INFORMACIÓN OBTENIDA</a:t>
            </a:r>
          </a:p>
        </p:txBody>
      </p:sp>
      <p:sp>
        <p:nvSpPr>
          <p:cNvPr id="80918" name="Rectangle 80917">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17EF079C-2BCE-3DCE-EFB8-E6FA553AD20D}"/>
              </a:ext>
            </a:extLst>
          </p:cNvPr>
          <p:cNvSpPr txBox="1">
            <a:spLocks noChangeArrowheads="1"/>
          </p:cNvSpPr>
          <p:nvPr/>
        </p:nvSpPr>
        <p:spPr bwMode="auto">
          <a:xfrm>
            <a:off x="447040" y="548646"/>
            <a:ext cx="11511279" cy="5455914"/>
          </a:xfrm>
          <a:prstGeom prst="rect">
            <a:avLst/>
          </a:prstGeom>
        </p:spPr>
        <p:txBody>
          <a:bodyPr vert="horz" lIns="91440" tIns="45720" rIns="91440" bIns="45720" rtlCol="0" anchor="t">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indent="-228600" defTabSz="914400" eaLnBrk="1" hangingPunct="1">
              <a:lnSpc>
                <a:spcPct val="110000"/>
              </a:lnSpc>
              <a:buClr>
                <a:schemeClr val="accent1"/>
              </a:buClr>
              <a:buSzPct val="100000"/>
              <a:buFont typeface="Arial" panose="020B0604020202020204" pitchFamily="34" charset="0"/>
              <a:buChar char="•"/>
              <a:defRPr/>
            </a:pPr>
            <a:r>
              <a:rPr lang="en-US" altLang="es-ES" sz="1500" b="1" dirty="0" err="1"/>
              <a:t>Desajustes</a:t>
            </a:r>
            <a:r>
              <a:rPr lang="en-US" altLang="es-ES" sz="1500" b="1" dirty="0"/>
              <a:t> </a:t>
            </a:r>
            <a:r>
              <a:rPr lang="en-US" altLang="es-ES" sz="1500" b="1" dirty="0" err="1"/>
              <a:t>en</a:t>
            </a:r>
            <a:r>
              <a:rPr lang="en-US" altLang="es-ES" sz="1500" b="1" dirty="0"/>
              <a:t> </a:t>
            </a:r>
            <a:r>
              <a:rPr lang="en-US" altLang="es-ES" sz="1500" b="1" dirty="0" err="1"/>
              <a:t>ritmos</a:t>
            </a:r>
            <a:r>
              <a:rPr lang="en-US" altLang="es-ES" sz="1500" b="1" dirty="0"/>
              <a:t> </a:t>
            </a:r>
            <a:r>
              <a:rPr lang="en-US" altLang="es-ES" sz="1500" b="1" dirty="0" err="1"/>
              <a:t>biológicos</a:t>
            </a:r>
            <a:r>
              <a:rPr lang="en-US" altLang="es-ES" sz="1500" dirty="0"/>
              <a:t>:</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dirty="0"/>
              <a:t>     </a:t>
            </a:r>
            <a:r>
              <a:rPr lang="en-US" altLang="es-ES" sz="2000" dirty="0" err="1"/>
              <a:t>Sueño</a:t>
            </a:r>
            <a:r>
              <a:rPr lang="en-US" altLang="es-ES" sz="2000" dirty="0"/>
              <a:t>, </a:t>
            </a:r>
            <a:r>
              <a:rPr lang="en-US" altLang="es-ES" sz="2000" dirty="0" err="1"/>
              <a:t>alimentación</a:t>
            </a:r>
            <a:endParaRPr lang="en-US" altLang="es-ES" sz="2000" b="1" dirty="0"/>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b="1" dirty="0" err="1"/>
              <a:t>Desajustes</a:t>
            </a:r>
            <a:r>
              <a:rPr lang="en-US" altLang="es-ES" sz="2000" b="1" dirty="0"/>
              <a:t> </a:t>
            </a:r>
            <a:r>
              <a:rPr lang="en-US" altLang="es-ES" sz="2000" b="1" dirty="0" err="1"/>
              <a:t>en</a:t>
            </a:r>
            <a:r>
              <a:rPr lang="en-US" altLang="es-ES" sz="2000" b="1" dirty="0"/>
              <a:t> </a:t>
            </a:r>
            <a:r>
              <a:rPr lang="en-US" altLang="es-ES" sz="2000" b="1" dirty="0" err="1"/>
              <a:t>los</a:t>
            </a:r>
            <a:r>
              <a:rPr lang="en-US" altLang="es-ES" sz="2000" b="1" dirty="0"/>
              <a:t> </a:t>
            </a:r>
            <a:r>
              <a:rPr lang="en-US" altLang="es-ES" sz="2000" b="1" dirty="0" err="1"/>
              <a:t>distintos</a:t>
            </a:r>
            <a:r>
              <a:rPr lang="en-US" altLang="es-ES" sz="2000" b="1" dirty="0"/>
              <a:t> </a:t>
            </a:r>
            <a:r>
              <a:rPr lang="en-US" altLang="es-ES" sz="2000" b="1" dirty="0" err="1"/>
              <a:t>ámbitos</a:t>
            </a:r>
            <a:r>
              <a:rPr lang="en-US" altLang="es-ES" sz="2000" dirty="0"/>
              <a:t>:</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dirty="0"/>
              <a:t>	Personal:</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dirty="0"/>
              <a:t>	Social y familiar: </a:t>
            </a:r>
            <a:r>
              <a:rPr lang="en-US" altLang="es-ES" sz="2000" dirty="0" err="1"/>
              <a:t>tipos</a:t>
            </a:r>
            <a:r>
              <a:rPr lang="en-US" altLang="es-ES" sz="2000" dirty="0"/>
              <a:t> de </a:t>
            </a:r>
            <a:r>
              <a:rPr lang="en-US" altLang="es-ES" sz="2000" dirty="0" err="1"/>
              <a:t>apoyo</a:t>
            </a:r>
            <a:r>
              <a:rPr lang="en-US" altLang="es-ES" sz="2000" dirty="0"/>
              <a:t> que </a:t>
            </a:r>
            <a:r>
              <a:rPr lang="en-US" altLang="es-ES" sz="2000" dirty="0" err="1"/>
              <a:t>recibe</a:t>
            </a:r>
            <a:r>
              <a:rPr lang="en-US" altLang="es-ES" sz="2000" dirty="0"/>
              <a:t> formal e informal</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dirty="0"/>
              <a:t>	Laboral:</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dirty="0"/>
              <a:t>     </a:t>
            </a:r>
            <a:r>
              <a:rPr lang="en-US" altLang="es-ES" sz="2000" dirty="0" err="1"/>
              <a:t>Psicológico</a:t>
            </a:r>
            <a:r>
              <a:rPr lang="en-US" altLang="es-ES" sz="2000" dirty="0"/>
              <a:t>: </a:t>
            </a:r>
            <a:r>
              <a:rPr lang="en-US" altLang="es-ES" sz="2000" dirty="0" err="1"/>
              <a:t>Depresión</a:t>
            </a:r>
            <a:r>
              <a:rPr lang="en-US" altLang="es-ES" sz="2000" dirty="0"/>
              <a:t>, </a:t>
            </a:r>
            <a:r>
              <a:rPr lang="en-US" altLang="es-ES" sz="2000" dirty="0" err="1"/>
              <a:t>Ansiedad</a:t>
            </a:r>
            <a:r>
              <a:rPr lang="en-US" altLang="es-ES" sz="2000" dirty="0"/>
              <a:t>, </a:t>
            </a:r>
            <a:r>
              <a:rPr lang="en-US" altLang="es-ES" sz="2000" dirty="0" err="1"/>
              <a:t>Autoestima</a:t>
            </a:r>
            <a:r>
              <a:rPr lang="en-US" altLang="es-ES" sz="2000" dirty="0"/>
              <a:t>, </a:t>
            </a:r>
            <a:r>
              <a:rPr lang="en-US" altLang="es-ES" sz="2000" dirty="0" err="1"/>
              <a:t>Relaciones</a:t>
            </a:r>
            <a:r>
              <a:rPr lang="en-US" altLang="es-ES" sz="2000" dirty="0"/>
              <a:t> de pareja, </a:t>
            </a:r>
            <a:r>
              <a:rPr lang="en-US" altLang="es-ES" sz="2000" dirty="0" err="1"/>
              <a:t>Habilidades</a:t>
            </a:r>
            <a:r>
              <a:rPr lang="en-US" altLang="es-ES" sz="2000" dirty="0"/>
              <a:t> </a:t>
            </a:r>
            <a:r>
              <a:rPr lang="en-US" altLang="es-ES" sz="2000" dirty="0" err="1"/>
              <a:t>sociales</a:t>
            </a:r>
            <a:r>
              <a:rPr lang="en-US" altLang="es-ES" sz="2000" dirty="0"/>
              <a:t>, </a:t>
            </a:r>
            <a:r>
              <a:rPr lang="en-US" altLang="es-ES" sz="2000" dirty="0" err="1"/>
              <a:t>Apoyo</a:t>
            </a:r>
            <a:r>
              <a:rPr lang="en-US" altLang="es-ES" sz="2000" dirty="0"/>
              <a:t> social, </a:t>
            </a:r>
            <a:r>
              <a:rPr lang="en-US" altLang="es-ES" sz="2000" dirty="0" err="1"/>
              <a:t>Motivaciones</a:t>
            </a:r>
            <a:r>
              <a:rPr lang="en-US" altLang="es-ES" sz="2000" dirty="0"/>
              <a:t> </a:t>
            </a:r>
            <a:r>
              <a:rPr lang="en-US" altLang="es-ES" sz="2000" dirty="0" err="1"/>
              <a:t>secundarias</a:t>
            </a:r>
            <a:r>
              <a:rPr lang="en-US" altLang="es-ES" sz="2000" dirty="0"/>
              <a:t>, </a:t>
            </a:r>
            <a:r>
              <a:rPr lang="en-US" altLang="es-ES" sz="2000" dirty="0" err="1"/>
              <a:t>Disfunciones</a:t>
            </a:r>
            <a:r>
              <a:rPr lang="en-US" altLang="es-ES" sz="2000" dirty="0"/>
              <a:t> </a:t>
            </a:r>
            <a:r>
              <a:rPr lang="en-US" altLang="es-ES" sz="2000" dirty="0" err="1"/>
              <a:t>sexuales</a:t>
            </a:r>
            <a:r>
              <a:rPr lang="en-US" altLang="es-ES" sz="2000" dirty="0"/>
              <a:t>, </a:t>
            </a:r>
            <a:r>
              <a:rPr lang="en-US" altLang="es-ES" sz="2000" dirty="0" err="1"/>
              <a:t>Síntomas</a:t>
            </a:r>
            <a:r>
              <a:rPr lang="en-US" altLang="es-ES" sz="2000" dirty="0"/>
              <a:t> de </a:t>
            </a:r>
            <a:r>
              <a:rPr lang="en-US" altLang="es-ES" sz="2000" dirty="0" err="1"/>
              <a:t>estrés</a:t>
            </a:r>
            <a:r>
              <a:rPr lang="en-US" altLang="es-ES" sz="2000" dirty="0"/>
              <a:t> </a:t>
            </a:r>
            <a:r>
              <a:rPr lang="en-US" altLang="es-ES" sz="2000" dirty="0" err="1"/>
              <a:t>postraumático</a:t>
            </a:r>
            <a:endParaRPr lang="en-US" altLang="es-ES" sz="2000" dirty="0"/>
          </a:p>
          <a:p>
            <a:pPr indent="-228600" defTabSz="914400" eaLnBrk="1" hangingPunct="1">
              <a:lnSpc>
                <a:spcPct val="110000"/>
              </a:lnSpc>
              <a:buClr>
                <a:schemeClr val="accent1"/>
              </a:buClr>
              <a:buSzPct val="100000"/>
              <a:buFont typeface="Arial" panose="020B0604020202020204" pitchFamily="34" charset="0"/>
              <a:buChar char="•"/>
              <a:defRPr/>
            </a:pPr>
            <a:r>
              <a:rPr lang="en-US" altLang="es-ES" sz="2000" dirty="0"/>
              <a:t>- </a:t>
            </a:r>
            <a:r>
              <a:rPr lang="en-US" altLang="es-ES" sz="2000" b="1" dirty="0" err="1"/>
              <a:t>Contraste</a:t>
            </a:r>
            <a:r>
              <a:rPr lang="en-US" altLang="es-ES" sz="2000" b="1" dirty="0"/>
              <a:t> de </a:t>
            </a:r>
            <a:r>
              <a:rPr lang="en-US" altLang="es-ES" sz="2000" b="1" dirty="0" err="1"/>
              <a:t>información</a:t>
            </a:r>
            <a:r>
              <a:rPr lang="en-US" altLang="es-ES" sz="2000" b="1" dirty="0"/>
              <a:t> con </a:t>
            </a:r>
            <a:r>
              <a:rPr lang="en-US" altLang="es-ES" sz="2000" b="1" dirty="0" err="1"/>
              <a:t>otras</a:t>
            </a:r>
            <a:r>
              <a:rPr lang="en-US" altLang="es-ES" sz="2000" b="1" dirty="0"/>
              <a:t> </a:t>
            </a:r>
            <a:r>
              <a:rPr lang="en-US" altLang="es-ES" sz="2000" b="1" dirty="0" err="1"/>
              <a:t>fuentes</a:t>
            </a:r>
            <a:r>
              <a:rPr lang="en-US" altLang="es-ES" sz="2000" dirty="0"/>
              <a:t>: </a:t>
            </a:r>
            <a:r>
              <a:rPr lang="en-US" altLang="es-ES" sz="2000" dirty="0" err="1"/>
              <a:t>pedir</a:t>
            </a:r>
            <a:r>
              <a:rPr lang="en-US" altLang="es-ES" sz="2000" dirty="0"/>
              <a:t> </a:t>
            </a:r>
            <a:r>
              <a:rPr lang="en-US" altLang="es-ES" sz="2000" dirty="0" err="1"/>
              <a:t>todos</a:t>
            </a:r>
            <a:r>
              <a:rPr lang="en-US" altLang="es-ES" sz="2000" dirty="0"/>
              <a:t> </a:t>
            </a:r>
            <a:r>
              <a:rPr lang="en-US" altLang="es-ES" sz="2000" dirty="0" err="1"/>
              <a:t>los</a:t>
            </a:r>
            <a:r>
              <a:rPr lang="en-US" altLang="es-ES" sz="2000" dirty="0"/>
              <a:t> </a:t>
            </a:r>
            <a:r>
              <a:rPr lang="en-US" altLang="es-ES" sz="2000" dirty="0" err="1"/>
              <a:t>informes</a:t>
            </a:r>
            <a:r>
              <a:rPr lang="en-US" altLang="es-ES" sz="2000" dirty="0"/>
              <a:t> que </a:t>
            </a:r>
            <a:r>
              <a:rPr lang="en-US" altLang="es-ES" sz="2000" dirty="0" err="1"/>
              <a:t>sean</a:t>
            </a:r>
            <a:r>
              <a:rPr lang="en-US" altLang="es-ES" sz="2000" dirty="0"/>
              <a:t> </a:t>
            </a:r>
            <a:r>
              <a:rPr lang="en-US" altLang="es-ES" sz="2000" dirty="0" err="1"/>
              <a:t>necesarios</a:t>
            </a:r>
            <a:r>
              <a:rPr lang="en-US" altLang="es-ES" sz="2000" dirty="0"/>
              <a:t> y a </a:t>
            </a:r>
            <a:r>
              <a:rPr lang="en-US" altLang="es-ES" sz="2000" dirty="0" err="1"/>
              <a:t>todos</a:t>
            </a:r>
            <a:r>
              <a:rPr lang="en-US" altLang="es-ES" sz="2000" dirty="0"/>
              <a:t> </a:t>
            </a:r>
            <a:r>
              <a:rPr lang="en-US" altLang="es-ES" sz="2000" dirty="0" err="1"/>
              <a:t>los</a:t>
            </a:r>
            <a:r>
              <a:rPr lang="en-US" altLang="es-ES" sz="2000" dirty="0"/>
              <a:t> </a:t>
            </a:r>
            <a:r>
              <a:rPr lang="en-US" altLang="es-ES" sz="2000" dirty="0" err="1"/>
              <a:t>centros</a:t>
            </a:r>
            <a:r>
              <a:rPr lang="en-US" altLang="es-ES" sz="2000" dirty="0"/>
              <a:t> </a:t>
            </a:r>
            <a:r>
              <a:rPr lang="en-US" altLang="es-ES" sz="2000" dirty="0" err="1"/>
              <a:t>como</a:t>
            </a:r>
            <a:r>
              <a:rPr lang="en-US" altLang="es-ES" sz="2000" dirty="0"/>
              <a:t>: </a:t>
            </a:r>
            <a:r>
              <a:rPr lang="en-US" altLang="es-ES" sz="2000" dirty="0" err="1"/>
              <a:t>p.e.f.</a:t>
            </a:r>
            <a:r>
              <a:rPr lang="en-US" altLang="es-ES" sz="2000" dirty="0"/>
              <a:t>, </a:t>
            </a:r>
            <a:r>
              <a:rPr lang="en-US" altLang="es-ES" sz="2000" dirty="0" err="1"/>
              <a:t>salud</a:t>
            </a:r>
            <a:r>
              <a:rPr lang="en-US" altLang="es-ES" sz="2000" dirty="0"/>
              <a:t> mental, </a:t>
            </a:r>
            <a:r>
              <a:rPr lang="en-US" altLang="es-ES" sz="2000" dirty="0" err="1"/>
              <a:t>psicólogos</a:t>
            </a:r>
            <a:r>
              <a:rPr lang="en-US" altLang="es-ES" sz="2000" dirty="0"/>
              <a:t>/as o </a:t>
            </a:r>
            <a:r>
              <a:rPr lang="en-US" altLang="es-ES" sz="2000" dirty="0" err="1"/>
              <a:t>psiquiatras</a:t>
            </a:r>
            <a:r>
              <a:rPr lang="en-US" altLang="es-ES" sz="2000" dirty="0"/>
              <a:t> privados/as, S.A.V.D. 24 horas, </a:t>
            </a:r>
            <a:r>
              <a:rPr lang="en-US" altLang="es-ES" sz="2000" dirty="0" err="1"/>
              <a:t>servicios</a:t>
            </a:r>
            <a:r>
              <a:rPr lang="en-US" altLang="es-ES" sz="2000" dirty="0"/>
              <a:t> </a:t>
            </a:r>
            <a:r>
              <a:rPr lang="en-US" altLang="es-ES" sz="2000" dirty="0" err="1"/>
              <a:t>sociales</a:t>
            </a:r>
            <a:r>
              <a:rPr lang="en-US" altLang="es-ES" sz="2000" dirty="0"/>
              <a:t>, C.A.F, C.A.D C.A.I., </a:t>
            </a:r>
            <a:r>
              <a:rPr lang="en-US" altLang="es-ES" sz="2000" dirty="0" err="1"/>
              <a:t>otros</a:t>
            </a:r>
            <a:r>
              <a:rPr lang="en-US" altLang="es-ES" sz="2000" dirty="0"/>
              <a:t> </a:t>
            </a:r>
            <a:r>
              <a:rPr lang="en-US" altLang="es-ES" sz="2000" dirty="0" err="1"/>
              <a:t>compañeros</a:t>
            </a:r>
            <a:r>
              <a:rPr lang="en-US" altLang="es-ES" sz="2000" dirty="0"/>
              <a:t> o </a:t>
            </a:r>
            <a:r>
              <a:rPr lang="en-US" altLang="es-ES" sz="2000" dirty="0" err="1"/>
              <a:t>juzgados</a:t>
            </a:r>
            <a:r>
              <a:rPr lang="en-US" altLang="es-ES" sz="2000" dirty="0"/>
              <a:t>, puntos </a:t>
            </a:r>
            <a:r>
              <a:rPr lang="en-US" altLang="es-ES" sz="2000" dirty="0" err="1"/>
              <a:t>municipales</a:t>
            </a:r>
            <a:r>
              <a:rPr lang="en-US" altLang="es-ES" sz="2000" dirty="0"/>
              <a:t> de </a:t>
            </a:r>
            <a:r>
              <a:rPr lang="en-US" altLang="es-ES" sz="2000" dirty="0" err="1"/>
              <a:t>violencia</a:t>
            </a:r>
            <a:r>
              <a:rPr lang="en-US" altLang="es-ES" sz="2000" dirty="0"/>
              <a:t>, </a:t>
            </a:r>
            <a:r>
              <a:rPr lang="en-US" altLang="es-ES" sz="2000" dirty="0" err="1"/>
              <a:t>asociaciones</a:t>
            </a:r>
            <a:r>
              <a:rPr lang="en-US" altLang="es-ES" sz="2000" dirty="0"/>
              <a:t> de </a:t>
            </a:r>
            <a:r>
              <a:rPr lang="en-US" altLang="es-ES" sz="2000" dirty="0" err="1"/>
              <a:t>mujeres</a:t>
            </a:r>
            <a:r>
              <a:rPr lang="en-US" altLang="es-ES" sz="2000" dirty="0"/>
              <a:t>, </a:t>
            </a:r>
            <a:r>
              <a:rPr lang="en-US" altLang="es-ES" sz="2000" dirty="0" err="1"/>
              <a:t>centros</a:t>
            </a:r>
            <a:r>
              <a:rPr lang="en-US" altLang="es-ES" sz="2000" dirty="0"/>
              <a:t> de </a:t>
            </a:r>
            <a:r>
              <a:rPr lang="en-US" altLang="es-ES" sz="2000" dirty="0" err="1"/>
              <a:t>salud</a:t>
            </a:r>
            <a:r>
              <a:rPr lang="en-US" altLang="es-ES" sz="2000" dirty="0"/>
              <a:t>, colegios, </a:t>
            </a:r>
            <a:r>
              <a:rPr lang="en-US" altLang="es-ES" sz="2000" dirty="0" err="1"/>
              <a:t>etc</a:t>
            </a:r>
            <a:endParaRPr lang="en-US" altLang="es-ES" sz="2000" dirty="0"/>
          </a:p>
        </p:txBody>
      </p:sp>
      <p:pic>
        <p:nvPicPr>
          <p:cNvPr id="80920" name="Picture 80919">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0922" name="Straight Connector 80921">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18" name="Picture 1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rca de exclamación sobre fondo amarillo">
            <a:extLst>
              <a:ext uri="{FF2B5EF4-FFF2-40B4-BE49-F238E27FC236}">
                <a16:creationId xmlns:a16="http://schemas.microsoft.com/office/drawing/2014/main" id="{B33A5040-3F17-ADF0-D49B-EF9BF46A58EF}"/>
              </a:ext>
            </a:extLst>
          </p:cNvPr>
          <p:cNvPicPr>
            <a:picLocks noChangeAspect="1"/>
          </p:cNvPicPr>
          <p:nvPr/>
        </p:nvPicPr>
        <p:blipFill rotWithShape="1">
          <a:blip r:embed="rId3">
            <a:alphaModFix amt="50000"/>
          </a:blip>
          <a:srcRect t="24998" r="-1" b="-1"/>
          <a:stretch/>
        </p:blipFill>
        <p:spPr>
          <a:xfrm>
            <a:off x="305" y="10"/>
            <a:ext cx="12191695" cy="6857990"/>
          </a:xfrm>
          <a:prstGeom prst="rect">
            <a:avLst/>
          </a:prstGeom>
        </p:spPr>
      </p:pic>
      <p:sp>
        <p:nvSpPr>
          <p:cNvPr id="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0" name="Rectangle 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2">
            <a:extLst>
              <a:ext uri="{FF2B5EF4-FFF2-40B4-BE49-F238E27FC236}">
                <a16:creationId xmlns:a16="http://schemas.microsoft.com/office/drawing/2014/main" id="{5F694516-6C23-0E79-F1EF-C5ED63F91DD8}"/>
              </a:ext>
            </a:extLst>
          </p:cNvPr>
          <p:cNvSpPr txBox="1">
            <a:spLocks noChangeArrowheads="1"/>
          </p:cNvSpPr>
          <p:nvPr/>
        </p:nvSpPr>
        <p:spPr bwMode="auto">
          <a:xfrm>
            <a:off x="162561" y="850122"/>
            <a:ext cx="3606800" cy="3488198"/>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eaLnBrk="1" fontAlgn="base" hangingPunct="1">
              <a:spcBef>
                <a:spcPct val="0"/>
              </a:spcBef>
              <a:spcAft>
                <a:spcPct val="0"/>
              </a:spcAft>
              <a:defRPr sz="2800" b="1">
                <a:solidFill>
                  <a:schemeClr val="tx2"/>
                </a:solidFill>
                <a:latin typeface="Arial" pitchFamily="34" charset="0"/>
              </a:defRPr>
            </a:lvl6pPr>
            <a:lvl7pPr marL="914400" algn="l" rtl="0" eaLnBrk="1" fontAlgn="base" hangingPunct="1">
              <a:spcBef>
                <a:spcPct val="0"/>
              </a:spcBef>
              <a:spcAft>
                <a:spcPct val="0"/>
              </a:spcAft>
              <a:defRPr sz="2800" b="1">
                <a:solidFill>
                  <a:schemeClr val="tx2"/>
                </a:solidFill>
                <a:latin typeface="Arial" pitchFamily="34" charset="0"/>
              </a:defRPr>
            </a:lvl7pPr>
            <a:lvl8pPr marL="1371600" algn="l" rtl="0" eaLnBrk="1" fontAlgn="base" hangingPunct="1">
              <a:spcBef>
                <a:spcPct val="0"/>
              </a:spcBef>
              <a:spcAft>
                <a:spcPct val="0"/>
              </a:spcAft>
              <a:defRPr sz="2800" b="1">
                <a:solidFill>
                  <a:schemeClr val="tx2"/>
                </a:solidFill>
                <a:latin typeface="Arial" pitchFamily="34" charset="0"/>
              </a:defRPr>
            </a:lvl8pPr>
            <a:lvl9pPr marL="1828800" algn="l" rtl="0" eaLnBrk="1" fontAlgn="base" hangingPunct="1">
              <a:spcBef>
                <a:spcPct val="0"/>
              </a:spcBef>
              <a:spcAft>
                <a:spcPct val="0"/>
              </a:spcAft>
              <a:defRPr sz="2800" b="1">
                <a:solidFill>
                  <a:schemeClr val="tx2"/>
                </a:solidFill>
                <a:latin typeface="Arial" pitchFamily="34" charset="0"/>
              </a:defRPr>
            </a:lvl9pPr>
          </a:lstStyle>
          <a:p>
            <a:pPr defTabSz="914400" eaLnBrk="1" hangingPunct="1">
              <a:lnSpc>
                <a:spcPct val="90000"/>
              </a:lnSpc>
              <a:spcAft>
                <a:spcPts val="600"/>
              </a:spcAft>
              <a:defRPr/>
            </a:pPr>
            <a:r>
              <a:rPr lang="en-US" altLang="es-ES" sz="3200" b="0" cap="all" dirty="0">
                <a:solidFill>
                  <a:schemeClr val="tx1"/>
                </a:solidFill>
              </a:rPr>
              <a:t>ÁREAS PARA ANALIZAR LA INFORMACIÓN OBTENIDA (</a:t>
            </a:r>
            <a:r>
              <a:rPr lang="en-US" altLang="es-ES" sz="3200" b="0" cap="all" dirty="0" err="1">
                <a:solidFill>
                  <a:schemeClr val="tx1"/>
                </a:solidFill>
              </a:rPr>
              <a:t>causas</a:t>
            </a:r>
            <a:r>
              <a:rPr lang="en-US" altLang="es-ES" sz="3200" b="0" cap="all" dirty="0">
                <a:solidFill>
                  <a:schemeClr val="tx1"/>
                </a:solidFill>
              </a:rPr>
              <a:t> y </a:t>
            </a:r>
            <a:r>
              <a:rPr lang="en-US" altLang="es-ES" sz="3200" b="0" cap="all" dirty="0" err="1">
                <a:solidFill>
                  <a:schemeClr val="tx1"/>
                </a:solidFill>
              </a:rPr>
              <a:t>concausas</a:t>
            </a:r>
            <a:r>
              <a:rPr lang="en-US" altLang="es-ES" sz="3200" b="0" cap="all" dirty="0">
                <a:solidFill>
                  <a:schemeClr val="tx1"/>
                </a:solidFill>
              </a:rPr>
              <a:t>)</a:t>
            </a:r>
          </a:p>
        </p:txBody>
      </p:sp>
      <p:cxnSp>
        <p:nvCxnSpPr>
          <p:cNvPr id="32" name="Straight Connector 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3">
            <a:extLst>
              <a:ext uri="{FF2B5EF4-FFF2-40B4-BE49-F238E27FC236}">
                <a16:creationId xmlns:a16="http://schemas.microsoft.com/office/drawing/2014/main" id="{BFED4C90-4E0D-C25A-2DD7-9B011F6891B7}"/>
              </a:ext>
            </a:extLst>
          </p:cNvPr>
          <p:cNvSpPr txBox="1">
            <a:spLocks noChangeArrowheads="1"/>
          </p:cNvSpPr>
          <p:nvPr/>
        </p:nvSpPr>
        <p:spPr bwMode="auto">
          <a:xfrm>
            <a:off x="4531360" y="10"/>
            <a:ext cx="7660640" cy="6634470"/>
          </a:xfrm>
          <a:prstGeom prst="rect">
            <a:avLst/>
          </a:prstGeom>
        </p:spPr>
        <p:txBody>
          <a:bodyPr vert="horz" lIns="91440" tIns="45720" rIns="91440" bIns="45720" rtlCol="0" anchor="ctr">
            <a:normAutofit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indent="-228600" defTabSz="914400" eaLnBrk="1" hangingPunct="1">
              <a:lnSpc>
                <a:spcPct val="110000"/>
              </a:lnSpc>
              <a:buClr>
                <a:schemeClr val="accent1"/>
              </a:buClr>
              <a:buSzPct val="100000"/>
              <a:buFont typeface="Arial" panose="020B0604020202020204" pitchFamily="34" charset="0"/>
              <a:buChar char="•"/>
              <a:defRPr/>
            </a:pPr>
            <a:endParaRPr lang="en-US" altLang="es-ES" sz="1300" dirty="0"/>
          </a:p>
          <a:p>
            <a:pPr indent="-228600" defTabSz="914400" eaLnBrk="1" hangingPunct="1">
              <a:lnSpc>
                <a:spcPct val="110000"/>
              </a:lnSpc>
              <a:buClr>
                <a:schemeClr val="accent1"/>
              </a:buClr>
              <a:buSzPct val="100000"/>
              <a:buFont typeface="Arial" panose="020B0604020202020204" pitchFamily="34" charset="0"/>
              <a:buChar char="•"/>
              <a:defRPr/>
            </a:pPr>
            <a:r>
              <a:rPr lang="en-US" altLang="es-ES" sz="1300" dirty="0"/>
              <a:t>-</a:t>
            </a:r>
            <a:r>
              <a:rPr lang="en-US" altLang="es-ES" sz="1800" dirty="0"/>
              <a:t> </a:t>
            </a:r>
            <a:r>
              <a:rPr lang="en-US" altLang="es-ES" sz="1800" b="1" dirty="0" err="1"/>
              <a:t>Según</a:t>
            </a:r>
            <a:r>
              <a:rPr lang="en-US" altLang="es-ES" sz="1800" b="1" dirty="0"/>
              <a:t> la </a:t>
            </a:r>
            <a:r>
              <a:rPr lang="en-US" altLang="es-ES" sz="1800" b="1" dirty="0" err="1"/>
              <a:t>teoría</a:t>
            </a:r>
            <a:r>
              <a:rPr lang="en-US" altLang="es-ES" sz="1800" b="1" dirty="0"/>
              <a:t> de la causa </a:t>
            </a:r>
            <a:r>
              <a:rPr lang="en-US" altLang="es-ES" sz="1800" b="1" dirty="0" err="1"/>
              <a:t>adecuada</a:t>
            </a:r>
            <a:r>
              <a:rPr lang="en-US" altLang="es-ES" sz="1800" b="1" dirty="0"/>
              <a:t> </a:t>
            </a:r>
            <a:r>
              <a:rPr lang="en-US" altLang="es-ES" sz="1800" dirty="0"/>
              <a:t>(</a:t>
            </a:r>
            <a:r>
              <a:rPr lang="en-US" altLang="es-ES" sz="1800" dirty="0" err="1"/>
              <a:t>Esbec</a:t>
            </a:r>
            <a:r>
              <a:rPr lang="en-US" altLang="es-ES" sz="1800" dirty="0"/>
              <a:t> y Gómez – </a:t>
            </a:r>
            <a:r>
              <a:rPr lang="en-US" altLang="es-ES" sz="1800" dirty="0" err="1"/>
              <a:t>Jarabo</a:t>
            </a:r>
            <a:r>
              <a:rPr lang="en-US" altLang="es-ES" sz="1800" dirty="0"/>
              <a:t>, 2000) ha de </a:t>
            </a:r>
            <a:r>
              <a:rPr lang="en-US" altLang="es-ES" sz="1800" dirty="0" err="1"/>
              <a:t>tenerse</a:t>
            </a:r>
            <a:r>
              <a:rPr lang="en-US" altLang="es-ES" sz="1800" dirty="0"/>
              <a:t> </a:t>
            </a:r>
            <a:r>
              <a:rPr lang="en-US" altLang="es-ES" sz="1800" dirty="0" err="1"/>
              <a:t>en</a:t>
            </a:r>
            <a:r>
              <a:rPr lang="en-US" altLang="es-ES" sz="1800" dirty="0"/>
              <a:t> </a:t>
            </a:r>
            <a:r>
              <a:rPr lang="en-US" altLang="es-ES" sz="1800" dirty="0" err="1"/>
              <a:t>cuenta</a:t>
            </a:r>
            <a:r>
              <a:rPr lang="en-US" altLang="es-ES" sz="1800" dirty="0"/>
              <a:t> </a:t>
            </a:r>
            <a:r>
              <a:rPr lang="en-US" altLang="es-ES" sz="1800" dirty="0" err="1"/>
              <a:t>todo</a:t>
            </a:r>
            <a:r>
              <a:rPr lang="en-US" altLang="es-ES" sz="1800" dirty="0"/>
              <a:t> </a:t>
            </a:r>
            <a:r>
              <a:rPr lang="en-US" altLang="es-ES" sz="1800" dirty="0" err="1"/>
              <a:t>el</a:t>
            </a:r>
            <a:r>
              <a:rPr lang="en-US" altLang="es-ES" sz="1800" dirty="0"/>
              <a:t> </a:t>
            </a:r>
            <a:r>
              <a:rPr lang="en-US" altLang="es-ES" sz="1800" dirty="0" err="1"/>
              <a:t>sistema</a:t>
            </a:r>
            <a:r>
              <a:rPr lang="en-US" altLang="es-ES" sz="1800" dirty="0"/>
              <a:t> de </a:t>
            </a:r>
            <a:r>
              <a:rPr lang="en-US" altLang="es-ES" sz="1800" dirty="0" err="1"/>
              <a:t>posibles</a:t>
            </a:r>
            <a:r>
              <a:rPr lang="en-US" altLang="es-ES" sz="1800" dirty="0"/>
              <a:t> </a:t>
            </a:r>
            <a:r>
              <a:rPr lang="en-US" altLang="es-ES" sz="1800" dirty="0" err="1"/>
              <a:t>concausas</a:t>
            </a:r>
            <a:r>
              <a:rPr lang="en-US" altLang="es-ES" sz="1800" dirty="0"/>
              <a:t>, </a:t>
            </a:r>
            <a:r>
              <a:rPr lang="en-US" altLang="es-ES" sz="1800" dirty="0" err="1"/>
              <a:t>puntualizando</a:t>
            </a:r>
            <a:r>
              <a:rPr lang="en-US" altLang="es-ES" sz="1800" dirty="0"/>
              <a:t>, </a:t>
            </a:r>
            <a:r>
              <a:rPr lang="en-US" altLang="es-ES" sz="1800" dirty="0" err="1"/>
              <a:t>en</a:t>
            </a:r>
            <a:r>
              <a:rPr lang="en-US" altLang="es-ES" sz="1800" dirty="0"/>
              <a:t> que </a:t>
            </a:r>
            <a:r>
              <a:rPr lang="en-US" altLang="es-ES" sz="1800" dirty="0" err="1"/>
              <a:t>medida</a:t>
            </a:r>
            <a:r>
              <a:rPr lang="en-US" altLang="es-ES" sz="1800" dirty="0"/>
              <a:t> </a:t>
            </a:r>
            <a:r>
              <a:rPr lang="en-US" altLang="es-ES" sz="1800" dirty="0" err="1"/>
              <a:t>el</a:t>
            </a:r>
            <a:r>
              <a:rPr lang="en-US" altLang="es-ES" sz="1800" dirty="0"/>
              <a:t> </a:t>
            </a:r>
            <a:r>
              <a:rPr lang="en-US" altLang="es-ES" sz="1800" dirty="0" err="1"/>
              <a:t>hecho</a:t>
            </a:r>
            <a:r>
              <a:rPr lang="en-US" altLang="es-ES" sz="1800" dirty="0"/>
              <a:t> que se </a:t>
            </a:r>
            <a:r>
              <a:rPr lang="en-US" altLang="es-ES" sz="1800" dirty="0" err="1"/>
              <a:t>enjuicia</a:t>
            </a:r>
            <a:r>
              <a:rPr lang="en-US" altLang="es-ES" sz="1800" dirty="0"/>
              <a:t> ha </a:t>
            </a:r>
            <a:r>
              <a:rPr lang="en-US" altLang="es-ES" sz="1800" dirty="0" err="1"/>
              <a:t>contribuido</a:t>
            </a:r>
            <a:r>
              <a:rPr lang="en-US" altLang="es-ES" sz="1800" dirty="0"/>
              <a:t> al </a:t>
            </a:r>
            <a:r>
              <a:rPr lang="en-US" altLang="es-ES" sz="1800" dirty="0" err="1"/>
              <a:t>resultado</a:t>
            </a:r>
            <a:r>
              <a:rPr lang="en-US" altLang="es-ES" sz="1800" dirty="0"/>
              <a:t> final de la </a:t>
            </a:r>
            <a:r>
              <a:rPr lang="en-US" altLang="es-ES" sz="1800" dirty="0" err="1"/>
              <a:t>discapacidad</a:t>
            </a:r>
            <a:r>
              <a:rPr lang="en-US" altLang="es-ES" sz="1800" dirty="0"/>
              <a:t> – </a:t>
            </a:r>
            <a:r>
              <a:rPr lang="en-US" altLang="es-ES" sz="1800" dirty="0" err="1"/>
              <a:t>lesión</a:t>
            </a:r>
            <a:r>
              <a:rPr lang="en-US" altLang="es-ES" sz="1800" dirty="0"/>
              <a:t> </a:t>
            </a:r>
            <a:r>
              <a:rPr lang="en-US" altLang="es-ES" sz="1800" dirty="0" err="1"/>
              <a:t>física</a:t>
            </a:r>
            <a:r>
              <a:rPr lang="en-US" altLang="es-ES" sz="1800" dirty="0"/>
              <a:t> </a:t>
            </a:r>
            <a:r>
              <a:rPr lang="en-US" altLang="es-ES" sz="1800" dirty="0" err="1"/>
              <a:t>presente</a:t>
            </a:r>
            <a:r>
              <a:rPr lang="en-US" altLang="es-ES" sz="1800" dirty="0"/>
              <a:t>; y </a:t>
            </a:r>
            <a:r>
              <a:rPr lang="en-US" altLang="es-ES" sz="1800" dirty="0" err="1"/>
              <a:t>en</a:t>
            </a:r>
            <a:r>
              <a:rPr lang="en-US" altLang="es-ES" sz="1800" dirty="0"/>
              <a:t> que </a:t>
            </a:r>
            <a:r>
              <a:rPr lang="en-US" altLang="es-ES" sz="1800" dirty="0" err="1"/>
              <a:t>medida</a:t>
            </a:r>
            <a:r>
              <a:rPr lang="en-US" altLang="es-ES" sz="1800" dirty="0"/>
              <a:t> </a:t>
            </a:r>
            <a:r>
              <a:rPr lang="en-US" altLang="es-ES" sz="1800" dirty="0" err="1"/>
              <a:t>otras</a:t>
            </a:r>
            <a:r>
              <a:rPr lang="en-US" altLang="es-ES" sz="1800" dirty="0"/>
              <a:t>  </a:t>
            </a:r>
            <a:r>
              <a:rPr lang="en-US" altLang="es-ES" sz="1800" dirty="0" err="1"/>
              <a:t>circunstancias</a:t>
            </a:r>
            <a:r>
              <a:rPr lang="en-US" altLang="es-ES" sz="1800" dirty="0"/>
              <a:t>, </a:t>
            </a:r>
            <a:r>
              <a:rPr lang="en-US" altLang="es-ES" sz="1800" dirty="0" err="1"/>
              <a:t>ajenas</a:t>
            </a:r>
            <a:r>
              <a:rPr lang="en-US" altLang="es-ES" sz="1800" dirty="0"/>
              <a:t> al </a:t>
            </a:r>
            <a:r>
              <a:rPr lang="en-US" altLang="es-ES" sz="1800" dirty="0" err="1"/>
              <a:t>comportamiento</a:t>
            </a:r>
            <a:r>
              <a:rPr lang="en-US" altLang="es-ES" sz="1800" dirty="0"/>
              <a:t> o </a:t>
            </a:r>
            <a:r>
              <a:rPr lang="en-US" altLang="es-ES" sz="1800" dirty="0" err="1"/>
              <a:t>motivaciones</a:t>
            </a:r>
            <a:r>
              <a:rPr lang="en-US" altLang="es-ES" sz="1800" dirty="0"/>
              <a:t> del </a:t>
            </a:r>
            <a:r>
              <a:rPr lang="en-US" altLang="es-ES" sz="1800" dirty="0" err="1"/>
              <a:t>agente</a:t>
            </a:r>
            <a:r>
              <a:rPr lang="en-US" altLang="es-ES" sz="1800" dirty="0"/>
              <a:t> o no </a:t>
            </a:r>
            <a:r>
              <a:rPr lang="en-US" altLang="es-ES" sz="1800" dirty="0" err="1"/>
              <a:t>previsibles</a:t>
            </a:r>
            <a:r>
              <a:rPr lang="en-US" altLang="es-ES" sz="1800" dirty="0"/>
              <a:t> se </a:t>
            </a:r>
            <a:r>
              <a:rPr lang="en-US" altLang="es-ES" sz="1800" dirty="0" err="1"/>
              <a:t>han</a:t>
            </a:r>
            <a:r>
              <a:rPr lang="en-US" altLang="es-ES" sz="1800" dirty="0"/>
              <a:t> </a:t>
            </a:r>
            <a:r>
              <a:rPr lang="en-US" altLang="es-ES" sz="1800" dirty="0" err="1"/>
              <a:t>insertado</a:t>
            </a:r>
            <a:r>
              <a:rPr lang="en-US" altLang="es-ES" sz="1800" dirty="0"/>
              <a:t> </a:t>
            </a:r>
            <a:r>
              <a:rPr lang="en-US" altLang="es-ES" sz="1800" dirty="0" err="1"/>
              <a:t>en</a:t>
            </a:r>
            <a:r>
              <a:rPr lang="en-US" altLang="es-ES" sz="1800" dirty="0"/>
              <a:t> </a:t>
            </a:r>
            <a:r>
              <a:rPr lang="en-US" altLang="es-ES" sz="1800" dirty="0" err="1"/>
              <a:t>el</a:t>
            </a:r>
            <a:r>
              <a:rPr lang="en-US" altLang="es-ES" sz="1800" dirty="0"/>
              <a:t> </a:t>
            </a:r>
            <a:r>
              <a:rPr lang="en-US" altLang="es-ES" sz="1800" dirty="0" err="1"/>
              <a:t>proceso</a:t>
            </a:r>
            <a:r>
              <a:rPr lang="en-US" altLang="es-ES" sz="1800" dirty="0"/>
              <a:t> </a:t>
            </a:r>
            <a:r>
              <a:rPr lang="en-US" altLang="es-ES" sz="1800" dirty="0" err="1"/>
              <a:t>dinámico</a:t>
            </a:r>
            <a:r>
              <a:rPr lang="en-US" altLang="es-ES" sz="1800" dirty="0"/>
              <a:t> del </a:t>
            </a:r>
            <a:r>
              <a:rPr lang="en-US" altLang="es-ES" sz="1800" dirty="0" err="1"/>
              <a:t>daño</a:t>
            </a:r>
            <a:r>
              <a:rPr lang="en-US" altLang="es-ES" sz="1800" dirty="0"/>
              <a:t>.</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1800" dirty="0"/>
              <a:t>- </a:t>
            </a:r>
            <a:r>
              <a:rPr lang="en-US" altLang="es-ES" sz="1800" b="1" dirty="0" err="1"/>
              <a:t>Causas</a:t>
            </a:r>
            <a:r>
              <a:rPr lang="en-US" altLang="es-ES" sz="1800" b="1" dirty="0"/>
              <a:t> </a:t>
            </a:r>
            <a:r>
              <a:rPr lang="en-US" altLang="es-ES" sz="1800" b="1" dirty="0" err="1"/>
              <a:t>preexistentes</a:t>
            </a:r>
            <a:r>
              <a:rPr lang="en-US" altLang="es-ES" sz="1800" dirty="0"/>
              <a:t>:</a:t>
            </a:r>
          </a:p>
          <a:p>
            <a:pPr indent="-228600" defTabSz="914400" eaLnBrk="1" hangingPunct="1">
              <a:lnSpc>
                <a:spcPct val="110000"/>
              </a:lnSpc>
              <a:buClr>
                <a:schemeClr val="accent1"/>
              </a:buClr>
              <a:buSzPct val="100000"/>
              <a:buFont typeface="Arial" panose="020B0604020202020204" pitchFamily="34" charset="0"/>
              <a:buChar char="•"/>
              <a:defRPr/>
            </a:pPr>
            <a:r>
              <a:rPr lang="en-US" altLang="es-ES" sz="1800" dirty="0"/>
              <a:t>	- </a:t>
            </a:r>
            <a:r>
              <a:rPr lang="en-US" altLang="es-ES" sz="1800" dirty="0" err="1"/>
              <a:t>Factores</a:t>
            </a:r>
            <a:r>
              <a:rPr lang="en-US" altLang="es-ES" sz="1800" dirty="0"/>
              <a:t> de </a:t>
            </a:r>
            <a:r>
              <a:rPr lang="en-US" altLang="es-ES" sz="1800" dirty="0" err="1"/>
              <a:t>vulnerabilidad</a:t>
            </a:r>
            <a:r>
              <a:rPr lang="en-US" altLang="es-ES" sz="1800" dirty="0"/>
              <a:t>: </a:t>
            </a:r>
            <a:r>
              <a:rPr lang="en-US" altLang="es-ES" sz="1800" dirty="0" err="1"/>
              <a:t>Determinados</a:t>
            </a:r>
            <a:r>
              <a:rPr lang="en-US" altLang="es-ES" sz="1800" dirty="0"/>
              <a:t> </a:t>
            </a:r>
            <a:r>
              <a:rPr lang="en-US" altLang="es-ES" sz="1800" dirty="0" err="1"/>
              <a:t>rasgos</a:t>
            </a:r>
            <a:r>
              <a:rPr lang="en-US" altLang="es-ES" sz="1800" dirty="0"/>
              <a:t> de </a:t>
            </a:r>
            <a:r>
              <a:rPr lang="en-US" altLang="es-ES" sz="1800" dirty="0" err="1"/>
              <a:t>personalidad</a:t>
            </a:r>
            <a:r>
              <a:rPr lang="en-US" altLang="es-ES" sz="1800" dirty="0"/>
              <a:t> </a:t>
            </a:r>
            <a:r>
              <a:rPr lang="en-US" altLang="es-ES" sz="1800" dirty="0" err="1"/>
              <a:t>desajustados</a:t>
            </a:r>
            <a:r>
              <a:rPr lang="en-US" altLang="es-ES" sz="1800" dirty="0"/>
              <a:t>, ser </a:t>
            </a:r>
            <a:r>
              <a:rPr lang="en-US" altLang="es-ES" sz="1800" dirty="0" err="1"/>
              <a:t>víctima</a:t>
            </a:r>
            <a:r>
              <a:rPr lang="en-US" altLang="es-ES" sz="1800" dirty="0"/>
              <a:t> de </a:t>
            </a:r>
            <a:r>
              <a:rPr lang="en-US" altLang="es-ES" sz="1800" dirty="0" err="1"/>
              <a:t>malos</a:t>
            </a:r>
            <a:r>
              <a:rPr lang="en-US" altLang="es-ES" sz="1800" dirty="0"/>
              <a:t> </a:t>
            </a:r>
            <a:r>
              <a:rPr lang="en-US" altLang="es-ES" sz="1800" dirty="0" err="1"/>
              <a:t>tratos</a:t>
            </a:r>
            <a:r>
              <a:rPr lang="en-US" altLang="es-ES" sz="1800" dirty="0"/>
              <a:t> de </a:t>
            </a:r>
            <a:r>
              <a:rPr lang="en-US" altLang="es-ES" sz="1800" dirty="0" err="1"/>
              <a:t>una</a:t>
            </a:r>
            <a:r>
              <a:rPr lang="en-US" altLang="es-ES" sz="1800" dirty="0"/>
              <a:t> </a:t>
            </a:r>
            <a:r>
              <a:rPr lang="en-US" altLang="es-ES" sz="1800" dirty="0" err="1"/>
              <a:t>relación</a:t>
            </a:r>
            <a:r>
              <a:rPr lang="en-US" altLang="es-ES" sz="1800" dirty="0"/>
              <a:t> anterior,  </a:t>
            </a:r>
            <a:r>
              <a:rPr lang="en-US" altLang="es-ES" sz="1800" dirty="0" err="1"/>
              <a:t>antecedentes</a:t>
            </a:r>
            <a:r>
              <a:rPr lang="en-US" altLang="es-ES" sz="1800" dirty="0"/>
              <a:t> de </a:t>
            </a:r>
            <a:r>
              <a:rPr lang="en-US" altLang="es-ES" sz="1800" dirty="0" err="1"/>
              <a:t>depresión</a:t>
            </a:r>
            <a:r>
              <a:rPr lang="en-US" altLang="es-ES" sz="1800" dirty="0"/>
              <a:t> e </a:t>
            </a:r>
            <a:r>
              <a:rPr lang="en-US" altLang="es-ES" sz="1800" dirty="0" err="1"/>
              <a:t>ingresos</a:t>
            </a:r>
            <a:r>
              <a:rPr lang="en-US" altLang="es-ES" sz="1800" dirty="0"/>
              <a:t> </a:t>
            </a:r>
            <a:r>
              <a:rPr lang="en-US" altLang="es-ES" sz="1800" dirty="0" err="1"/>
              <a:t>hospitalarios</a:t>
            </a:r>
            <a:r>
              <a:rPr lang="en-US" altLang="es-ES" sz="1800" dirty="0"/>
              <a:t>, </a:t>
            </a:r>
            <a:r>
              <a:rPr lang="en-US" altLang="es-ES" sz="1800" dirty="0" err="1"/>
              <a:t>patologías</a:t>
            </a:r>
            <a:r>
              <a:rPr lang="en-US" altLang="es-ES" sz="1800" dirty="0"/>
              <a:t> </a:t>
            </a:r>
            <a:r>
              <a:rPr lang="en-US" altLang="es-ES" sz="1800" dirty="0" err="1"/>
              <a:t>físicas</a:t>
            </a:r>
            <a:r>
              <a:rPr lang="en-US" altLang="es-ES" sz="1800" dirty="0"/>
              <a:t> y </a:t>
            </a:r>
            <a:r>
              <a:rPr lang="en-US" altLang="es-ES" sz="1800" dirty="0" err="1"/>
              <a:t>psicológicas</a:t>
            </a:r>
            <a:r>
              <a:rPr lang="en-US" altLang="es-ES" sz="1800" dirty="0"/>
              <a:t> previas, bajo </a:t>
            </a:r>
            <a:r>
              <a:rPr lang="en-US" altLang="es-ES" sz="1800" dirty="0" err="1"/>
              <a:t>nivel</a:t>
            </a:r>
            <a:r>
              <a:rPr lang="en-US" altLang="es-ES" sz="1800" dirty="0"/>
              <a:t> </a:t>
            </a:r>
            <a:r>
              <a:rPr lang="en-US" altLang="es-ES" sz="1800" dirty="0" err="1"/>
              <a:t>intelectual</a:t>
            </a:r>
            <a:r>
              <a:rPr lang="en-US" altLang="es-ES" sz="1800" dirty="0"/>
              <a:t>, locus de control </a:t>
            </a:r>
            <a:r>
              <a:rPr lang="en-US" altLang="es-ES" sz="1800" dirty="0" err="1"/>
              <a:t>externo</a:t>
            </a:r>
            <a:r>
              <a:rPr lang="en-US" altLang="es-ES" sz="1800" dirty="0"/>
              <a:t>, </a:t>
            </a:r>
            <a:r>
              <a:rPr lang="en-US" altLang="es-ES" sz="1800" dirty="0" err="1"/>
              <a:t>falta</a:t>
            </a:r>
            <a:r>
              <a:rPr lang="en-US" altLang="es-ES" sz="1800" dirty="0"/>
              <a:t> de </a:t>
            </a:r>
            <a:r>
              <a:rPr lang="en-US" altLang="es-ES" sz="1800" dirty="0" err="1"/>
              <a:t>apoyo</a:t>
            </a:r>
            <a:r>
              <a:rPr lang="en-US" altLang="es-ES" sz="1800" dirty="0"/>
              <a:t> social y de </a:t>
            </a:r>
            <a:r>
              <a:rPr lang="en-US" altLang="es-ES" sz="1800" dirty="0" err="1"/>
              <a:t>recursos</a:t>
            </a:r>
            <a:r>
              <a:rPr lang="en-US" altLang="es-ES" sz="1800" dirty="0"/>
              <a:t> </a:t>
            </a:r>
            <a:r>
              <a:rPr lang="en-US" altLang="es-ES" sz="1800" dirty="0" err="1"/>
              <a:t>personales</a:t>
            </a:r>
            <a:endParaRPr lang="en-US" altLang="es-ES" sz="1800" dirty="0"/>
          </a:p>
          <a:p>
            <a:pPr indent="-228600" defTabSz="914400" eaLnBrk="1" hangingPunct="1">
              <a:lnSpc>
                <a:spcPct val="110000"/>
              </a:lnSpc>
              <a:buClr>
                <a:schemeClr val="accent1"/>
              </a:buClr>
              <a:buSzPct val="100000"/>
              <a:buFont typeface="Arial" panose="020B0604020202020204" pitchFamily="34" charset="0"/>
              <a:buChar char="•"/>
              <a:defRPr/>
            </a:pPr>
            <a:r>
              <a:rPr lang="en-US" altLang="es-ES" sz="1800" dirty="0"/>
              <a:t>	- </a:t>
            </a:r>
            <a:r>
              <a:rPr lang="en-US" altLang="es-ES" sz="1800" dirty="0" err="1"/>
              <a:t>Factores</a:t>
            </a:r>
            <a:r>
              <a:rPr lang="en-US" altLang="es-ES" sz="1800" dirty="0"/>
              <a:t> de </a:t>
            </a:r>
            <a:r>
              <a:rPr lang="en-US" altLang="es-ES" sz="1800" dirty="0" err="1"/>
              <a:t>protección</a:t>
            </a:r>
            <a:r>
              <a:rPr lang="en-US" altLang="es-ES" sz="1800" dirty="0"/>
              <a:t> (</a:t>
            </a:r>
            <a:r>
              <a:rPr lang="en-US" altLang="es-ES" sz="1800" dirty="0" err="1"/>
              <a:t>resilencia</a:t>
            </a:r>
            <a:r>
              <a:rPr lang="en-US" altLang="es-ES" sz="1800" dirty="0"/>
              <a:t>, lo que </a:t>
            </a:r>
            <a:r>
              <a:rPr lang="en-US" altLang="es-ES" sz="1800" dirty="0" err="1"/>
              <a:t>hace</a:t>
            </a:r>
            <a:r>
              <a:rPr lang="en-US" altLang="es-ES" sz="1800" dirty="0"/>
              <a:t> es que </a:t>
            </a:r>
            <a:r>
              <a:rPr lang="en-US" altLang="es-ES" sz="1800" dirty="0" err="1"/>
              <a:t>amortigua</a:t>
            </a:r>
            <a:r>
              <a:rPr lang="en-US" altLang="es-ES" sz="1800" dirty="0"/>
              <a:t> </a:t>
            </a:r>
            <a:r>
              <a:rPr lang="en-US" altLang="es-ES" sz="1800" dirty="0" err="1"/>
              <a:t>el</a:t>
            </a:r>
            <a:r>
              <a:rPr lang="en-US" altLang="es-ES" sz="1800" dirty="0"/>
              <a:t> </a:t>
            </a:r>
            <a:r>
              <a:rPr lang="en-US" altLang="es-ES" sz="1800" dirty="0" err="1"/>
              <a:t>impacto</a:t>
            </a:r>
            <a:r>
              <a:rPr lang="en-US" altLang="es-ES" sz="1800" dirty="0"/>
              <a:t>): </a:t>
            </a:r>
            <a:r>
              <a:rPr lang="en-US" altLang="es-ES" sz="1800" dirty="0" err="1"/>
              <a:t>aceptación</a:t>
            </a:r>
            <a:r>
              <a:rPr lang="en-US" altLang="es-ES" sz="1800" dirty="0"/>
              <a:t> de </a:t>
            </a:r>
            <a:r>
              <a:rPr lang="en-US" altLang="es-ES" sz="1800" dirty="0" err="1"/>
              <a:t>limitaciones</a:t>
            </a:r>
            <a:r>
              <a:rPr lang="en-US" altLang="es-ES" sz="1800" dirty="0"/>
              <a:t> </a:t>
            </a:r>
            <a:r>
              <a:rPr lang="en-US" altLang="es-ES" sz="1800" dirty="0" err="1"/>
              <a:t>personales</a:t>
            </a:r>
            <a:r>
              <a:rPr lang="en-US" altLang="es-ES" sz="1800" dirty="0"/>
              <a:t>, </a:t>
            </a:r>
            <a:r>
              <a:rPr lang="en-US" altLang="es-ES" sz="1800" dirty="0" err="1"/>
              <a:t>apoyo</a:t>
            </a:r>
            <a:r>
              <a:rPr lang="en-US" altLang="es-ES" sz="1800" dirty="0"/>
              <a:t> social y familiar, </a:t>
            </a:r>
            <a:r>
              <a:rPr lang="en-US" altLang="es-ES" sz="1800" dirty="0" err="1"/>
              <a:t>actitud</a:t>
            </a:r>
            <a:r>
              <a:rPr lang="en-US" altLang="es-ES" sz="1800" dirty="0"/>
              <a:t> </a:t>
            </a:r>
            <a:r>
              <a:rPr lang="en-US" altLang="es-ES" sz="1800" dirty="0" err="1"/>
              <a:t>positiva</a:t>
            </a:r>
            <a:r>
              <a:rPr lang="en-US" altLang="es-ES" sz="1800" dirty="0"/>
              <a:t>, </a:t>
            </a:r>
            <a:r>
              <a:rPr lang="en-US" altLang="es-ES" sz="1800" dirty="0" err="1"/>
              <a:t>implicación</a:t>
            </a:r>
            <a:r>
              <a:rPr lang="en-US" altLang="es-ES" sz="1800" dirty="0"/>
              <a:t> </a:t>
            </a:r>
            <a:r>
              <a:rPr lang="en-US" altLang="es-ES" sz="1800" dirty="0" err="1"/>
              <a:t>activa</a:t>
            </a:r>
            <a:r>
              <a:rPr lang="en-US" altLang="es-ES" sz="1800" dirty="0"/>
              <a:t>, control de las </a:t>
            </a:r>
            <a:r>
              <a:rPr lang="en-US" altLang="es-ES" sz="1800" dirty="0" err="1"/>
              <a:t>emociones</a:t>
            </a:r>
            <a:endParaRPr lang="en-US" altLang="es-ES" sz="1800" dirty="0"/>
          </a:p>
          <a:p>
            <a:pPr indent="-228600" defTabSz="914400" eaLnBrk="1" hangingPunct="1">
              <a:lnSpc>
                <a:spcPct val="110000"/>
              </a:lnSpc>
              <a:buClr>
                <a:schemeClr val="accent1"/>
              </a:buClr>
              <a:buSzPct val="100000"/>
              <a:buFont typeface="Arial" panose="020B0604020202020204" pitchFamily="34" charset="0"/>
              <a:buChar char="•"/>
              <a:defRPr/>
            </a:pPr>
            <a:r>
              <a:rPr lang="en-US" altLang="es-ES" sz="1800" b="1" dirty="0"/>
              <a:t>Causa </a:t>
            </a:r>
            <a:r>
              <a:rPr lang="en-US" altLang="es-ES" sz="1800" b="1" dirty="0" err="1"/>
              <a:t>simultanea</a:t>
            </a:r>
            <a:r>
              <a:rPr lang="en-US" altLang="es-ES" sz="1800" dirty="0"/>
              <a:t>: </a:t>
            </a:r>
            <a:r>
              <a:rPr lang="en-US" altLang="es-ES" sz="1800" dirty="0" err="1"/>
              <a:t>otros</a:t>
            </a:r>
            <a:r>
              <a:rPr lang="en-US" altLang="es-ES" sz="1800" dirty="0"/>
              <a:t> </a:t>
            </a:r>
            <a:r>
              <a:rPr lang="en-US" altLang="es-ES" sz="1800" dirty="0" err="1"/>
              <a:t>sucesos</a:t>
            </a:r>
            <a:r>
              <a:rPr lang="en-US" altLang="es-ES" sz="1800" dirty="0"/>
              <a:t> que </a:t>
            </a:r>
            <a:r>
              <a:rPr lang="en-US" altLang="es-ES" sz="1800" dirty="0" err="1"/>
              <a:t>potencian</a:t>
            </a:r>
            <a:r>
              <a:rPr lang="en-US" altLang="es-ES" sz="1800" dirty="0"/>
              <a:t> </a:t>
            </a:r>
            <a:r>
              <a:rPr lang="en-US" altLang="es-ES" sz="1800" dirty="0" err="1"/>
              <a:t>los</a:t>
            </a:r>
            <a:r>
              <a:rPr lang="en-US" altLang="es-ES" sz="1800" dirty="0"/>
              <a:t> </a:t>
            </a:r>
            <a:r>
              <a:rPr lang="en-US" altLang="es-ES" sz="1800" dirty="0" err="1"/>
              <a:t>estresores</a:t>
            </a:r>
            <a:r>
              <a:rPr lang="en-US" altLang="es-ES" sz="1800" dirty="0"/>
              <a:t> y </a:t>
            </a:r>
            <a:r>
              <a:rPr lang="en-US" altLang="es-ES" sz="1800" dirty="0" err="1"/>
              <a:t>disminuyen</a:t>
            </a:r>
            <a:r>
              <a:rPr lang="en-US" altLang="es-ES" sz="1800" dirty="0"/>
              <a:t> </a:t>
            </a:r>
            <a:r>
              <a:rPr lang="en-US" altLang="es-ES" sz="1800" dirty="0" err="1"/>
              <a:t>los</a:t>
            </a:r>
            <a:r>
              <a:rPr lang="en-US" altLang="es-ES" sz="1800" dirty="0"/>
              <a:t> </a:t>
            </a:r>
            <a:r>
              <a:rPr lang="en-US" altLang="es-ES" sz="1800" dirty="0" err="1"/>
              <a:t>recursos</a:t>
            </a:r>
            <a:endParaRPr lang="en-US" altLang="es-ES" sz="1800" dirty="0"/>
          </a:p>
          <a:p>
            <a:pPr indent="-228600" defTabSz="914400" eaLnBrk="1" hangingPunct="1">
              <a:lnSpc>
                <a:spcPct val="110000"/>
              </a:lnSpc>
              <a:buClr>
                <a:schemeClr val="accent1"/>
              </a:buClr>
              <a:buSzPct val="100000"/>
              <a:buFont typeface="Arial" panose="020B0604020202020204" pitchFamily="34" charset="0"/>
              <a:buChar char="•"/>
              <a:defRPr/>
            </a:pPr>
            <a:r>
              <a:rPr lang="en-US" altLang="es-ES" sz="1800" b="1" dirty="0"/>
              <a:t>Causa </a:t>
            </a:r>
            <a:r>
              <a:rPr lang="en-US" altLang="es-ES" sz="1800" b="1" dirty="0" err="1"/>
              <a:t>subsiguiente</a:t>
            </a:r>
            <a:r>
              <a:rPr lang="en-US" altLang="es-ES" sz="1800" dirty="0"/>
              <a:t> (</a:t>
            </a:r>
            <a:r>
              <a:rPr lang="en-US" altLang="es-ES" sz="1800" dirty="0" err="1"/>
              <a:t>otros</a:t>
            </a:r>
            <a:r>
              <a:rPr lang="en-US" altLang="es-ES" sz="1800" dirty="0"/>
              <a:t> </a:t>
            </a:r>
            <a:r>
              <a:rPr lang="en-US" altLang="es-ES" sz="1800" dirty="0" err="1"/>
              <a:t>elementos</a:t>
            </a:r>
            <a:r>
              <a:rPr lang="en-US" altLang="es-ES" sz="1800" dirty="0"/>
              <a:t> que </a:t>
            </a:r>
            <a:r>
              <a:rPr lang="en-US" altLang="es-ES" sz="1800" dirty="0" err="1"/>
              <a:t>influyen</a:t>
            </a:r>
            <a:r>
              <a:rPr lang="en-US" altLang="es-ES" sz="1800" dirty="0"/>
              <a:t> </a:t>
            </a:r>
            <a:r>
              <a:rPr lang="en-US" altLang="es-ES" sz="1800" dirty="0" err="1"/>
              <a:t>posteriormente</a:t>
            </a:r>
            <a:r>
              <a:rPr lang="en-US" altLang="es-ES" sz="1800" dirty="0"/>
              <a:t>): </a:t>
            </a:r>
            <a:r>
              <a:rPr lang="en-US" altLang="es-ES" sz="1800" dirty="0" err="1"/>
              <a:t>pérdida</a:t>
            </a:r>
            <a:r>
              <a:rPr lang="en-US" altLang="es-ES" sz="1800" dirty="0"/>
              <a:t> de la </a:t>
            </a:r>
            <a:r>
              <a:rPr lang="en-US" altLang="es-ES" sz="1800" dirty="0" err="1"/>
              <a:t>relación</a:t>
            </a:r>
            <a:r>
              <a:rPr lang="en-US" altLang="es-ES" sz="1800" dirty="0"/>
              <a:t> de pareja, </a:t>
            </a:r>
            <a:r>
              <a:rPr lang="en-US" altLang="es-ES" sz="1800" dirty="0" err="1"/>
              <a:t>problemas</a:t>
            </a:r>
            <a:r>
              <a:rPr lang="en-US" altLang="es-ES" sz="1800" dirty="0"/>
              <a:t> </a:t>
            </a:r>
            <a:r>
              <a:rPr lang="en-US" altLang="es-ES" sz="1800" dirty="0" err="1"/>
              <a:t>económicos</a:t>
            </a:r>
            <a:r>
              <a:rPr lang="en-US" altLang="es-ES" sz="1800" dirty="0"/>
              <a:t>, </a:t>
            </a:r>
            <a:r>
              <a:rPr lang="en-US" altLang="es-ES" sz="1800" dirty="0" err="1"/>
              <a:t>abandono</a:t>
            </a:r>
            <a:r>
              <a:rPr lang="en-US" altLang="es-ES" sz="1800" dirty="0"/>
              <a:t> del </a:t>
            </a:r>
            <a:r>
              <a:rPr lang="en-US" altLang="es-ES" sz="1800" dirty="0" err="1"/>
              <a:t>domicilio</a:t>
            </a:r>
            <a:r>
              <a:rPr lang="en-US" altLang="es-ES" sz="1800" dirty="0"/>
              <a:t>, </a:t>
            </a:r>
            <a:r>
              <a:rPr lang="en-US" altLang="es-ES" sz="1800" dirty="0" err="1"/>
              <a:t>problemas</a:t>
            </a:r>
            <a:r>
              <a:rPr lang="en-US" altLang="es-ES" sz="1800" dirty="0"/>
              <a:t> con </a:t>
            </a:r>
            <a:r>
              <a:rPr lang="en-US" altLang="es-ES" sz="1800" dirty="0" err="1"/>
              <a:t>familiares</a:t>
            </a:r>
            <a:r>
              <a:rPr lang="en-US" altLang="es-ES" sz="1800" dirty="0"/>
              <a:t>, </a:t>
            </a:r>
            <a:r>
              <a:rPr lang="en-US" altLang="es-ES" sz="1800" dirty="0" err="1"/>
              <a:t>etc</a:t>
            </a:r>
            <a:endParaRPr lang="en-US" altLang="es-ES" sz="1800" dirty="0"/>
          </a:p>
          <a:p>
            <a:pPr indent="-228600" defTabSz="914400" eaLnBrk="1" hangingPunct="1">
              <a:lnSpc>
                <a:spcPct val="110000"/>
              </a:lnSpc>
              <a:buClr>
                <a:schemeClr val="accent1"/>
              </a:buClr>
              <a:buSzPct val="100000"/>
              <a:buFont typeface="Arial" panose="020B0604020202020204" pitchFamily="34" charset="0"/>
              <a:buChar char="•"/>
              <a:defRPr/>
            </a:pPr>
            <a:endParaRPr lang="en-US" altLang="es-ES" sz="1300" dirty="0"/>
          </a:p>
          <a:p>
            <a:pPr indent="-228600" defTabSz="914400" eaLnBrk="1" hangingPunct="1">
              <a:lnSpc>
                <a:spcPct val="110000"/>
              </a:lnSpc>
              <a:buClr>
                <a:schemeClr val="accent1"/>
              </a:buClr>
              <a:buSzPct val="100000"/>
              <a:buFont typeface="Arial" panose="020B0604020202020204" pitchFamily="34" charset="0"/>
              <a:buChar char="•"/>
              <a:defRPr/>
            </a:pPr>
            <a:endParaRPr lang="en-US" altLang="es-ES" sz="1300" dirty="0"/>
          </a:p>
          <a:p>
            <a:pPr indent="-228600" defTabSz="914400" eaLnBrk="1" hangingPunct="1">
              <a:lnSpc>
                <a:spcPct val="110000"/>
              </a:lnSpc>
              <a:buClr>
                <a:schemeClr val="accent1"/>
              </a:buClr>
              <a:buSzPct val="100000"/>
              <a:buFont typeface="Arial" panose="020B0604020202020204" pitchFamily="34" charset="0"/>
              <a:buChar char="•"/>
              <a:defRPr/>
            </a:pPr>
            <a:endParaRPr lang="en-US" altLang="es-ES" sz="1300" dirty="0"/>
          </a:p>
        </p:txBody>
      </p:sp>
      <p:sp>
        <p:nvSpPr>
          <p:cNvPr id="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2953" name="Rectangle 8295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82955" name="Picture 8295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957" name="Straight Connector 8295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2959" name="Straight Connector 8295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2961" name="Rectangle 82960">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82948">
            <a:extLst>
              <a:ext uri="{FF2B5EF4-FFF2-40B4-BE49-F238E27FC236}">
                <a16:creationId xmlns:a16="http://schemas.microsoft.com/office/drawing/2014/main" id="{AF777AE8-AE91-8805-0E89-D3AD18432035}"/>
              </a:ext>
            </a:extLst>
          </p:cNvPr>
          <p:cNvPicPr>
            <a:picLocks noChangeAspect="1"/>
          </p:cNvPicPr>
          <p:nvPr/>
        </p:nvPicPr>
        <p:blipFill rotWithShape="1">
          <a:blip r:embed="rId4">
            <a:duotone>
              <a:schemeClr val="bg2">
                <a:shade val="45000"/>
                <a:satMod val="135000"/>
              </a:schemeClr>
              <a:prstClr val="white"/>
            </a:duotone>
            <a:alphaModFix amt="50000"/>
          </a:blip>
          <a:srcRect l="2"/>
          <a:stretch/>
        </p:blipFill>
        <p:spPr>
          <a:xfrm>
            <a:off x="305" y="10"/>
            <a:ext cx="12191695" cy="6857990"/>
          </a:xfrm>
          <a:prstGeom prst="rect">
            <a:avLst/>
          </a:prstGeom>
        </p:spPr>
      </p:pic>
      <p:cxnSp>
        <p:nvCxnSpPr>
          <p:cNvPr id="82963" name="Straight Connector 82962">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2946" name="Rectangle 2">
            <a:extLst>
              <a:ext uri="{FF2B5EF4-FFF2-40B4-BE49-F238E27FC236}">
                <a16:creationId xmlns:a16="http://schemas.microsoft.com/office/drawing/2014/main" id="{E0332FAA-1D7C-8860-47D0-5E8222E86606}"/>
              </a:ext>
            </a:extLst>
          </p:cNvPr>
          <p:cNvSpPr>
            <a:spLocks noGrp="1" noRot="1"/>
          </p:cNvSpPr>
          <p:nvPr>
            <p:ph type="title" idx="4294967295"/>
          </p:nvPr>
        </p:nvSpPr>
        <p:spPr>
          <a:xfrm>
            <a:off x="132080" y="-101597"/>
            <a:ext cx="10922774" cy="650236"/>
          </a:xfrm>
        </p:spPr>
        <p:txBody>
          <a:bodyPr vert="horz" lIns="91440" tIns="45720" rIns="91440" bIns="45720" rtlCol="0" anchor="t">
            <a:normAutofit/>
          </a:bodyPr>
          <a:lstStyle/>
          <a:p>
            <a:r>
              <a:rPr lang="en-US" altLang="es-ES" dirty="0"/>
              <a:t>VULNERABILIDAD</a:t>
            </a:r>
          </a:p>
        </p:txBody>
      </p:sp>
      <p:sp>
        <p:nvSpPr>
          <p:cNvPr id="82965" name="Rectangle 82964">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7" name="Rectangle 3">
            <a:extLst>
              <a:ext uri="{FF2B5EF4-FFF2-40B4-BE49-F238E27FC236}">
                <a16:creationId xmlns:a16="http://schemas.microsoft.com/office/drawing/2014/main" id="{48C169C2-FC09-58E0-A469-ED7589DC988D}"/>
              </a:ext>
            </a:extLst>
          </p:cNvPr>
          <p:cNvSpPr>
            <a:spLocks noGrp="1" noRot="1"/>
          </p:cNvSpPr>
          <p:nvPr>
            <p:ph idx="4294967295"/>
          </p:nvPr>
        </p:nvSpPr>
        <p:spPr>
          <a:xfrm>
            <a:off x="203200" y="548639"/>
            <a:ext cx="10851654" cy="5333999"/>
          </a:xfrm>
        </p:spPr>
        <p:txBody>
          <a:bodyPr vert="horz" lIns="91440" tIns="45720" rIns="91440" bIns="45720" rtlCol="0" anchor="t">
            <a:normAutofit/>
          </a:bodyPr>
          <a:lstStyle/>
          <a:p>
            <a:pPr>
              <a:lnSpc>
                <a:spcPct val="110000"/>
              </a:lnSpc>
            </a:pPr>
            <a:endParaRPr lang="en-US" altLang="es-ES" sz="1700" dirty="0"/>
          </a:p>
          <a:p>
            <a:pPr>
              <a:lnSpc>
                <a:spcPct val="110000"/>
              </a:lnSpc>
            </a:pPr>
            <a:endParaRPr lang="en-US" altLang="es-ES" sz="1700" dirty="0"/>
          </a:p>
          <a:p>
            <a:pPr>
              <a:lnSpc>
                <a:spcPct val="110000"/>
              </a:lnSpc>
            </a:pPr>
            <a:endParaRPr lang="en-US" altLang="es-ES" sz="1700" dirty="0"/>
          </a:p>
          <a:p>
            <a:pPr>
              <a:lnSpc>
                <a:spcPct val="110000"/>
              </a:lnSpc>
            </a:pPr>
            <a:r>
              <a:rPr lang="en-US" altLang="es-ES" sz="1700" dirty="0"/>
              <a:t>- </a:t>
            </a:r>
            <a:r>
              <a:rPr lang="en-US" altLang="es-ES" sz="2400" dirty="0"/>
              <a:t>Los </a:t>
            </a:r>
            <a:r>
              <a:rPr lang="en-US" altLang="es-ES" sz="2400" dirty="0" err="1"/>
              <a:t>modelos</a:t>
            </a:r>
            <a:r>
              <a:rPr lang="en-US" altLang="es-ES" sz="2400" dirty="0"/>
              <a:t> </a:t>
            </a:r>
            <a:r>
              <a:rPr lang="en-US" altLang="es-ES" sz="2400" dirty="0" err="1"/>
              <a:t>interactivos</a:t>
            </a:r>
            <a:r>
              <a:rPr lang="en-US" altLang="es-ES" sz="2400" dirty="0"/>
              <a:t> de </a:t>
            </a:r>
            <a:r>
              <a:rPr lang="en-US" altLang="es-ES" sz="2400" dirty="0" err="1"/>
              <a:t>los</a:t>
            </a:r>
            <a:r>
              <a:rPr lang="en-US" altLang="es-ES" sz="2400" dirty="0"/>
              <a:t> </a:t>
            </a:r>
            <a:r>
              <a:rPr lang="en-US" altLang="es-ES" sz="2400" dirty="0" err="1"/>
              <a:t>eventos</a:t>
            </a:r>
            <a:r>
              <a:rPr lang="en-US" altLang="es-ES" sz="2400" dirty="0"/>
              <a:t> de la </a:t>
            </a:r>
            <a:r>
              <a:rPr lang="en-US" altLang="es-ES" sz="2400" dirty="0" err="1"/>
              <a:t>vida</a:t>
            </a:r>
            <a:r>
              <a:rPr lang="en-US" altLang="es-ES" sz="2400" dirty="0"/>
              <a:t>, la </a:t>
            </a:r>
            <a:r>
              <a:rPr lang="en-US" altLang="es-ES" sz="2400" dirty="0" err="1"/>
              <a:t>vulnerabilidad</a:t>
            </a:r>
            <a:r>
              <a:rPr lang="en-US" altLang="es-ES" sz="2400" dirty="0"/>
              <a:t> de la </a:t>
            </a:r>
            <a:r>
              <a:rPr lang="en-US" altLang="es-ES" sz="2400" dirty="0" err="1"/>
              <a:t>personalidad</a:t>
            </a:r>
            <a:r>
              <a:rPr lang="en-US" altLang="es-ES" sz="2400" dirty="0"/>
              <a:t> y </a:t>
            </a:r>
            <a:r>
              <a:rPr lang="en-US" altLang="es-ES" sz="2400" dirty="0" err="1"/>
              <a:t>los</a:t>
            </a:r>
            <a:r>
              <a:rPr lang="en-US" altLang="es-ES" sz="2400" dirty="0"/>
              <a:t> </a:t>
            </a:r>
            <a:r>
              <a:rPr lang="en-US" altLang="es-ES" sz="2400" dirty="0" err="1"/>
              <a:t>recursos</a:t>
            </a:r>
            <a:r>
              <a:rPr lang="en-US" altLang="es-ES" sz="2400" dirty="0"/>
              <a:t> </a:t>
            </a:r>
            <a:r>
              <a:rPr lang="en-US" altLang="es-ES" sz="2400" dirty="0" err="1"/>
              <a:t>sociales</a:t>
            </a:r>
            <a:r>
              <a:rPr lang="en-US" altLang="es-ES" sz="2400" dirty="0"/>
              <a:t> sin </a:t>
            </a:r>
            <a:r>
              <a:rPr lang="en-US" altLang="es-ES" sz="2400" dirty="0" err="1"/>
              <a:t>duda</a:t>
            </a:r>
            <a:r>
              <a:rPr lang="en-US" altLang="es-ES" sz="2400" dirty="0"/>
              <a:t> </a:t>
            </a:r>
            <a:r>
              <a:rPr lang="en-US" altLang="es-ES" sz="2400" dirty="0" err="1"/>
              <a:t>explican</a:t>
            </a:r>
            <a:r>
              <a:rPr lang="en-US" altLang="es-ES" sz="2400" dirty="0"/>
              <a:t> </a:t>
            </a:r>
            <a:r>
              <a:rPr lang="en-US" altLang="es-ES" sz="2400" dirty="0" err="1"/>
              <a:t>porque</a:t>
            </a:r>
            <a:r>
              <a:rPr lang="en-US" altLang="es-ES" sz="2400" dirty="0"/>
              <a:t> ante </a:t>
            </a:r>
            <a:r>
              <a:rPr lang="en-US" altLang="es-ES" sz="2400" dirty="0" err="1"/>
              <a:t>hechos</a:t>
            </a:r>
            <a:r>
              <a:rPr lang="en-US" altLang="es-ES" sz="2400" dirty="0"/>
              <a:t> </a:t>
            </a:r>
            <a:r>
              <a:rPr lang="en-US" altLang="es-ES" sz="2400" dirty="0" err="1"/>
              <a:t>similares</a:t>
            </a:r>
            <a:r>
              <a:rPr lang="en-US" altLang="es-ES" sz="2400" dirty="0"/>
              <a:t> </a:t>
            </a:r>
            <a:r>
              <a:rPr lang="en-US" altLang="es-ES" sz="2400" dirty="0" err="1"/>
              <a:t>unas</a:t>
            </a:r>
            <a:r>
              <a:rPr lang="en-US" altLang="es-ES" sz="2400" dirty="0"/>
              <a:t> personas </a:t>
            </a:r>
            <a:r>
              <a:rPr lang="en-US" altLang="es-ES" sz="2400" dirty="0" err="1"/>
              <a:t>presentan</a:t>
            </a:r>
            <a:r>
              <a:rPr lang="en-US" altLang="es-ES" sz="2400" dirty="0"/>
              <a:t> un </a:t>
            </a:r>
            <a:r>
              <a:rPr lang="en-US" altLang="es-ES" sz="2400" dirty="0" err="1"/>
              <a:t>afrontamiento</a:t>
            </a:r>
            <a:r>
              <a:rPr lang="en-US" altLang="es-ES" sz="2400" dirty="0"/>
              <a:t> </a:t>
            </a:r>
            <a:r>
              <a:rPr lang="en-US" altLang="es-ES" sz="2400" dirty="0" err="1"/>
              <a:t>adaptativo</a:t>
            </a:r>
            <a:r>
              <a:rPr lang="en-US" altLang="es-ES" sz="2400" dirty="0"/>
              <a:t> y </a:t>
            </a:r>
            <a:r>
              <a:rPr lang="en-US" altLang="es-ES" sz="2400" dirty="0" err="1"/>
              <a:t>otras</a:t>
            </a:r>
            <a:r>
              <a:rPr lang="en-US" altLang="es-ES" sz="2400" dirty="0"/>
              <a:t> </a:t>
            </a:r>
            <a:r>
              <a:rPr lang="en-US" altLang="es-ES" sz="2400" dirty="0" err="1"/>
              <a:t>persisten</a:t>
            </a:r>
            <a:r>
              <a:rPr lang="en-US" altLang="es-ES" sz="2400" dirty="0"/>
              <a:t> </a:t>
            </a:r>
            <a:r>
              <a:rPr lang="en-US" altLang="es-ES" sz="2400" dirty="0" err="1"/>
              <a:t>dañadas</a:t>
            </a:r>
            <a:r>
              <a:rPr lang="en-US" altLang="es-ES" sz="2400" dirty="0"/>
              <a:t> </a:t>
            </a:r>
            <a:r>
              <a:rPr lang="en-US" altLang="es-ES" sz="2400" dirty="0" err="1"/>
              <a:t>en</a:t>
            </a:r>
            <a:r>
              <a:rPr lang="en-US" altLang="es-ES" sz="2400" dirty="0"/>
              <a:t> </a:t>
            </a:r>
            <a:r>
              <a:rPr lang="en-US" altLang="es-ES" sz="2400" dirty="0" err="1"/>
              <a:t>el</a:t>
            </a:r>
            <a:r>
              <a:rPr lang="en-US" altLang="es-ES" sz="2400" dirty="0"/>
              <a:t> </a:t>
            </a:r>
            <a:r>
              <a:rPr lang="en-US" altLang="es-ES" sz="2400" dirty="0" err="1"/>
              <a:t>tiempo</a:t>
            </a:r>
            <a:r>
              <a:rPr lang="en-US" altLang="es-ES" sz="2400" dirty="0"/>
              <a:t>. Los </a:t>
            </a:r>
            <a:r>
              <a:rPr lang="en-US" altLang="es-ES" sz="2400" dirty="0" err="1"/>
              <a:t>factores</a:t>
            </a:r>
            <a:r>
              <a:rPr lang="en-US" altLang="es-ES" sz="2400" dirty="0"/>
              <a:t> bio – </a:t>
            </a:r>
            <a:r>
              <a:rPr lang="en-US" altLang="es-ES" sz="2400" dirty="0" err="1"/>
              <a:t>psico</a:t>
            </a:r>
            <a:r>
              <a:rPr lang="en-US" altLang="es-ES" sz="2400" dirty="0"/>
              <a:t> – </a:t>
            </a:r>
            <a:r>
              <a:rPr lang="en-US" altLang="es-ES" sz="2400" dirty="0" err="1"/>
              <a:t>sociales</a:t>
            </a:r>
            <a:r>
              <a:rPr lang="en-US" altLang="es-ES" sz="2400" dirty="0"/>
              <a:t> – </a:t>
            </a:r>
            <a:r>
              <a:rPr lang="en-US" altLang="es-ES" sz="2400" dirty="0" err="1"/>
              <a:t>económicos</a:t>
            </a:r>
            <a:r>
              <a:rPr lang="en-US" altLang="es-ES" sz="2400" dirty="0"/>
              <a:t> de </a:t>
            </a:r>
            <a:r>
              <a:rPr lang="en-US" altLang="es-ES" sz="2400" dirty="0" err="1"/>
              <a:t>vulnerabilidad</a:t>
            </a:r>
            <a:r>
              <a:rPr lang="en-US" altLang="es-ES" sz="2400" dirty="0"/>
              <a:t> </a:t>
            </a:r>
            <a:r>
              <a:rPr lang="en-US" altLang="es-ES" sz="2400" dirty="0" err="1"/>
              <a:t>han</a:t>
            </a:r>
            <a:r>
              <a:rPr lang="en-US" altLang="es-ES" sz="2400" dirty="0"/>
              <a:t> de ser </a:t>
            </a:r>
            <a:r>
              <a:rPr lang="en-US" altLang="es-ES" sz="2400" dirty="0" err="1"/>
              <a:t>tenidos</a:t>
            </a:r>
            <a:r>
              <a:rPr lang="en-US" altLang="es-ES" sz="2400" dirty="0"/>
              <a:t> </a:t>
            </a:r>
            <a:r>
              <a:rPr lang="en-US" altLang="es-ES" sz="2400" dirty="0" err="1"/>
              <a:t>en</a:t>
            </a:r>
            <a:r>
              <a:rPr lang="en-US" altLang="es-ES" sz="2400" dirty="0"/>
              <a:t> </a:t>
            </a:r>
            <a:r>
              <a:rPr lang="en-US" altLang="es-ES" sz="2400" dirty="0" err="1"/>
              <a:t>cuenta</a:t>
            </a:r>
            <a:r>
              <a:rPr lang="en-US" altLang="es-ES" sz="2400" dirty="0"/>
              <a:t>, que </a:t>
            </a:r>
            <a:r>
              <a:rPr lang="en-US" altLang="es-ES" sz="2400" dirty="0" err="1"/>
              <a:t>si</a:t>
            </a:r>
            <a:r>
              <a:rPr lang="en-US" altLang="es-ES" sz="2400" dirty="0"/>
              <a:t> bien </a:t>
            </a:r>
            <a:r>
              <a:rPr lang="en-US" altLang="es-ES" sz="2400" dirty="0" err="1"/>
              <a:t>ya</a:t>
            </a:r>
            <a:r>
              <a:rPr lang="en-US" altLang="es-ES" sz="2400" dirty="0"/>
              <a:t> </a:t>
            </a:r>
            <a:r>
              <a:rPr lang="en-US" altLang="es-ES" sz="2400" dirty="0" err="1"/>
              <a:t>presentes</a:t>
            </a:r>
            <a:r>
              <a:rPr lang="en-US" altLang="es-ES" sz="2400" dirty="0"/>
              <a:t>, </a:t>
            </a:r>
            <a:r>
              <a:rPr lang="en-US" altLang="es-ES" sz="2400" dirty="0" err="1"/>
              <a:t>entran</a:t>
            </a:r>
            <a:r>
              <a:rPr lang="en-US" altLang="es-ES" sz="2400" dirty="0"/>
              <a:t> </a:t>
            </a:r>
            <a:r>
              <a:rPr lang="en-US" altLang="es-ES" sz="2400" dirty="0" err="1"/>
              <a:t>en</a:t>
            </a:r>
            <a:r>
              <a:rPr lang="en-US" altLang="es-ES" sz="2400" dirty="0"/>
              <a:t> </a:t>
            </a:r>
            <a:r>
              <a:rPr lang="en-US" altLang="es-ES" sz="2400" dirty="0" err="1"/>
              <a:t>escena</a:t>
            </a:r>
            <a:r>
              <a:rPr lang="en-US" altLang="es-ES" sz="2400" dirty="0"/>
              <a:t> </a:t>
            </a:r>
            <a:r>
              <a:rPr lang="en-US" altLang="es-ES" sz="2400" dirty="0" err="1"/>
              <a:t>favoreciendo</a:t>
            </a:r>
            <a:r>
              <a:rPr lang="en-US" altLang="es-ES" sz="2400" dirty="0"/>
              <a:t> la </a:t>
            </a:r>
            <a:r>
              <a:rPr lang="en-US" altLang="es-ES" sz="2400" dirty="0" err="1"/>
              <a:t>aparición</a:t>
            </a:r>
            <a:r>
              <a:rPr lang="en-US" altLang="es-ES" sz="2400" dirty="0"/>
              <a:t> / </a:t>
            </a:r>
            <a:r>
              <a:rPr lang="en-US" altLang="es-ES" sz="2400" dirty="0" err="1"/>
              <a:t>incremento</a:t>
            </a:r>
            <a:r>
              <a:rPr lang="en-US" altLang="es-ES" sz="2400" dirty="0"/>
              <a:t> de </a:t>
            </a:r>
            <a:r>
              <a:rPr lang="en-US" altLang="es-ES" sz="2400" dirty="0" err="1"/>
              <a:t>sintomatología</a:t>
            </a:r>
            <a:r>
              <a:rPr lang="en-US" altLang="es-ES" sz="2400" dirty="0"/>
              <a:t> </a:t>
            </a:r>
            <a:r>
              <a:rPr lang="en-US" altLang="es-ES" sz="2400" dirty="0" err="1"/>
              <a:t>psicopatológica</a:t>
            </a:r>
            <a:r>
              <a:rPr lang="en-US" altLang="es-ES" sz="2400" dirty="0"/>
              <a:t>, </a:t>
            </a:r>
            <a:r>
              <a:rPr lang="en-US" altLang="es-ES" sz="2400" dirty="0" err="1"/>
              <a:t>siendo</a:t>
            </a:r>
            <a:r>
              <a:rPr lang="en-US" altLang="es-ES" sz="2400" dirty="0"/>
              <a:t> </a:t>
            </a:r>
            <a:r>
              <a:rPr lang="en-US" altLang="es-ES" sz="2400" dirty="0" err="1"/>
              <a:t>factores</a:t>
            </a:r>
            <a:r>
              <a:rPr lang="en-US" altLang="es-ES" sz="2400" dirty="0"/>
              <a:t> </a:t>
            </a:r>
            <a:r>
              <a:rPr lang="en-US" altLang="es-ES" sz="2400" dirty="0" err="1"/>
              <a:t>mediadores</a:t>
            </a:r>
            <a:r>
              <a:rPr lang="en-US" altLang="es-ES" sz="2400" dirty="0"/>
              <a:t> entre </a:t>
            </a:r>
            <a:r>
              <a:rPr lang="en-US" altLang="es-ES" sz="2400" dirty="0" err="1"/>
              <a:t>el</a:t>
            </a:r>
            <a:r>
              <a:rPr lang="en-US" altLang="es-ES" sz="2400" dirty="0"/>
              <a:t> </a:t>
            </a:r>
            <a:r>
              <a:rPr lang="en-US" altLang="es-ES" sz="2400" dirty="0" err="1"/>
              <a:t>estresor</a:t>
            </a:r>
            <a:r>
              <a:rPr lang="en-US" altLang="es-ES" sz="2400" dirty="0"/>
              <a:t> y la </a:t>
            </a:r>
            <a:r>
              <a:rPr lang="en-US" altLang="es-ES" sz="2400" dirty="0" err="1"/>
              <a:t>respuesta</a:t>
            </a:r>
            <a:r>
              <a:rPr lang="en-US" altLang="es-ES" sz="2400" dirty="0"/>
              <a:t> </a:t>
            </a:r>
            <a:r>
              <a:rPr lang="en-US" altLang="es-ES" sz="2400" dirty="0" err="1"/>
              <a:t>psicológica</a:t>
            </a:r>
            <a:r>
              <a:rPr lang="en-US" altLang="es-ES" sz="2400" dirty="0"/>
              <a:t> del </a:t>
            </a:r>
            <a:r>
              <a:rPr lang="en-US" altLang="es-ES" sz="2400" dirty="0" err="1"/>
              <a:t>sujeto</a:t>
            </a:r>
            <a:r>
              <a:rPr lang="en-US" altLang="es-ES" sz="2400" dirty="0"/>
              <a:t>, entre </a:t>
            </a:r>
            <a:r>
              <a:rPr lang="en-US" altLang="es-ES" sz="2400" dirty="0" err="1"/>
              <a:t>estos</a:t>
            </a:r>
            <a:r>
              <a:rPr lang="en-US" altLang="es-ES" sz="2400" dirty="0"/>
              <a:t> se </a:t>
            </a:r>
            <a:r>
              <a:rPr lang="en-US" altLang="es-ES" sz="2400" dirty="0" err="1"/>
              <a:t>pueden</a:t>
            </a:r>
            <a:r>
              <a:rPr lang="en-US" altLang="es-ES" sz="2400" dirty="0"/>
              <a:t> </a:t>
            </a:r>
            <a:r>
              <a:rPr lang="en-US" altLang="es-ES" sz="2400" dirty="0" err="1"/>
              <a:t>destacar</a:t>
            </a:r>
            <a:r>
              <a:rPr lang="en-US" altLang="es-ES" sz="2400" dirty="0"/>
              <a:t> </a:t>
            </a:r>
            <a:r>
              <a:rPr lang="en-US" altLang="es-ES" sz="2400" dirty="0" err="1"/>
              <a:t>como</a:t>
            </a:r>
            <a:r>
              <a:rPr lang="en-US" altLang="es-ES" sz="2400" dirty="0"/>
              <a:t> </a:t>
            </a:r>
            <a:r>
              <a:rPr lang="en-US" altLang="es-ES" sz="2400" dirty="0" err="1"/>
              <a:t>factores</a:t>
            </a:r>
            <a:r>
              <a:rPr lang="en-US" altLang="es-ES" sz="2400" dirty="0"/>
              <a:t> de </a:t>
            </a:r>
            <a:r>
              <a:rPr lang="en-US" altLang="es-ES" sz="2400" dirty="0" err="1"/>
              <a:t>vulnerabilidad</a:t>
            </a:r>
            <a:r>
              <a:rPr lang="en-US" altLang="es-ES" sz="2400" dirty="0"/>
              <a:t> </a:t>
            </a:r>
            <a:r>
              <a:rPr lang="en-US" altLang="es-ES" sz="2400" dirty="0" err="1"/>
              <a:t>significativos</a:t>
            </a:r>
            <a:r>
              <a:rPr lang="en-US" altLang="es-ES" sz="2400" dirty="0"/>
              <a:t> y </a:t>
            </a:r>
            <a:r>
              <a:rPr lang="en-US" altLang="es-ES" sz="2400" dirty="0" err="1"/>
              <a:t>presentes</a:t>
            </a:r>
            <a:r>
              <a:rPr lang="en-US" altLang="es-ES" sz="2400" dirty="0"/>
              <a:t> </a:t>
            </a:r>
            <a:r>
              <a:rPr lang="en-US" altLang="es-ES" sz="2400" dirty="0" err="1"/>
              <a:t>en</a:t>
            </a:r>
            <a:r>
              <a:rPr lang="en-US" altLang="es-ES" sz="2400" dirty="0"/>
              <a:t> la </a:t>
            </a:r>
            <a:r>
              <a:rPr lang="en-US" altLang="es-ES" sz="2400" dirty="0" err="1"/>
              <a:t>peritada</a:t>
            </a:r>
            <a:r>
              <a:rPr lang="en-US" altLang="es-ES" sz="2400" dirty="0"/>
              <a:t> a tenor de la </a:t>
            </a:r>
            <a:r>
              <a:rPr lang="en-US" altLang="es-ES" sz="2400" dirty="0" err="1"/>
              <a:t>exploración</a:t>
            </a:r>
            <a:r>
              <a:rPr lang="en-US" altLang="es-ES" sz="2400" dirty="0"/>
              <a:t> </a:t>
            </a:r>
            <a:r>
              <a:rPr lang="en-US" altLang="es-ES" sz="2400" dirty="0" err="1"/>
              <a:t>pericial</a:t>
            </a:r>
            <a:r>
              <a:rPr lang="en-US" altLang="es-ES" sz="2400" dirty="0"/>
              <a:t> </a:t>
            </a:r>
            <a:r>
              <a:rPr lang="en-US" altLang="es-ES" sz="2400" dirty="0" err="1"/>
              <a:t>realizada</a:t>
            </a:r>
            <a:r>
              <a:rPr lang="en-US" altLang="es-ES" sz="2400" dirty="0"/>
              <a:t>:</a:t>
            </a:r>
          </a:p>
        </p:txBody>
      </p:sp>
      <p:pic>
        <p:nvPicPr>
          <p:cNvPr id="82967" name="Picture 82966">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969" name="Straight Connector 82968">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0FEAB1B-9A72-F2AA-F203-16125DA4D29A}"/>
              </a:ext>
            </a:extLst>
          </p:cNvPr>
          <p:cNvSpPr>
            <a:spLocks noGrp="1" noRot="1"/>
          </p:cNvSpPr>
          <p:nvPr>
            <p:ph type="title" idx="4294967295"/>
          </p:nvPr>
        </p:nvSpPr>
        <p:spPr>
          <a:xfrm>
            <a:off x="4044950" y="115888"/>
            <a:ext cx="8147050" cy="720725"/>
          </a:xfrm>
        </p:spPr>
        <p:txBody>
          <a:bodyPr/>
          <a:lstStyle/>
          <a:p>
            <a:pPr eaLnBrk="1" hangingPunct="1"/>
            <a:r>
              <a:rPr lang="es-ES" altLang="es-ES" sz="2800" b="1">
                <a:solidFill>
                  <a:srgbClr val="FF0000"/>
                </a:solidFill>
              </a:rPr>
              <a:t> </a:t>
            </a:r>
          </a:p>
        </p:txBody>
      </p:sp>
      <p:sp>
        <p:nvSpPr>
          <p:cNvPr id="84995" name="Marcador de texto 1">
            <a:extLst>
              <a:ext uri="{FF2B5EF4-FFF2-40B4-BE49-F238E27FC236}">
                <a16:creationId xmlns:a16="http://schemas.microsoft.com/office/drawing/2014/main" id="{3AB4B434-D415-5E73-6FC6-E263CEA44445}"/>
              </a:ext>
            </a:extLst>
          </p:cNvPr>
          <p:cNvSpPr>
            <a:spLocks noGrp="1"/>
          </p:cNvSpPr>
          <p:nvPr>
            <p:ph type="body" idx="4294967295"/>
          </p:nvPr>
        </p:nvSpPr>
        <p:spPr>
          <a:xfrm>
            <a:off x="0" y="111125"/>
            <a:ext cx="4060825" cy="889000"/>
          </a:xfrm>
        </p:spPr>
        <p:txBody>
          <a:bodyPr>
            <a:normAutofit/>
          </a:bodyPr>
          <a:lstStyle/>
          <a:p>
            <a:pPr algn="ctr"/>
            <a:r>
              <a:rPr lang="es-ES" altLang="es-ES">
                <a:solidFill>
                  <a:srgbClr val="00B0F0"/>
                </a:solidFill>
              </a:rPr>
              <a:t>PERFIL DE MUJER MALTRATADA</a:t>
            </a:r>
          </a:p>
        </p:txBody>
      </p:sp>
      <p:sp>
        <p:nvSpPr>
          <p:cNvPr id="146435" name="Rectangle 3">
            <a:extLst>
              <a:ext uri="{FF2B5EF4-FFF2-40B4-BE49-F238E27FC236}">
                <a16:creationId xmlns:a16="http://schemas.microsoft.com/office/drawing/2014/main" id="{96BAAE03-A90E-D552-6A67-595E07E26AD1}"/>
              </a:ext>
            </a:extLst>
          </p:cNvPr>
          <p:cNvSpPr>
            <a:spLocks noGrp="1" noRot="1" noChangeArrowheads="1"/>
          </p:cNvSpPr>
          <p:nvPr>
            <p:ph sz="half" idx="4294967295"/>
          </p:nvPr>
        </p:nvSpPr>
        <p:spPr>
          <a:xfrm>
            <a:off x="0" y="555625"/>
            <a:ext cx="5554663" cy="6059488"/>
          </a:xfrm>
        </p:spPr>
        <p:txBody>
          <a:bodyPr>
            <a:normAutofit fontScale="92500" lnSpcReduction="20000"/>
          </a:bodyPr>
          <a:lstStyle/>
          <a:p>
            <a:pPr marL="0" indent="0">
              <a:buNone/>
              <a:defRPr/>
            </a:pPr>
            <a:r>
              <a:rPr lang="es-ES" dirty="0">
                <a:solidFill>
                  <a:schemeClr val="tx2">
                    <a:lumMod val="60000"/>
                    <a:lumOff val="40000"/>
                  </a:schemeClr>
                </a:solidFill>
              </a:rPr>
              <a:t>-</a:t>
            </a:r>
            <a:r>
              <a:rPr lang="es-ES" sz="2400" dirty="0">
                <a:solidFill>
                  <a:schemeClr val="tx2">
                    <a:lumMod val="60000"/>
                    <a:lumOff val="40000"/>
                  </a:schemeClr>
                </a:solidFill>
              </a:rPr>
              <a:t> </a:t>
            </a:r>
            <a:r>
              <a:rPr lang="es-ES" sz="2400" dirty="0">
                <a:solidFill>
                  <a:schemeClr val="tx1"/>
                </a:solidFill>
              </a:rPr>
              <a:t>Esta suposición es errónea y hay estudios que lo demuestran.</a:t>
            </a:r>
          </a:p>
          <a:p>
            <a:pPr marL="0" indent="0">
              <a:buNone/>
              <a:defRPr/>
            </a:pPr>
            <a:r>
              <a:rPr lang="es-ES" sz="2400" dirty="0">
                <a:solidFill>
                  <a:schemeClr val="tx1"/>
                </a:solidFill>
              </a:rPr>
              <a:t>- No hay un perfil de mujer maltratada, el maltrato aparece con independencia de las características de las víctimas, pudiendo señalarse únicamente algunas características relativamente comunes entre las mujeres según las muestras de cada uno de los estudios realizados. Así pues, no puede establecerse un perfil de mujer maltratada, lo que lleva a cuestionar la responsabilidad de la mujer en el problema, está claro que no son los comportamientos los provocadores o causantes del problema, ni sus características personales las que les lleva a buscar “un hombre agresivo”.</a:t>
            </a:r>
          </a:p>
        </p:txBody>
      </p:sp>
      <p:sp>
        <p:nvSpPr>
          <p:cNvPr id="3" name="Marcador de texto 2">
            <a:extLst>
              <a:ext uri="{FF2B5EF4-FFF2-40B4-BE49-F238E27FC236}">
                <a16:creationId xmlns:a16="http://schemas.microsoft.com/office/drawing/2014/main" id="{C27C57B8-C94A-7A97-6479-060411DC45C2}"/>
              </a:ext>
            </a:extLst>
          </p:cNvPr>
          <p:cNvSpPr>
            <a:spLocks noGrp="1"/>
          </p:cNvSpPr>
          <p:nvPr>
            <p:ph type="body" sz="quarter" idx="4294967295"/>
          </p:nvPr>
        </p:nvSpPr>
        <p:spPr>
          <a:xfrm>
            <a:off x="7929563" y="333375"/>
            <a:ext cx="4262437" cy="1008063"/>
          </a:xfrm>
        </p:spPr>
        <p:txBody>
          <a:bodyPr>
            <a:normAutofit/>
          </a:bodyPr>
          <a:lstStyle/>
          <a:p>
            <a:pPr marL="0" indent="0">
              <a:buNone/>
              <a:defRPr/>
            </a:pPr>
            <a:r>
              <a:rPr lang="es-ES" dirty="0">
                <a:solidFill>
                  <a:srgbClr val="00B0F0"/>
                </a:solidFill>
              </a:rPr>
              <a:t>PERFIL DEL MALTRATADOR</a:t>
            </a:r>
          </a:p>
          <a:p>
            <a:pPr>
              <a:defRPr/>
            </a:pPr>
            <a:endParaRPr lang="es-ES" dirty="0"/>
          </a:p>
        </p:txBody>
      </p:sp>
      <p:sp>
        <p:nvSpPr>
          <p:cNvPr id="84998" name="Marcador de contenido 3">
            <a:extLst>
              <a:ext uri="{FF2B5EF4-FFF2-40B4-BE49-F238E27FC236}">
                <a16:creationId xmlns:a16="http://schemas.microsoft.com/office/drawing/2014/main" id="{F6E040B7-95DF-96FC-922D-A14D79523FDC}"/>
              </a:ext>
            </a:extLst>
          </p:cNvPr>
          <p:cNvSpPr>
            <a:spLocks noGrp="1"/>
          </p:cNvSpPr>
          <p:nvPr>
            <p:ph sz="quarter" idx="4294967295"/>
          </p:nvPr>
        </p:nvSpPr>
        <p:spPr>
          <a:xfrm>
            <a:off x="6510338" y="836613"/>
            <a:ext cx="5681662" cy="5905500"/>
          </a:xfrm>
        </p:spPr>
        <p:txBody>
          <a:bodyPr>
            <a:normAutofit/>
          </a:bodyPr>
          <a:lstStyle/>
          <a:p>
            <a:pPr marL="0" indent="0">
              <a:buNone/>
            </a:pPr>
            <a:r>
              <a:rPr lang="es-ES" altLang="es-ES" sz="2000" dirty="0"/>
              <a:t>- </a:t>
            </a:r>
            <a:r>
              <a:rPr lang="es-ES" altLang="es-ES" sz="2800" dirty="0"/>
              <a:t>No existe causa única que provoque los malos tratos, ni que explique el por qué del comportamiento de un agresor</a:t>
            </a:r>
          </a:p>
          <a:p>
            <a:pPr marL="0" indent="0">
              <a:buNone/>
            </a:pPr>
            <a:endParaRPr lang="es-ES" altLang="es-ES" sz="2800" dirty="0"/>
          </a:p>
          <a:p>
            <a:pPr marL="0" indent="0">
              <a:buNone/>
            </a:pPr>
            <a:r>
              <a:rPr lang="es-ES" altLang="es-ES" sz="2800" dirty="0"/>
              <a:t>- Es importante tener en cuenta que el hombre violento no es exclusivo de una determinada clase social, y que puede pertenecer a cualquier edad, nacionalidad, nivel cultural, social, </a:t>
            </a:r>
            <a:r>
              <a:rPr lang="es-ES" altLang="es-ES" sz="2800" dirty="0" err="1"/>
              <a:t>etc</a:t>
            </a:r>
            <a:endParaRPr lang="es-ES" altLang="es-E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0052" name="Picture 130051" descr="Escalones de entrada y columnas de un edificio majestuoso en la ciudad">
            <a:extLst>
              <a:ext uri="{FF2B5EF4-FFF2-40B4-BE49-F238E27FC236}">
                <a16:creationId xmlns:a16="http://schemas.microsoft.com/office/drawing/2014/main" id="{671C0845-DC48-8968-E166-09F029E37653}"/>
              </a:ext>
            </a:extLst>
          </p:cNvPr>
          <p:cNvPicPr>
            <a:picLocks noChangeAspect="1"/>
          </p:cNvPicPr>
          <p:nvPr/>
        </p:nvPicPr>
        <p:blipFill rotWithShape="1">
          <a:blip r:embed="rId3">
            <a:duotone>
              <a:prstClr val="black"/>
              <a:prstClr val="white"/>
            </a:duotone>
          </a:blip>
          <a:srcRect t="1" b="15729"/>
          <a:stretch/>
        </p:blipFill>
        <p:spPr>
          <a:xfrm>
            <a:off x="-152380" y="10"/>
            <a:ext cx="12191980" cy="6857990"/>
          </a:xfrm>
          <a:prstGeom prst="rect">
            <a:avLst/>
          </a:prstGeom>
        </p:spPr>
      </p:pic>
      <p:sp>
        <p:nvSpPr>
          <p:cNvPr id="130050" name="Rectangle 2">
            <a:extLst>
              <a:ext uri="{FF2B5EF4-FFF2-40B4-BE49-F238E27FC236}">
                <a16:creationId xmlns:a16="http://schemas.microsoft.com/office/drawing/2014/main" id="{166401E2-89F3-0A6F-3218-C492365E5F78}"/>
              </a:ext>
            </a:extLst>
          </p:cNvPr>
          <p:cNvSpPr>
            <a:spLocks noGrp="1" noRot="1" noChangeArrowheads="1"/>
          </p:cNvSpPr>
          <p:nvPr>
            <p:ph type="title" idx="4294967295"/>
          </p:nvPr>
        </p:nvSpPr>
        <p:spPr>
          <a:xfrm>
            <a:off x="-334975" y="365760"/>
            <a:ext cx="3042733" cy="3881120"/>
          </a:xfrm>
        </p:spPr>
        <p:txBody>
          <a:bodyPr vert="horz" lIns="91440" tIns="45720" rIns="91440" bIns="45720" rtlCol="0" anchor="ctr">
            <a:normAutofit/>
          </a:bodyPr>
          <a:lstStyle/>
          <a:p>
            <a:pPr marL="484632">
              <a:defRPr/>
            </a:pPr>
            <a:r>
              <a:rPr lang="en-US" dirty="0"/>
              <a:t>Historia de la </a:t>
            </a:r>
            <a:r>
              <a:rPr lang="en-US" dirty="0" err="1"/>
              <a:t>violencia</a:t>
            </a:r>
            <a:r>
              <a:rPr lang="en-US" dirty="0"/>
              <a:t> de </a:t>
            </a:r>
            <a:r>
              <a:rPr lang="en-US" dirty="0" err="1"/>
              <a:t>género</a:t>
            </a:r>
            <a:r>
              <a:rPr lang="en-US" dirty="0"/>
              <a:t> </a:t>
            </a:r>
            <a:r>
              <a:rPr lang="en-US" dirty="0" err="1"/>
              <a:t>en</a:t>
            </a:r>
            <a:r>
              <a:rPr lang="en-US" dirty="0"/>
              <a:t> </a:t>
            </a:r>
            <a:r>
              <a:rPr lang="en-US" dirty="0" err="1"/>
              <a:t>España</a:t>
            </a:r>
            <a:r>
              <a:rPr lang="en-US" dirty="0"/>
              <a:t>. Marco </a:t>
            </a:r>
            <a:r>
              <a:rPr lang="en-US" dirty="0" err="1"/>
              <a:t>Jurídico</a:t>
            </a:r>
            <a:endParaRPr lang="en-US" dirty="0"/>
          </a:p>
        </p:txBody>
      </p:sp>
      <p:sp>
        <p:nvSpPr>
          <p:cNvPr id="13315" name="Rectangle 3">
            <a:extLst>
              <a:ext uri="{FF2B5EF4-FFF2-40B4-BE49-F238E27FC236}">
                <a16:creationId xmlns:a16="http://schemas.microsoft.com/office/drawing/2014/main" id="{71214FC2-37D4-5ACA-B03E-331834AEE076}"/>
              </a:ext>
            </a:extLst>
          </p:cNvPr>
          <p:cNvSpPr>
            <a:spLocks noGrp="1" noRot="1"/>
          </p:cNvSpPr>
          <p:nvPr>
            <p:ph idx="4294967295"/>
          </p:nvPr>
        </p:nvSpPr>
        <p:spPr>
          <a:xfrm>
            <a:off x="2570480" y="243840"/>
            <a:ext cx="9154160" cy="6492240"/>
          </a:xfrm>
        </p:spPr>
        <p:txBody>
          <a:bodyPr vert="horz" lIns="91440" tIns="45720" rIns="91440" bIns="45720" rtlCol="0" anchor="ctr">
            <a:noAutofit/>
          </a:bodyPr>
          <a:lstStyle/>
          <a:p>
            <a:pPr>
              <a:lnSpc>
                <a:spcPct val="110000"/>
              </a:lnSpc>
            </a:pPr>
            <a:r>
              <a:rPr lang="en-US" altLang="es-ES" sz="2400" dirty="0"/>
              <a:t>La </a:t>
            </a:r>
            <a:r>
              <a:rPr lang="en-US" altLang="es-ES" sz="2400" b="1" dirty="0" err="1"/>
              <a:t>Constitución</a:t>
            </a:r>
            <a:r>
              <a:rPr lang="en-US" altLang="es-ES" sz="2400" dirty="0"/>
              <a:t> (1978),</a:t>
            </a:r>
            <a:r>
              <a:rPr lang="en-US" altLang="es-ES" sz="2400" dirty="0" err="1"/>
              <a:t>consagra</a:t>
            </a:r>
            <a:r>
              <a:rPr lang="en-US" altLang="es-ES" sz="2400" dirty="0"/>
              <a:t> la </a:t>
            </a:r>
            <a:r>
              <a:rPr lang="en-US" altLang="es-ES" sz="2400" dirty="0" err="1"/>
              <a:t>igualdad</a:t>
            </a:r>
            <a:r>
              <a:rPr lang="en-US" altLang="es-ES" sz="2400" dirty="0"/>
              <a:t> real y </a:t>
            </a:r>
            <a:r>
              <a:rPr lang="en-US" altLang="es-ES" sz="2400" dirty="0" err="1"/>
              <a:t>efectiva</a:t>
            </a:r>
            <a:r>
              <a:rPr lang="en-US" altLang="es-ES" sz="2400" dirty="0"/>
              <a:t> de </a:t>
            </a:r>
            <a:r>
              <a:rPr lang="en-US" altLang="es-ES" sz="2400" dirty="0" err="1"/>
              <a:t>sexos</a:t>
            </a:r>
            <a:r>
              <a:rPr lang="en-US" altLang="es-ES" sz="2400" dirty="0"/>
              <a:t> </a:t>
            </a:r>
            <a:r>
              <a:rPr lang="en-US" altLang="es-ES" sz="2400" dirty="0" err="1"/>
              <a:t>en</a:t>
            </a:r>
            <a:r>
              <a:rPr lang="en-US" altLang="es-ES" sz="2400" dirty="0"/>
              <a:t> </a:t>
            </a:r>
            <a:r>
              <a:rPr lang="en-US" altLang="es-ES" sz="2400" dirty="0" err="1"/>
              <a:t>varios</a:t>
            </a:r>
            <a:r>
              <a:rPr lang="en-US" altLang="es-ES" sz="2400" dirty="0"/>
              <a:t> de sus </a:t>
            </a:r>
            <a:r>
              <a:rPr lang="en-US" altLang="es-ES" sz="2400" dirty="0" err="1"/>
              <a:t>artículos</a:t>
            </a:r>
            <a:r>
              <a:rPr lang="en-US" altLang="es-ES" sz="2400" dirty="0"/>
              <a:t> (9, 14, 15, 17 y 18).</a:t>
            </a:r>
          </a:p>
          <a:p>
            <a:pPr>
              <a:lnSpc>
                <a:spcPct val="110000"/>
              </a:lnSpc>
            </a:pPr>
            <a:r>
              <a:rPr lang="en-US" altLang="es-ES" sz="2400" dirty="0"/>
              <a:t>En </a:t>
            </a:r>
            <a:r>
              <a:rPr lang="en-US" altLang="es-ES" sz="2400" u="sng" dirty="0"/>
              <a:t>1998</a:t>
            </a:r>
            <a:r>
              <a:rPr lang="en-US" altLang="es-ES" sz="2400" dirty="0"/>
              <a:t> se </a:t>
            </a:r>
            <a:r>
              <a:rPr lang="en-US" altLang="es-ES" sz="2400" dirty="0" err="1"/>
              <a:t>inician</a:t>
            </a:r>
            <a:r>
              <a:rPr lang="en-US" altLang="es-ES" sz="2400" dirty="0"/>
              <a:t> </a:t>
            </a:r>
            <a:r>
              <a:rPr lang="en-US" altLang="es-ES" sz="2400" dirty="0" err="1"/>
              <a:t>los</a:t>
            </a:r>
            <a:r>
              <a:rPr lang="en-US" altLang="es-ES" sz="2400" dirty="0"/>
              <a:t> </a:t>
            </a:r>
            <a:r>
              <a:rPr lang="en-US" altLang="es-ES" sz="2400" dirty="0" err="1"/>
              <a:t>primeros</a:t>
            </a:r>
            <a:r>
              <a:rPr lang="en-US" altLang="es-ES" sz="2400" dirty="0"/>
              <a:t> </a:t>
            </a:r>
            <a:r>
              <a:rPr lang="en-US" altLang="es-ES" sz="2400" b="1" dirty="0"/>
              <a:t>Planes de </a:t>
            </a:r>
            <a:r>
              <a:rPr lang="en-US" altLang="es-ES" sz="2400" b="1" dirty="0" err="1"/>
              <a:t>Acción</a:t>
            </a:r>
            <a:r>
              <a:rPr lang="en-US" altLang="es-ES" sz="2400" b="1" dirty="0"/>
              <a:t> </a:t>
            </a:r>
            <a:r>
              <a:rPr lang="en-US" altLang="es-ES" sz="2400" dirty="0"/>
              <a:t>contra la </a:t>
            </a:r>
            <a:r>
              <a:rPr lang="en-US" altLang="es-ES" sz="2400" dirty="0" err="1"/>
              <a:t>violencia</a:t>
            </a:r>
            <a:r>
              <a:rPr lang="en-US" altLang="es-ES" sz="2400" dirty="0"/>
              <a:t> de </a:t>
            </a:r>
            <a:r>
              <a:rPr lang="en-US" altLang="es-ES" sz="2400" dirty="0" err="1"/>
              <a:t>género</a:t>
            </a:r>
            <a:r>
              <a:rPr lang="en-US" altLang="es-ES" sz="2400" dirty="0"/>
              <a:t> </a:t>
            </a:r>
            <a:r>
              <a:rPr lang="en-US" altLang="es-ES" sz="2400" dirty="0" err="1"/>
              <a:t>en</a:t>
            </a:r>
            <a:r>
              <a:rPr lang="en-US" altLang="es-ES" sz="2400" dirty="0"/>
              <a:t> </a:t>
            </a:r>
            <a:r>
              <a:rPr lang="en-US" altLang="es-ES" sz="2400" dirty="0" err="1"/>
              <a:t>el</a:t>
            </a:r>
            <a:r>
              <a:rPr lang="en-US" altLang="es-ES" sz="2400" dirty="0"/>
              <a:t> </a:t>
            </a:r>
            <a:r>
              <a:rPr lang="en-US" altLang="es-ES" sz="2400" dirty="0" err="1"/>
              <a:t>ámbito</a:t>
            </a:r>
            <a:r>
              <a:rPr lang="en-US" altLang="es-ES" sz="2400" dirty="0"/>
              <a:t> </a:t>
            </a:r>
            <a:r>
              <a:rPr lang="en-US" altLang="es-ES" sz="2400" dirty="0" err="1"/>
              <a:t>doméstico</a:t>
            </a:r>
            <a:r>
              <a:rPr lang="en-US" altLang="es-ES" sz="2400" dirty="0"/>
              <a:t>.</a:t>
            </a:r>
          </a:p>
          <a:p>
            <a:pPr>
              <a:lnSpc>
                <a:spcPct val="110000"/>
              </a:lnSpc>
            </a:pPr>
            <a:r>
              <a:rPr lang="en-US" altLang="es-ES" sz="2400" dirty="0" err="1"/>
              <a:t>Esto</a:t>
            </a:r>
            <a:r>
              <a:rPr lang="en-US" altLang="es-ES" sz="2400" dirty="0"/>
              <a:t> </a:t>
            </a:r>
            <a:r>
              <a:rPr lang="en-US" altLang="es-ES" sz="2400" dirty="0" err="1"/>
              <a:t>dio</a:t>
            </a:r>
            <a:r>
              <a:rPr lang="en-US" altLang="es-ES" sz="2400" dirty="0"/>
              <a:t> </a:t>
            </a:r>
            <a:r>
              <a:rPr lang="en-US" altLang="es-ES" sz="2400" dirty="0" err="1"/>
              <a:t>lugar</a:t>
            </a:r>
            <a:r>
              <a:rPr lang="en-US" altLang="es-ES" sz="2400" dirty="0"/>
              <a:t> a </a:t>
            </a:r>
            <a:r>
              <a:rPr lang="en-US" altLang="es-ES" sz="2400" b="1" dirty="0" err="1"/>
              <a:t>reformas</a:t>
            </a:r>
            <a:r>
              <a:rPr lang="en-US" altLang="es-ES" sz="2400" b="1" dirty="0"/>
              <a:t> </a:t>
            </a:r>
            <a:r>
              <a:rPr lang="en-US" altLang="es-ES" sz="2400" b="1" dirty="0" err="1"/>
              <a:t>legislativas</a:t>
            </a:r>
            <a:r>
              <a:rPr lang="en-US" altLang="es-ES" sz="2400" dirty="0"/>
              <a:t>: </a:t>
            </a:r>
            <a:r>
              <a:rPr lang="en-US" altLang="es-ES" sz="2400" dirty="0" err="1"/>
              <a:t>modificaciones</a:t>
            </a:r>
            <a:r>
              <a:rPr lang="en-US" altLang="es-ES" sz="2400" dirty="0"/>
              <a:t> </a:t>
            </a:r>
            <a:r>
              <a:rPr lang="en-US" altLang="es-ES" sz="2400" dirty="0" err="1"/>
              <a:t>en</a:t>
            </a:r>
            <a:r>
              <a:rPr lang="en-US" altLang="es-ES" sz="2400" dirty="0"/>
              <a:t> </a:t>
            </a:r>
            <a:r>
              <a:rPr lang="en-US" altLang="es-ES" sz="2400" dirty="0" err="1"/>
              <a:t>el</a:t>
            </a:r>
            <a:r>
              <a:rPr lang="en-US" altLang="es-ES" sz="2400" dirty="0"/>
              <a:t> Código Penal de 1995 y </a:t>
            </a:r>
            <a:r>
              <a:rPr lang="en-US" altLang="es-ES" sz="2400" dirty="0" err="1"/>
              <a:t>en</a:t>
            </a:r>
            <a:r>
              <a:rPr lang="en-US" altLang="es-ES" sz="2400" dirty="0"/>
              <a:t> la Ley de </a:t>
            </a:r>
            <a:r>
              <a:rPr lang="en-US" altLang="es-ES" sz="2400" dirty="0" err="1"/>
              <a:t>Enjuiciamiento</a:t>
            </a:r>
            <a:r>
              <a:rPr lang="en-US" altLang="es-ES" sz="2400" dirty="0"/>
              <a:t> Criminal, </a:t>
            </a:r>
            <a:r>
              <a:rPr lang="en-US" altLang="es-ES" sz="2400" dirty="0" err="1"/>
              <a:t>destacando</a:t>
            </a:r>
            <a:r>
              <a:rPr lang="en-US" altLang="es-ES" sz="2400" dirty="0"/>
              <a:t> la Ley </a:t>
            </a:r>
            <a:r>
              <a:rPr lang="en-US" altLang="es-ES" sz="2400" dirty="0" err="1"/>
              <a:t>Orgánica</a:t>
            </a:r>
            <a:r>
              <a:rPr lang="en-US" altLang="es-ES" sz="2400" dirty="0"/>
              <a:t> 11/2003, de 29 de </a:t>
            </a:r>
            <a:r>
              <a:rPr lang="en-US" altLang="es-ES" sz="2400" dirty="0" err="1"/>
              <a:t>Septiembre</a:t>
            </a:r>
            <a:r>
              <a:rPr lang="en-US" altLang="es-ES" sz="2400" dirty="0"/>
              <a:t> de </a:t>
            </a:r>
            <a:r>
              <a:rPr lang="en-US" altLang="es-ES" sz="2400" dirty="0" err="1"/>
              <a:t>medidas</a:t>
            </a:r>
            <a:r>
              <a:rPr lang="en-US" altLang="es-ES" sz="2400" dirty="0"/>
              <a:t> </a:t>
            </a:r>
            <a:r>
              <a:rPr lang="en-US" altLang="es-ES" sz="2400" dirty="0" err="1"/>
              <a:t>concretas</a:t>
            </a:r>
            <a:r>
              <a:rPr lang="en-US" altLang="es-ES" sz="2400" dirty="0"/>
              <a:t> </a:t>
            </a:r>
            <a:r>
              <a:rPr lang="en-US" altLang="es-ES" sz="2400" dirty="0" err="1"/>
              <a:t>en</a:t>
            </a:r>
            <a:r>
              <a:rPr lang="en-US" altLang="es-ES" sz="2400" dirty="0"/>
              <a:t> </a:t>
            </a:r>
            <a:r>
              <a:rPr lang="en-US" altLang="es-ES" sz="2400" dirty="0" err="1"/>
              <a:t>materia</a:t>
            </a:r>
            <a:r>
              <a:rPr lang="en-US" altLang="es-ES" sz="2400" dirty="0"/>
              <a:t> de </a:t>
            </a:r>
            <a:r>
              <a:rPr lang="en-US" altLang="es-ES" sz="2400" dirty="0" err="1"/>
              <a:t>seguridad</a:t>
            </a:r>
            <a:r>
              <a:rPr lang="en-US" altLang="es-ES" sz="2400" dirty="0"/>
              <a:t> </a:t>
            </a:r>
            <a:r>
              <a:rPr lang="en-US" altLang="es-ES" sz="2400" dirty="0" err="1"/>
              <a:t>ciudadana</a:t>
            </a:r>
            <a:r>
              <a:rPr lang="en-US" altLang="es-ES" sz="2400" dirty="0"/>
              <a:t>, </a:t>
            </a:r>
            <a:r>
              <a:rPr lang="en-US" altLang="es-ES" sz="2400" dirty="0" err="1"/>
              <a:t>violencia</a:t>
            </a:r>
            <a:r>
              <a:rPr lang="en-US" altLang="es-ES" sz="2400" dirty="0"/>
              <a:t> </a:t>
            </a:r>
            <a:r>
              <a:rPr lang="en-US" altLang="es-ES" sz="2400" dirty="0" err="1"/>
              <a:t>doméstica</a:t>
            </a:r>
            <a:r>
              <a:rPr lang="en-US" altLang="es-ES" sz="2400" dirty="0"/>
              <a:t> e </a:t>
            </a:r>
            <a:r>
              <a:rPr lang="en-US" altLang="es-ES" sz="2400" dirty="0" err="1"/>
              <a:t>integración</a:t>
            </a:r>
            <a:r>
              <a:rPr lang="en-US" altLang="es-ES" sz="2400" dirty="0"/>
              <a:t> social de </a:t>
            </a:r>
            <a:r>
              <a:rPr lang="en-US" altLang="es-ES" sz="2400" dirty="0" err="1"/>
              <a:t>extranjeros</a:t>
            </a:r>
            <a:r>
              <a:rPr lang="en-US" altLang="es-ES" sz="2400" dirty="0"/>
              <a:t>, </a:t>
            </a:r>
            <a:r>
              <a:rPr lang="en-US" altLang="es-ES" sz="2400" dirty="0" err="1"/>
              <a:t>así</a:t>
            </a:r>
            <a:r>
              <a:rPr lang="en-US" altLang="es-ES" sz="2400" dirty="0"/>
              <a:t> </a:t>
            </a:r>
            <a:r>
              <a:rPr lang="en-US" altLang="es-ES" sz="2400" dirty="0" err="1"/>
              <a:t>como</a:t>
            </a:r>
            <a:r>
              <a:rPr lang="en-US" altLang="es-ES" sz="2400" dirty="0"/>
              <a:t> la ley </a:t>
            </a:r>
            <a:r>
              <a:rPr lang="en-US" altLang="es-ES" sz="2400" dirty="0" err="1"/>
              <a:t>Orgánica</a:t>
            </a:r>
            <a:r>
              <a:rPr lang="en-US" altLang="es-ES" sz="2400" dirty="0"/>
              <a:t> 15/2003 </a:t>
            </a:r>
            <a:r>
              <a:rPr lang="en-US" altLang="es-ES" sz="2400" dirty="0" err="1"/>
              <a:t>por</a:t>
            </a:r>
            <a:r>
              <a:rPr lang="en-US" altLang="es-ES" sz="2400" dirty="0"/>
              <a:t> la que se </a:t>
            </a:r>
            <a:r>
              <a:rPr lang="en-US" altLang="es-ES" sz="2400" dirty="0" err="1"/>
              <a:t>modifica</a:t>
            </a:r>
            <a:r>
              <a:rPr lang="en-US" altLang="es-ES" sz="2400" dirty="0"/>
              <a:t> la del 1995.</a:t>
            </a:r>
          </a:p>
          <a:p>
            <a:pPr>
              <a:lnSpc>
                <a:spcPct val="110000"/>
              </a:lnSpc>
            </a:pPr>
            <a:r>
              <a:rPr lang="en-US" altLang="es-ES" sz="2400" b="1" u="sng" dirty="0"/>
              <a:t>La ley 27/2003</a:t>
            </a:r>
            <a:r>
              <a:rPr lang="en-US" altLang="es-ES" sz="2400" dirty="0"/>
              <a:t>, de 31 de Julio, </a:t>
            </a:r>
            <a:r>
              <a:rPr lang="en-US" altLang="es-ES" sz="2400" dirty="0" err="1"/>
              <a:t>reguladora</a:t>
            </a:r>
            <a:r>
              <a:rPr lang="en-US" altLang="es-ES" sz="2400" dirty="0"/>
              <a:t> de la </a:t>
            </a:r>
            <a:r>
              <a:rPr lang="en-US" altLang="es-ES" sz="2400" b="1" dirty="0"/>
              <a:t>Orden de </a:t>
            </a:r>
            <a:r>
              <a:rPr lang="en-US" altLang="es-ES" sz="2400" b="1" dirty="0" err="1"/>
              <a:t>Protección</a:t>
            </a:r>
            <a:r>
              <a:rPr lang="en-US" altLang="es-ES" sz="2400" b="1" dirty="0"/>
              <a:t> </a:t>
            </a:r>
            <a:r>
              <a:rPr lang="en-US" altLang="es-ES" sz="2400" dirty="0"/>
              <a:t>de las </a:t>
            </a:r>
            <a:r>
              <a:rPr lang="en-US" altLang="es-ES" sz="2400" dirty="0" err="1"/>
              <a:t>víctimas</a:t>
            </a:r>
            <a:r>
              <a:rPr lang="en-US" altLang="es-ES" sz="2400" dirty="0"/>
              <a:t> de </a:t>
            </a:r>
            <a:r>
              <a:rPr lang="en-US" altLang="es-ES" sz="2400" dirty="0" err="1"/>
              <a:t>violencia</a:t>
            </a:r>
            <a:r>
              <a:rPr lang="en-US" altLang="es-ES" sz="2400" dirty="0"/>
              <a:t> </a:t>
            </a:r>
            <a:r>
              <a:rPr lang="en-US" altLang="es-ES" sz="2400" dirty="0" err="1"/>
              <a:t>doméstica</a:t>
            </a:r>
            <a:r>
              <a:rPr lang="en-US" altLang="es-ES" sz="2400" dirty="0"/>
              <a:t> </a:t>
            </a:r>
            <a:r>
              <a:rPr lang="en-US" altLang="es-ES" sz="2400" dirty="0" err="1"/>
              <a:t>supuso</a:t>
            </a:r>
            <a:r>
              <a:rPr lang="en-US" altLang="es-ES" sz="2400" dirty="0"/>
              <a:t> </a:t>
            </a:r>
            <a:r>
              <a:rPr lang="en-US" altLang="es-ES" sz="2400" dirty="0" err="1"/>
              <a:t>el</a:t>
            </a:r>
            <a:r>
              <a:rPr lang="en-US" altLang="es-ES" sz="2400" dirty="0"/>
              <a:t> </a:t>
            </a:r>
            <a:r>
              <a:rPr lang="en-US" altLang="es-ES" sz="2400" dirty="0" err="1"/>
              <a:t>antecedente</a:t>
            </a:r>
            <a:r>
              <a:rPr lang="en-US" altLang="es-ES" sz="2400" dirty="0"/>
              <a:t> para la Ley </a:t>
            </a:r>
            <a:r>
              <a:rPr lang="en-US" altLang="es-ES" sz="2400" dirty="0" err="1"/>
              <a:t>Orgánica</a:t>
            </a:r>
            <a:r>
              <a:rPr lang="en-US" altLang="es-ES" sz="2400" dirty="0"/>
              <a:t> 1/2004 de </a:t>
            </a:r>
            <a:r>
              <a:rPr lang="en-US" altLang="es-ES" sz="2400" dirty="0" err="1"/>
              <a:t>Medidas</a:t>
            </a:r>
            <a:r>
              <a:rPr lang="en-US" altLang="es-ES" sz="2400" dirty="0"/>
              <a:t> de </a:t>
            </a:r>
            <a:r>
              <a:rPr lang="en-US" altLang="es-ES" sz="2400" dirty="0" err="1"/>
              <a:t>Protección</a:t>
            </a:r>
            <a:r>
              <a:rPr lang="en-US" altLang="es-ES" sz="2400" dirty="0"/>
              <a:t> Integral contra la </a:t>
            </a:r>
            <a:r>
              <a:rPr lang="en-US" altLang="es-ES" sz="2400" dirty="0" err="1"/>
              <a:t>violencia</a:t>
            </a:r>
            <a:r>
              <a:rPr lang="en-US" altLang="es-ES" sz="2400" dirty="0"/>
              <a:t> de </a:t>
            </a:r>
            <a:r>
              <a:rPr lang="en-US" altLang="es-ES" sz="2400" dirty="0" err="1"/>
              <a:t>género</a:t>
            </a:r>
            <a:r>
              <a:rPr lang="en-US" altLang="es-ES" sz="24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9" name="Rectangle 8704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87051" name="Picture 8705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7053" name="Straight Connector 8705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7055" name="Straight Connector 8705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7057" name="Rectangle 8705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045" name="Picture 87044" descr="Rompecabezas blanco con una pieza roja">
            <a:extLst>
              <a:ext uri="{FF2B5EF4-FFF2-40B4-BE49-F238E27FC236}">
                <a16:creationId xmlns:a16="http://schemas.microsoft.com/office/drawing/2014/main" id="{4CB7255D-8BE5-804D-5D0E-02D4C01782EB}"/>
              </a:ext>
            </a:extLst>
          </p:cNvPr>
          <p:cNvPicPr>
            <a:picLocks noChangeAspect="1"/>
          </p:cNvPicPr>
          <p:nvPr/>
        </p:nvPicPr>
        <p:blipFill rotWithShape="1">
          <a:blip r:embed="rId4">
            <a:alphaModFix amt="50000"/>
          </a:blip>
          <a:srcRect l="2"/>
          <a:stretch/>
        </p:blipFill>
        <p:spPr>
          <a:xfrm>
            <a:off x="305" y="-11430"/>
            <a:ext cx="12191695" cy="6857990"/>
          </a:xfrm>
          <a:prstGeom prst="rect">
            <a:avLst/>
          </a:prstGeom>
        </p:spPr>
      </p:pic>
      <p:sp>
        <p:nvSpPr>
          <p:cNvPr id="8705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706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87063" name="Rectangle 8706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7042" name="Rectangle 2">
            <a:extLst>
              <a:ext uri="{FF2B5EF4-FFF2-40B4-BE49-F238E27FC236}">
                <a16:creationId xmlns:a16="http://schemas.microsoft.com/office/drawing/2014/main" id="{A96ABAC1-559B-F9F3-1876-3319F92C7812}"/>
              </a:ext>
            </a:extLst>
          </p:cNvPr>
          <p:cNvSpPr>
            <a:spLocks noGrp="1" noRot="1"/>
          </p:cNvSpPr>
          <p:nvPr>
            <p:ph type="title" idx="4294967295"/>
          </p:nvPr>
        </p:nvSpPr>
        <p:spPr>
          <a:xfrm>
            <a:off x="152404" y="947310"/>
            <a:ext cx="3371612" cy="2883010"/>
          </a:xfrm>
        </p:spPr>
        <p:txBody>
          <a:bodyPr vert="horz" lIns="91440" tIns="45720" rIns="91440" bIns="45720" rtlCol="0" anchor="ctr">
            <a:normAutofit/>
          </a:bodyPr>
          <a:lstStyle/>
          <a:p>
            <a:r>
              <a:rPr lang="en-US" altLang="es-ES" dirty="0"/>
              <a:t> </a:t>
            </a:r>
            <a:r>
              <a:rPr lang="en-US" altLang="es-ES" dirty="0" err="1"/>
              <a:t>Síndrome</a:t>
            </a:r>
            <a:r>
              <a:rPr lang="en-US" altLang="es-ES" dirty="0"/>
              <a:t> de </a:t>
            </a:r>
            <a:r>
              <a:rPr lang="en-US" altLang="es-ES" dirty="0" err="1"/>
              <a:t>alienación</a:t>
            </a:r>
            <a:r>
              <a:rPr lang="en-US" altLang="es-ES" dirty="0"/>
              <a:t> parental (SAP)</a:t>
            </a:r>
          </a:p>
        </p:txBody>
      </p:sp>
      <p:cxnSp>
        <p:nvCxnSpPr>
          <p:cNvPr id="87065" name="Straight Connector 8706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7043" name="Rectangle 3">
            <a:extLst>
              <a:ext uri="{FF2B5EF4-FFF2-40B4-BE49-F238E27FC236}">
                <a16:creationId xmlns:a16="http://schemas.microsoft.com/office/drawing/2014/main" id="{65166E31-C2BC-E58A-B11C-DEAE303DD13E}"/>
              </a:ext>
            </a:extLst>
          </p:cNvPr>
          <p:cNvSpPr>
            <a:spLocks noGrp="1" noRot="1"/>
          </p:cNvSpPr>
          <p:nvPr>
            <p:ph idx="4294967295"/>
          </p:nvPr>
        </p:nvSpPr>
        <p:spPr>
          <a:xfrm>
            <a:off x="4429760" y="162560"/>
            <a:ext cx="7761935" cy="5730240"/>
          </a:xfrm>
        </p:spPr>
        <p:txBody>
          <a:bodyPr vert="horz" lIns="91440" tIns="45720" rIns="91440" bIns="45720" rtlCol="0" anchor="ctr">
            <a:normAutofit/>
          </a:bodyPr>
          <a:lstStyle/>
          <a:p>
            <a:pPr>
              <a:lnSpc>
                <a:spcPct val="110000"/>
              </a:lnSpc>
            </a:pPr>
            <a:r>
              <a:rPr lang="en-US" altLang="es-ES" sz="2400" dirty="0"/>
              <a:t>El SAP no ha </a:t>
            </a:r>
            <a:r>
              <a:rPr lang="en-US" altLang="es-ES" sz="2400" dirty="0" err="1"/>
              <a:t>sido</a:t>
            </a:r>
            <a:r>
              <a:rPr lang="en-US" altLang="es-ES" sz="2400" dirty="0"/>
              <a:t> </a:t>
            </a:r>
            <a:r>
              <a:rPr lang="en-US" altLang="es-ES" sz="2400" dirty="0" err="1"/>
              <a:t>reconocido</a:t>
            </a:r>
            <a:r>
              <a:rPr lang="en-US" altLang="es-ES" sz="2400" dirty="0"/>
              <a:t> </a:t>
            </a:r>
            <a:r>
              <a:rPr lang="en-US" altLang="es-ES" sz="2400" dirty="0" err="1"/>
              <a:t>por</a:t>
            </a:r>
            <a:r>
              <a:rPr lang="en-US" altLang="es-ES" sz="2400" dirty="0"/>
              <a:t> </a:t>
            </a:r>
            <a:r>
              <a:rPr lang="en-US" altLang="es-ES" sz="2400" dirty="0" err="1"/>
              <a:t>ninguna</a:t>
            </a:r>
            <a:r>
              <a:rPr lang="en-US" altLang="es-ES" sz="2400" dirty="0"/>
              <a:t> </a:t>
            </a:r>
            <a:r>
              <a:rPr lang="en-US" altLang="es-ES" sz="2400" dirty="0" err="1"/>
              <a:t>asociación</a:t>
            </a:r>
            <a:r>
              <a:rPr lang="en-US" altLang="es-ES" sz="2400" dirty="0"/>
              <a:t> </a:t>
            </a:r>
            <a:r>
              <a:rPr lang="en-US" altLang="es-ES" sz="2400" dirty="0" err="1"/>
              <a:t>profesional</a:t>
            </a:r>
            <a:r>
              <a:rPr lang="en-US" altLang="es-ES" sz="2400" dirty="0"/>
              <a:t> o </a:t>
            </a:r>
            <a:r>
              <a:rPr lang="en-US" altLang="es-ES" sz="2400" dirty="0" err="1"/>
              <a:t>científica</a:t>
            </a:r>
            <a:r>
              <a:rPr lang="en-US" altLang="es-ES" sz="2400" dirty="0"/>
              <a:t>, </a:t>
            </a:r>
            <a:r>
              <a:rPr lang="en-US" altLang="es-ES" sz="2400" dirty="0" err="1"/>
              <a:t>habiendo</a:t>
            </a:r>
            <a:r>
              <a:rPr lang="en-US" altLang="es-ES" sz="2400" dirty="0"/>
              <a:t> </a:t>
            </a:r>
            <a:r>
              <a:rPr lang="en-US" altLang="es-ES" sz="2400" dirty="0" err="1"/>
              <a:t>sido</a:t>
            </a:r>
            <a:r>
              <a:rPr lang="en-US" altLang="es-ES" sz="2400" dirty="0"/>
              <a:t> </a:t>
            </a:r>
            <a:r>
              <a:rPr lang="en-US" altLang="es-ES" sz="2400" dirty="0" err="1"/>
              <a:t>rechazada</a:t>
            </a:r>
            <a:r>
              <a:rPr lang="en-US" altLang="es-ES" sz="2400" dirty="0"/>
              <a:t> </a:t>
            </a:r>
            <a:r>
              <a:rPr lang="en-US" altLang="es-ES" sz="2400" dirty="0" err="1"/>
              <a:t>su</a:t>
            </a:r>
            <a:r>
              <a:rPr lang="en-US" altLang="es-ES" sz="2400" dirty="0"/>
              <a:t> </a:t>
            </a:r>
            <a:r>
              <a:rPr lang="en-US" altLang="es-ES" sz="2400" dirty="0" err="1"/>
              <a:t>inclusión</a:t>
            </a:r>
            <a:r>
              <a:rPr lang="en-US" altLang="es-ES" sz="2400" dirty="0"/>
              <a:t> </a:t>
            </a:r>
            <a:r>
              <a:rPr lang="en-US" altLang="es-ES" sz="2400" dirty="0" err="1"/>
              <a:t>en</a:t>
            </a:r>
            <a:r>
              <a:rPr lang="en-US" altLang="es-ES" sz="2400" dirty="0"/>
              <a:t> </a:t>
            </a:r>
            <a:r>
              <a:rPr lang="en-US" altLang="es-ES" sz="2400" dirty="0" err="1"/>
              <a:t>el</a:t>
            </a:r>
            <a:r>
              <a:rPr lang="en-US" altLang="es-ES" sz="2400" dirty="0"/>
              <a:t> DSM - IV </a:t>
            </a:r>
            <a:r>
              <a:rPr lang="en-US" altLang="es-ES" sz="2400" dirty="0" err="1"/>
              <a:t>por</a:t>
            </a:r>
            <a:r>
              <a:rPr lang="en-US" altLang="es-ES" sz="2400" dirty="0"/>
              <a:t> la </a:t>
            </a:r>
            <a:r>
              <a:rPr lang="en-US" altLang="es-ES" sz="2400" dirty="0" err="1"/>
              <a:t>Asociación</a:t>
            </a:r>
            <a:r>
              <a:rPr lang="en-US" altLang="es-ES" sz="2400" dirty="0"/>
              <a:t> Americana de </a:t>
            </a:r>
            <a:r>
              <a:rPr lang="en-US" altLang="es-ES" sz="2400" dirty="0" err="1"/>
              <a:t>Psiquiatría</a:t>
            </a:r>
            <a:r>
              <a:rPr lang="en-US" altLang="es-ES" sz="2400" dirty="0"/>
              <a:t>, y </a:t>
            </a:r>
            <a:r>
              <a:rPr lang="en-US" altLang="es-ES" sz="2400" dirty="0" err="1"/>
              <a:t>en</a:t>
            </a:r>
            <a:r>
              <a:rPr lang="en-US" altLang="es-ES" sz="2400" dirty="0"/>
              <a:t> </a:t>
            </a:r>
            <a:r>
              <a:rPr lang="en-US" altLang="es-ES" sz="2400" dirty="0" err="1"/>
              <a:t>el</a:t>
            </a:r>
            <a:r>
              <a:rPr lang="en-US" altLang="es-ES" sz="2400" dirty="0"/>
              <a:t> CIE – 10 de la OMS.</a:t>
            </a:r>
          </a:p>
          <a:p>
            <a:pPr>
              <a:lnSpc>
                <a:spcPct val="110000"/>
              </a:lnSpc>
            </a:pPr>
            <a:r>
              <a:rPr lang="en-US" altLang="es-ES" sz="2400" dirty="0"/>
              <a:t> </a:t>
            </a:r>
            <a:r>
              <a:rPr lang="en-US" altLang="es-ES" sz="2400" dirty="0" err="1"/>
              <a:t>Estas</a:t>
            </a:r>
            <a:r>
              <a:rPr lang="en-US" altLang="es-ES" sz="2400" dirty="0"/>
              <a:t> y </a:t>
            </a:r>
            <a:r>
              <a:rPr lang="en-US" altLang="es-ES" sz="2400" dirty="0" err="1"/>
              <a:t>otras</a:t>
            </a:r>
            <a:r>
              <a:rPr lang="en-US" altLang="es-ES" sz="2400" dirty="0"/>
              <a:t> </a:t>
            </a:r>
            <a:r>
              <a:rPr lang="en-US" altLang="es-ES" sz="2400" dirty="0" err="1"/>
              <a:t>instituciones</a:t>
            </a:r>
            <a:r>
              <a:rPr lang="en-US" altLang="es-ES" sz="2400" dirty="0"/>
              <a:t> que </a:t>
            </a:r>
            <a:r>
              <a:rPr lang="en-US" altLang="es-ES" sz="2400" dirty="0" err="1"/>
              <a:t>priman</a:t>
            </a:r>
            <a:r>
              <a:rPr lang="en-US" altLang="es-ES" sz="2400" dirty="0"/>
              <a:t> </a:t>
            </a:r>
            <a:r>
              <a:rPr lang="en-US" altLang="es-ES" sz="2400" dirty="0" err="1"/>
              <a:t>los</a:t>
            </a:r>
            <a:r>
              <a:rPr lang="en-US" altLang="es-ES" sz="2400" dirty="0"/>
              <a:t> </a:t>
            </a:r>
            <a:r>
              <a:rPr lang="en-US" altLang="es-ES" sz="2400" dirty="0" err="1"/>
              <a:t>objetivos</a:t>
            </a:r>
            <a:r>
              <a:rPr lang="en-US" altLang="es-ES" sz="2400" dirty="0"/>
              <a:t> </a:t>
            </a:r>
            <a:r>
              <a:rPr lang="en-US" altLang="es-ES" sz="2400" dirty="0" err="1"/>
              <a:t>clínicos</a:t>
            </a:r>
            <a:r>
              <a:rPr lang="en-US" altLang="es-ES" sz="2400" dirty="0"/>
              <a:t> y de </a:t>
            </a:r>
            <a:r>
              <a:rPr lang="en-US" altLang="es-ES" sz="2400" dirty="0" err="1"/>
              <a:t>investigación</a:t>
            </a:r>
            <a:r>
              <a:rPr lang="en-US" altLang="es-ES" sz="2400" dirty="0"/>
              <a:t>, </a:t>
            </a:r>
            <a:r>
              <a:rPr lang="en-US" altLang="es-ES" sz="2400" dirty="0" err="1"/>
              <a:t>basan</a:t>
            </a:r>
            <a:r>
              <a:rPr lang="en-US" altLang="es-ES" sz="2400" dirty="0"/>
              <a:t> la </a:t>
            </a:r>
            <a:r>
              <a:rPr lang="en-US" altLang="es-ES" sz="2400" dirty="0" err="1"/>
              <a:t>inclusión</a:t>
            </a:r>
            <a:r>
              <a:rPr lang="en-US" altLang="es-ES" sz="2400" dirty="0"/>
              <a:t> de </a:t>
            </a:r>
            <a:r>
              <a:rPr lang="en-US" altLang="es-ES" sz="2400" dirty="0" err="1"/>
              <a:t>una</a:t>
            </a:r>
            <a:r>
              <a:rPr lang="en-US" altLang="es-ES" sz="2400" dirty="0"/>
              <a:t> </a:t>
            </a:r>
            <a:r>
              <a:rPr lang="en-US" altLang="es-ES" sz="2400" dirty="0" err="1"/>
              <a:t>nueva</a:t>
            </a:r>
            <a:r>
              <a:rPr lang="en-US" altLang="es-ES" sz="2400" dirty="0"/>
              <a:t> </a:t>
            </a:r>
            <a:r>
              <a:rPr lang="en-US" altLang="es-ES" sz="2400" dirty="0" err="1"/>
              <a:t>entidad</a:t>
            </a:r>
            <a:r>
              <a:rPr lang="en-US" altLang="es-ES" sz="2400" dirty="0"/>
              <a:t> </a:t>
            </a:r>
            <a:r>
              <a:rPr lang="en-US" altLang="es-ES" sz="2400" dirty="0" err="1"/>
              <a:t>diagnóstica</a:t>
            </a:r>
            <a:r>
              <a:rPr lang="en-US" altLang="es-ES" sz="2400" dirty="0"/>
              <a:t> </a:t>
            </a:r>
            <a:r>
              <a:rPr lang="en-US" altLang="es-ES" sz="2400" dirty="0" err="1"/>
              <a:t>en</a:t>
            </a:r>
            <a:r>
              <a:rPr lang="en-US" altLang="es-ES" sz="2400" dirty="0"/>
              <a:t> la </a:t>
            </a:r>
            <a:r>
              <a:rPr lang="en-US" altLang="es-ES" sz="2400" dirty="0" err="1"/>
              <a:t>existencia</a:t>
            </a:r>
            <a:r>
              <a:rPr lang="en-US" altLang="es-ES" sz="2400" dirty="0"/>
              <a:t> de </a:t>
            </a:r>
            <a:r>
              <a:rPr lang="en-US" altLang="es-ES" sz="2400" dirty="0" err="1"/>
              <a:t>sólidas</a:t>
            </a:r>
            <a:r>
              <a:rPr lang="en-US" altLang="es-ES" sz="2400" dirty="0"/>
              <a:t> bases </a:t>
            </a:r>
            <a:r>
              <a:rPr lang="en-US" altLang="es-ES" sz="2400" dirty="0" err="1"/>
              <a:t>empíricas</a:t>
            </a:r>
            <a:r>
              <a:rPr lang="en-US" altLang="es-ES" sz="2400" dirty="0"/>
              <a:t>, no </a:t>
            </a:r>
            <a:r>
              <a:rPr lang="en-US" altLang="es-ES" sz="2400" dirty="0" err="1"/>
              <a:t>cumpliendo</a:t>
            </a:r>
            <a:r>
              <a:rPr lang="en-US" altLang="es-ES" sz="2400" dirty="0"/>
              <a:t> </a:t>
            </a:r>
            <a:r>
              <a:rPr lang="en-US" altLang="es-ES" sz="2400" dirty="0" err="1"/>
              <a:t>el</a:t>
            </a:r>
            <a:r>
              <a:rPr lang="en-US" altLang="es-ES" sz="2400" dirty="0"/>
              <a:t> SAP </a:t>
            </a:r>
            <a:r>
              <a:rPr lang="en-US" altLang="es-ES" sz="2400" dirty="0" err="1"/>
              <a:t>ninguno</a:t>
            </a:r>
            <a:r>
              <a:rPr lang="en-US" altLang="es-ES" sz="2400" dirty="0"/>
              <a:t> de </a:t>
            </a:r>
            <a:r>
              <a:rPr lang="en-US" altLang="es-ES" sz="2400" dirty="0" err="1"/>
              <a:t>los</a:t>
            </a:r>
            <a:r>
              <a:rPr lang="en-US" altLang="es-ES" sz="2400" dirty="0"/>
              <a:t> </a:t>
            </a:r>
            <a:r>
              <a:rPr lang="en-US" altLang="es-ES" sz="2400" dirty="0" err="1"/>
              <a:t>criterios</a:t>
            </a:r>
            <a:r>
              <a:rPr lang="en-US" altLang="es-ES" sz="2400" dirty="0"/>
              <a:t> </a:t>
            </a:r>
            <a:r>
              <a:rPr lang="en-US" altLang="es-ES" sz="2400" dirty="0" err="1"/>
              <a:t>necesarios</a:t>
            </a:r>
            <a:r>
              <a:rPr lang="en-US" altLang="es-ES" sz="2400" dirty="0"/>
              <a:t>.</a:t>
            </a:r>
          </a:p>
          <a:p>
            <a:pPr>
              <a:lnSpc>
                <a:spcPct val="110000"/>
              </a:lnSpc>
            </a:pPr>
            <a:r>
              <a:rPr lang="en-US" altLang="es-ES" sz="2400" dirty="0" err="1"/>
              <a:t>Según</a:t>
            </a:r>
            <a:r>
              <a:rPr lang="en-US" altLang="es-ES" sz="2400" dirty="0"/>
              <a:t> </a:t>
            </a:r>
            <a:r>
              <a:rPr lang="en-US" altLang="es-ES" sz="2400" dirty="0" err="1"/>
              <a:t>su</a:t>
            </a:r>
            <a:r>
              <a:rPr lang="en-US" altLang="es-ES" sz="2400" dirty="0"/>
              <a:t> </a:t>
            </a:r>
            <a:r>
              <a:rPr lang="en-US" altLang="es-ES" sz="2400" dirty="0" err="1"/>
              <a:t>declaración</a:t>
            </a:r>
            <a:r>
              <a:rPr lang="en-US" altLang="es-ES" sz="2400" dirty="0"/>
              <a:t> de 1996 de la </a:t>
            </a:r>
            <a:r>
              <a:rPr lang="en-US" altLang="es-ES" sz="2400" dirty="0" err="1"/>
              <a:t>Asociación</a:t>
            </a:r>
            <a:r>
              <a:rPr lang="en-US" altLang="es-ES" sz="2400" dirty="0"/>
              <a:t> Americana de </a:t>
            </a:r>
            <a:r>
              <a:rPr lang="en-US" altLang="es-ES" sz="2400" dirty="0" err="1"/>
              <a:t>Psicología</a:t>
            </a:r>
            <a:r>
              <a:rPr lang="en-US" altLang="es-ES" sz="2400" dirty="0"/>
              <a:t> (APA) no </a:t>
            </a:r>
            <a:r>
              <a:rPr lang="en-US" altLang="es-ES" sz="2400" dirty="0" err="1"/>
              <a:t>existe</a:t>
            </a:r>
            <a:r>
              <a:rPr lang="en-US" altLang="es-ES" sz="2400" dirty="0"/>
              <a:t> </a:t>
            </a:r>
            <a:r>
              <a:rPr lang="en-US" altLang="es-ES" sz="2400" dirty="0" err="1"/>
              <a:t>evidencia</a:t>
            </a:r>
            <a:r>
              <a:rPr lang="en-US" altLang="es-ES" sz="2400" dirty="0"/>
              <a:t> </a:t>
            </a:r>
            <a:r>
              <a:rPr lang="en-US" altLang="es-ES" sz="2400" dirty="0" err="1"/>
              <a:t>científica</a:t>
            </a:r>
            <a:r>
              <a:rPr lang="en-US" altLang="es-ES" sz="2400" dirty="0"/>
              <a:t> que </a:t>
            </a:r>
            <a:r>
              <a:rPr lang="en-US" altLang="es-ES" sz="2400" dirty="0" err="1"/>
              <a:t>avale</a:t>
            </a:r>
            <a:r>
              <a:rPr lang="en-US" altLang="es-ES" sz="2400" dirty="0"/>
              <a:t> </a:t>
            </a:r>
            <a:r>
              <a:rPr lang="en-US" altLang="es-ES" sz="2400" dirty="0" err="1"/>
              <a:t>el</a:t>
            </a:r>
            <a:r>
              <a:rPr lang="en-US" altLang="es-ES" sz="2400" dirty="0"/>
              <a:t> SAP. Esta </a:t>
            </a:r>
            <a:r>
              <a:rPr lang="en-US" altLang="es-ES" sz="2400" dirty="0" err="1"/>
              <a:t>Asociación</a:t>
            </a:r>
            <a:r>
              <a:rPr lang="en-US" altLang="es-ES" sz="2400" dirty="0"/>
              <a:t> </a:t>
            </a:r>
            <a:r>
              <a:rPr lang="en-US" altLang="es-ES" sz="2400" dirty="0" err="1"/>
              <a:t>critica</a:t>
            </a:r>
            <a:r>
              <a:rPr lang="en-US" altLang="es-ES" sz="2400" dirty="0"/>
              <a:t> </a:t>
            </a:r>
            <a:r>
              <a:rPr lang="en-US" altLang="es-ES" sz="2400" dirty="0" err="1"/>
              <a:t>el</a:t>
            </a:r>
            <a:r>
              <a:rPr lang="en-US" altLang="es-ES" sz="2400" dirty="0"/>
              <a:t> mal </a:t>
            </a:r>
            <a:r>
              <a:rPr lang="en-US" altLang="es-ES" sz="2400" dirty="0" err="1"/>
              <a:t>uso</a:t>
            </a:r>
            <a:r>
              <a:rPr lang="en-US" altLang="es-ES" sz="2400" dirty="0"/>
              <a:t> que de </a:t>
            </a:r>
            <a:r>
              <a:rPr lang="en-US" altLang="es-ES" sz="2400" dirty="0" err="1"/>
              <a:t>dicho</a:t>
            </a:r>
            <a:r>
              <a:rPr lang="en-US" altLang="es-ES" sz="2400" dirty="0"/>
              <a:t> </a:t>
            </a:r>
            <a:r>
              <a:rPr lang="en-US" altLang="es-ES" sz="2400" dirty="0" err="1"/>
              <a:t>término</a:t>
            </a:r>
            <a:r>
              <a:rPr lang="en-US" altLang="es-ES" sz="2400" dirty="0"/>
              <a:t> se </a:t>
            </a:r>
            <a:r>
              <a:rPr lang="en-US" altLang="es-ES" sz="2400" dirty="0" err="1"/>
              <a:t>hace</a:t>
            </a:r>
            <a:r>
              <a:rPr lang="en-US" altLang="es-ES" sz="2400" dirty="0"/>
              <a:t> </a:t>
            </a:r>
            <a:r>
              <a:rPr lang="en-US" altLang="es-ES" sz="2400" dirty="0" err="1"/>
              <a:t>en</a:t>
            </a:r>
            <a:r>
              <a:rPr lang="en-US" altLang="es-ES" sz="2400" dirty="0"/>
              <a:t> </a:t>
            </a:r>
            <a:r>
              <a:rPr lang="en-US" altLang="es-ES" sz="2400" dirty="0" err="1"/>
              <a:t>los</a:t>
            </a:r>
            <a:r>
              <a:rPr lang="en-US" altLang="es-ES" sz="2400" dirty="0"/>
              <a:t> </a:t>
            </a:r>
            <a:r>
              <a:rPr lang="en-US" altLang="es-ES" sz="2400" dirty="0" err="1"/>
              <a:t>casos</a:t>
            </a:r>
            <a:r>
              <a:rPr lang="en-US" altLang="es-ES" sz="2400" dirty="0"/>
              <a:t> de </a:t>
            </a:r>
            <a:r>
              <a:rPr lang="en-US" altLang="es-ES" sz="2400" dirty="0" err="1"/>
              <a:t>violencia</a:t>
            </a:r>
            <a:r>
              <a:rPr lang="en-US" altLang="es-ES" sz="2400" dirty="0"/>
              <a:t> de </a:t>
            </a:r>
            <a:r>
              <a:rPr lang="en-US" altLang="es-ES" sz="2400" dirty="0" err="1"/>
              <a:t>género</a:t>
            </a:r>
            <a:r>
              <a:rPr lang="en-US" altLang="es-ES" sz="2400" dirty="0"/>
              <a:t>.</a:t>
            </a:r>
          </a:p>
        </p:txBody>
      </p:sp>
      <p:sp>
        <p:nvSpPr>
          <p:cNvPr id="8706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3193" name="Rectangle 9319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93195" name="Picture 9319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3197" name="Straight Connector 9319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3199" name="Straight Connector 9319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3201" name="Rectangle 93200">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9" name="Picture 93188" descr="Candado con un corazón">
            <a:extLst>
              <a:ext uri="{FF2B5EF4-FFF2-40B4-BE49-F238E27FC236}">
                <a16:creationId xmlns:a16="http://schemas.microsoft.com/office/drawing/2014/main" id="{4D6AFFD2-273E-5CCE-109B-233DEC3797C4}"/>
              </a:ext>
            </a:extLst>
          </p:cNvPr>
          <p:cNvPicPr>
            <a:picLocks noChangeAspect="1"/>
          </p:cNvPicPr>
          <p:nvPr/>
        </p:nvPicPr>
        <p:blipFill rotWithShape="1">
          <a:blip r:embed="rId3">
            <a:duotone>
              <a:schemeClr val="bg2">
                <a:shade val="45000"/>
                <a:satMod val="135000"/>
              </a:schemeClr>
              <a:prstClr val="white"/>
            </a:duotone>
            <a:alphaModFix amt="50000"/>
          </a:blip>
          <a:srcRect l="2"/>
          <a:stretch/>
        </p:blipFill>
        <p:spPr>
          <a:xfrm>
            <a:off x="305" y="10"/>
            <a:ext cx="12191695" cy="6857990"/>
          </a:xfrm>
          <a:prstGeom prst="rect">
            <a:avLst/>
          </a:prstGeom>
        </p:spPr>
      </p:pic>
      <p:cxnSp>
        <p:nvCxnSpPr>
          <p:cNvPr id="93203" name="Straight Connector 93202">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3186" name="Título 1">
            <a:extLst>
              <a:ext uri="{FF2B5EF4-FFF2-40B4-BE49-F238E27FC236}">
                <a16:creationId xmlns:a16="http://schemas.microsoft.com/office/drawing/2014/main" id="{4DB59E74-CC04-B59C-8B43-AC1BD2AD2EF9}"/>
              </a:ext>
            </a:extLst>
          </p:cNvPr>
          <p:cNvSpPr>
            <a:spLocks noGrp="1"/>
          </p:cNvSpPr>
          <p:nvPr>
            <p:ph type="title" idx="4294967295"/>
          </p:nvPr>
        </p:nvSpPr>
        <p:spPr>
          <a:xfrm>
            <a:off x="91441" y="132089"/>
            <a:ext cx="12100559" cy="1055925"/>
          </a:xfrm>
        </p:spPr>
        <p:txBody>
          <a:bodyPr vert="horz" lIns="91440" tIns="45720" rIns="91440" bIns="45720" rtlCol="0" anchor="t">
            <a:normAutofit/>
          </a:bodyPr>
          <a:lstStyle/>
          <a:p>
            <a:r>
              <a:rPr lang="en-US" altLang="es-ES" dirty="0" err="1"/>
              <a:t>Violencia</a:t>
            </a:r>
            <a:r>
              <a:rPr lang="en-US" altLang="es-ES" dirty="0"/>
              <a:t> de </a:t>
            </a:r>
            <a:r>
              <a:rPr lang="en-US" altLang="es-ES" dirty="0" err="1"/>
              <a:t>género</a:t>
            </a:r>
            <a:r>
              <a:rPr lang="en-US" altLang="es-ES" dirty="0"/>
              <a:t> y </a:t>
            </a:r>
            <a:r>
              <a:rPr lang="en-US" altLang="es-ES" dirty="0" err="1"/>
              <a:t>trastorno</a:t>
            </a:r>
            <a:r>
              <a:rPr lang="en-US" altLang="es-ES" dirty="0"/>
              <a:t> </a:t>
            </a:r>
            <a:r>
              <a:rPr lang="en-US" altLang="es-ES" dirty="0" err="1"/>
              <a:t>limite</a:t>
            </a:r>
            <a:r>
              <a:rPr lang="en-US" altLang="es-ES" dirty="0"/>
              <a:t> de la </a:t>
            </a:r>
            <a:r>
              <a:rPr lang="en-US" altLang="es-ES" dirty="0" err="1"/>
              <a:t>personalidad</a:t>
            </a:r>
            <a:endParaRPr lang="en-US" altLang="es-ES" dirty="0"/>
          </a:p>
        </p:txBody>
      </p:sp>
      <p:sp>
        <p:nvSpPr>
          <p:cNvPr id="93205" name="Rectangle 93204">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7" name="Marcador de contenido 2">
            <a:extLst>
              <a:ext uri="{FF2B5EF4-FFF2-40B4-BE49-F238E27FC236}">
                <a16:creationId xmlns:a16="http://schemas.microsoft.com/office/drawing/2014/main" id="{2E0EC643-86A1-2153-00D3-279B3F3A0BE6}"/>
              </a:ext>
            </a:extLst>
          </p:cNvPr>
          <p:cNvSpPr>
            <a:spLocks noGrp="1"/>
          </p:cNvSpPr>
          <p:nvPr>
            <p:ph idx="4294967295"/>
          </p:nvPr>
        </p:nvSpPr>
        <p:spPr>
          <a:xfrm>
            <a:off x="91441" y="1188014"/>
            <a:ext cx="10963413" cy="4278331"/>
          </a:xfrm>
        </p:spPr>
        <p:txBody>
          <a:bodyPr vert="horz" lIns="91440" tIns="45720" rIns="91440" bIns="45720" rtlCol="0" anchor="t">
            <a:normAutofit/>
          </a:bodyPr>
          <a:lstStyle/>
          <a:p>
            <a:pPr>
              <a:lnSpc>
                <a:spcPct val="110000"/>
              </a:lnSpc>
            </a:pPr>
            <a:r>
              <a:rPr lang="en-US" altLang="es-ES" dirty="0" err="1"/>
              <a:t>Muchas</a:t>
            </a:r>
            <a:r>
              <a:rPr lang="en-US" altLang="es-ES" dirty="0"/>
              <a:t> </a:t>
            </a:r>
            <a:r>
              <a:rPr lang="en-US" altLang="es-ES" dirty="0" err="1"/>
              <a:t>secuelas</a:t>
            </a:r>
            <a:r>
              <a:rPr lang="en-US" altLang="es-ES" dirty="0"/>
              <a:t> </a:t>
            </a:r>
            <a:r>
              <a:rPr lang="en-US" altLang="es-ES" dirty="0" err="1"/>
              <a:t>psicopatológicas</a:t>
            </a:r>
            <a:r>
              <a:rPr lang="en-US" altLang="es-ES" dirty="0"/>
              <a:t> de la </a:t>
            </a:r>
            <a:r>
              <a:rPr lang="en-US" altLang="es-ES" dirty="0" err="1"/>
              <a:t>violencia</a:t>
            </a:r>
            <a:r>
              <a:rPr lang="en-US" altLang="es-ES" dirty="0"/>
              <a:t> de </a:t>
            </a:r>
            <a:r>
              <a:rPr lang="en-US" altLang="es-ES" dirty="0" err="1"/>
              <a:t>genero</a:t>
            </a:r>
            <a:r>
              <a:rPr lang="en-US" altLang="es-ES" dirty="0"/>
              <a:t> </a:t>
            </a:r>
            <a:r>
              <a:rPr lang="en-US" altLang="es-ES" dirty="0" err="1"/>
              <a:t>pueden</a:t>
            </a:r>
            <a:r>
              <a:rPr lang="en-US" altLang="es-ES" dirty="0"/>
              <a:t> </a:t>
            </a:r>
            <a:r>
              <a:rPr lang="en-US" altLang="es-ES" dirty="0" err="1"/>
              <a:t>confundirse</a:t>
            </a:r>
            <a:r>
              <a:rPr lang="en-US" altLang="es-ES" dirty="0"/>
              <a:t> con </a:t>
            </a:r>
            <a:r>
              <a:rPr lang="en-US" altLang="es-ES" dirty="0" err="1"/>
              <a:t>síntomas</a:t>
            </a:r>
            <a:r>
              <a:rPr lang="en-US" altLang="es-ES" dirty="0"/>
              <a:t> de </a:t>
            </a:r>
            <a:r>
              <a:rPr lang="en-US" altLang="es-ES" dirty="0" err="1"/>
              <a:t>tlp</a:t>
            </a:r>
            <a:endParaRPr lang="en-US" altLang="es-ES" dirty="0"/>
          </a:p>
          <a:p>
            <a:pPr>
              <a:lnSpc>
                <a:spcPct val="110000"/>
              </a:lnSpc>
            </a:pPr>
            <a:r>
              <a:rPr lang="en-US" altLang="es-ES" dirty="0" err="1"/>
              <a:t>Muchas</a:t>
            </a:r>
            <a:r>
              <a:rPr lang="en-US" altLang="es-ES" dirty="0"/>
              <a:t> </a:t>
            </a:r>
            <a:r>
              <a:rPr lang="en-US" altLang="es-ES" dirty="0" err="1"/>
              <a:t>mujeres</a:t>
            </a:r>
            <a:r>
              <a:rPr lang="en-US" altLang="es-ES" dirty="0"/>
              <a:t> con </a:t>
            </a:r>
            <a:r>
              <a:rPr lang="en-US" altLang="es-ES" dirty="0" err="1"/>
              <a:t>diagnostico</a:t>
            </a:r>
            <a:r>
              <a:rPr lang="en-US" altLang="es-ES" dirty="0"/>
              <a:t> de </a:t>
            </a:r>
            <a:r>
              <a:rPr lang="en-US" altLang="es-ES" dirty="0" err="1"/>
              <a:t>tlp</a:t>
            </a:r>
            <a:r>
              <a:rPr lang="en-US" altLang="es-ES" dirty="0"/>
              <a:t> </a:t>
            </a:r>
            <a:r>
              <a:rPr lang="en-US" altLang="es-ES" dirty="0" err="1"/>
              <a:t>tienen</a:t>
            </a:r>
            <a:r>
              <a:rPr lang="en-US" altLang="es-ES" dirty="0"/>
              <a:t> con </a:t>
            </a:r>
            <a:r>
              <a:rPr lang="en-US" altLang="es-ES" dirty="0" err="1"/>
              <a:t>frecuencia</a:t>
            </a:r>
            <a:r>
              <a:rPr lang="en-US" altLang="es-ES" dirty="0"/>
              <a:t> </a:t>
            </a:r>
            <a:r>
              <a:rPr lang="en-US" altLang="es-ES" dirty="0" err="1"/>
              <a:t>conflictos</a:t>
            </a:r>
            <a:r>
              <a:rPr lang="en-US" altLang="es-ES" dirty="0"/>
              <a:t> de pareja (no </a:t>
            </a:r>
            <a:r>
              <a:rPr lang="en-US" altLang="es-ES" dirty="0" err="1"/>
              <a:t>siempre</a:t>
            </a:r>
            <a:r>
              <a:rPr lang="en-US" altLang="es-ES" dirty="0"/>
              <a:t>)</a:t>
            </a:r>
          </a:p>
          <a:p>
            <a:pPr>
              <a:lnSpc>
                <a:spcPct val="110000"/>
              </a:lnSpc>
            </a:pPr>
            <a:r>
              <a:rPr lang="en-US" altLang="es-ES" dirty="0"/>
              <a:t>En </a:t>
            </a:r>
            <a:r>
              <a:rPr lang="en-US" altLang="es-ES" dirty="0" err="1"/>
              <a:t>los</a:t>
            </a:r>
            <a:r>
              <a:rPr lang="en-US" altLang="es-ES" dirty="0"/>
              <a:t> dos </a:t>
            </a:r>
            <a:r>
              <a:rPr lang="en-US" altLang="es-ES" dirty="0" err="1"/>
              <a:t>casos</a:t>
            </a:r>
            <a:r>
              <a:rPr lang="en-US" altLang="es-ES" dirty="0"/>
              <a:t> con </a:t>
            </a:r>
            <a:r>
              <a:rPr lang="en-US" altLang="es-ES" dirty="0" err="1"/>
              <a:t>frecuencia</a:t>
            </a:r>
            <a:r>
              <a:rPr lang="en-US" altLang="es-ES" dirty="0"/>
              <a:t> </a:t>
            </a:r>
            <a:r>
              <a:rPr lang="en-US" altLang="es-ES" dirty="0" err="1"/>
              <a:t>antecedentes</a:t>
            </a:r>
            <a:r>
              <a:rPr lang="en-US" altLang="es-ES" dirty="0"/>
              <a:t> de trauma </a:t>
            </a:r>
            <a:r>
              <a:rPr lang="en-US" altLang="es-ES" dirty="0" err="1"/>
              <a:t>infantil</a:t>
            </a:r>
            <a:r>
              <a:rPr lang="en-US" altLang="es-ES" dirty="0"/>
              <a:t> lo que </a:t>
            </a:r>
            <a:r>
              <a:rPr lang="en-US" altLang="es-ES" dirty="0" err="1"/>
              <a:t>incrementa</a:t>
            </a:r>
            <a:r>
              <a:rPr lang="en-US" altLang="es-ES" dirty="0"/>
              <a:t> la </a:t>
            </a:r>
            <a:r>
              <a:rPr lang="en-US" altLang="es-ES" dirty="0" err="1"/>
              <a:t>vulnerabilidad</a:t>
            </a:r>
            <a:r>
              <a:rPr lang="en-US" altLang="es-ES" dirty="0"/>
              <a:t> a </a:t>
            </a:r>
            <a:r>
              <a:rPr lang="en-US" altLang="es-ES" dirty="0" err="1"/>
              <a:t>otros</a:t>
            </a:r>
            <a:r>
              <a:rPr lang="en-US" altLang="es-ES" dirty="0"/>
              <a:t> </a:t>
            </a:r>
            <a:r>
              <a:rPr lang="en-US" altLang="es-ES" dirty="0" err="1"/>
              <a:t>factores</a:t>
            </a:r>
            <a:r>
              <a:rPr lang="en-US" altLang="es-ES" dirty="0"/>
              <a:t> de </a:t>
            </a:r>
            <a:r>
              <a:rPr lang="en-US" altLang="es-ES" dirty="0" err="1"/>
              <a:t>riesgo</a:t>
            </a:r>
            <a:r>
              <a:rPr lang="en-US" altLang="es-ES" dirty="0"/>
              <a:t> </a:t>
            </a:r>
            <a:r>
              <a:rPr lang="en-US" altLang="es-ES" dirty="0" err="1"/>
              <a:t>en</a:t>
            </a:r>
            <a:r>
              <a:rPr lang="en-US" altLang="es-ES" dirty="0"/>
              <a:t> </a:t>
            </a:r>
            <a:r>
              <a:rPr lang="en-US" altLang="es-ES" dirty="0" err="1"/>
              <a:t>edad</a:t>
            </a:r>
            <a:r>
              <a:rPr lang="en-US" altLang="es-ES" dirty="0"/>
              <a:t> </a:t>
            </a:r>
            <a:r>
              <a:rPr lang="en-US" altLang="es-ES" dirty="0" err="1"/>
              <a:t>adulta</a:t>
            </a:r>
            <a:r>
              <a:rPr lang="en-US" altLang="es-ES" dirty="0"/>
              <a:t>. Por no </a:t>
            </a:r>
            <a:r>
              <a:rPr lang="en-US" altLang="es-ES" dirty="0" err="1"/>
              <a:t>discriminar</a:t>
            </a:r>
            <a:r>
              <a:rPr lang="en-US" altLang="es-ES" dirty="0"/>
              <a:t> </a:t>
            </a:r>
            <a:r>
              <a:rPr lang="en-US" altLang="es-ES" dirty="0" err="1"/>
              <a:t>relaciones</a:t>
            </a:r>
            <a:r>
              <a:rPr lang="en-US" altLang="es-ES" dirty="0"/>
              <a:t> </a:t>
            </a:r>
            <a:r>
              <a:rPr lang="en-US" altLang="es-ES" dirty="0" err="1"/>
              <a:t>abusivas</a:t>
            </a:r>
            <a:r>
              <a:rPr lang="en-US" altLang="es-ES" dirty="0"/>
              <a:t>?</a:t>
            </a:r>
          </a:p>
          <a:p>
            <a:pPr>
              <a:lnSpc>
                <a:spcPct val="110000"/>
              </a:lnSpc>
            </a:pPr>
            <a:r>
              <a:rPr lang="en-US" altLang="es-ES" dirty="0"/>
              <a:t>Se ha </a:t>
            </a:r>
            <a:r>
              <a:rPr lang="en-US" altLang="es-ES" dirty="0" err="1"/>
              <a:t>descrito</a:t>
            </a:r>
            <a:r>
              <a:rPr lang="en-US" altLang="es-ES" dirty="0"/>
              <a:t> que </a:t>
            </a:r>
            <a:r>
              <a:rPr lang="en-US" altLang="es-ES" dirty="0" err="1"/>
              <a:t>existe</a:t>
            </a:r>
            <a:r>
              <a:rPr lang="en-US" altLang="es-ES" dirty="0"/>
              <a:t> </a:t>
            </a:r>
            <a:r>
              <a:rPr lang="en-US" altLang="es-ES" dirty="0" err="1"/>
              <a:t>relación</a:t>
            </a:r>
            <a:r>
              <a:rPr lang="en-US" altLang="es-ES" dirty="0"/>
              <a:t> entre </a:t>
            </a:r>
            <a:r>
              <a:rPr lang="en-US" altLang="es-ES" dirty="0" err="1"/>
              <a:t>abuso</a:t>
            </a:r>
            <a:r>
              <a:rPr lang="en-US" altLang="es-ES" dirty="0"/>
              <a:t> sexual </a:t>
            </a:r>
            <a:r>
              <a:rPr lang="en-US" altLang="es-ES" dirty="0" err="1"/>
              <a:t>infantil</a:t>
            </a:r>
            <a:r>
              <a:rPr lang="en-US" altLang="es-ES" dirty="0"/>
              <a:t> y </a:t>
            </a:r>
            <a:r>
              <a:rPr lang="en-US" altLang="es-ES" dirty="0" err="1"/>
              <a:t>tept</a:t>
            </a:r>
            <a:r>
              <a:rPr lang="en-US" altLang="es-ES" dirty="0"/>
              <a:t> </a:t>
            </a:r>
            <a:r>
              <a:rPr lang="en-US" altLang="es-ES" dirty="0" err="1"/>
              <a:t>en</a:t>
            </a:r>
            <a:r>
              <a:rPr lang="en-US" altLang="es-ES" dirty="0"/>
              <a:t> </a:t>
            </a:r>
            <a:r>
              <a:rPr lang="en-US" altLang="es-ES" dirty="0" err="1"/>
              <a:t>edad</a:t>
            </a:r>
            <a:r>
              <a:rPr lang="en-US" altLang="es-ES" dirty="0"/>
              <a:t> </a:t>
            </a:r>
            <a:r>
              <a:rPr lang="en-US" altLang="es-ES" dirty="0" err="1"/>
              <a:t>adulta</a:t>
            </a:r>
            <a:r>
              <a:rPr lang="en-US" altLang="es-ES" dirty="0"/>
              <a:t> </a:t>
            </a:r>
          </a:p>
          <a:p>
            <a:pPr>
              <a:lnSpc>
                <a:spcPct val="110000"/>
              </a:lnSpc>
            </a:pPr>
            <a:r>
              <a:rPr lang="en-US" altLang="es-ES" dirty="0"/>
              <a:t>La </a:t>
            </a:r>
            <a:r>
              <a:rPr lang="en-US" altLang="es-ES" dirty="0" err="1"/>
              <a:t>literatura</a:t>
            </a:r>
            <a:r>
              <a:rPr lang="en-US" altLang="es-ES" dirty="0"/>
              <a:t> pone </a:t>
            </a:r>
            <a:r>
              <a:rPr lang="en-US" altLang="es-ES" dirty="0" err="1"/>
              <a:t>cada</a:t>
            </a:r>
            <a:r>
              <a:rPr lang="en-US" altLang="es-ES" dirty="0"/>
              <a:t> </a:t>
            </a:r>
            <a:r>
              <a:rPr lang="en-US" altLang="es-ES" dirty="0" err="1"/>
              <a:t>vez</a:t>
            </a:r>
            <a:r>
              <a:rPr lang="en-US" altLang="es-ES" dirty="0"/>
              <a:t> mayor </a:t>
            </a:r>
            <a:r>
              <a:rPr lang="en-US" altLang="es-ES" dirty="0" err="1"/>
              <a:t>énfasis</a:t>
            </a:r>
            <a:r>
              <a:rPr lang="en-US" altLang="es-ES" dirty="0"/>
              <a:t> </a:t>
            </a:r>
            <a:r>
              <a:rPr lang="en-US" altLang="es-ES" dirty="0" err="1"/>
              <a:t>en</a:t>
            </a:r>
            <a:r>
              <a:rPr lang="en-US" altLang="es-ES" dirty="0"/>
              <a:t> la </a:t>
            </a:r>
            <a:r>
              <a:rPr lang="en-US" altLang="es-ES" dirty="0" err="1"/>
              <a:t>disociación</a:t>
            </a:r>
            <a:r>
              <a:rPr lang="en-US" altLang="es-ES" dirty="0"/>
              <a:t> </a:t>
            </a:r>
            <a:r>
              <a:rPr lang="en-US" altLang="es-ES" dirty="0" err="1"/>
              <a:t>como</a:t>
            </a:r>
            <a:r>
              <a:rPr lang="en-US" altLang="es-ES" dirty="0"/>
              <a:t> </a:t>
            </a:r>
            <a:r>
              <a:rPr lang="en-US" altLang="es-ES" dirty="0" err="1"/>
              <a:t>característica</a:t>
            </a:r>
            <a:r>
              <a:rPr lang="en-US" altLang="es-ES" dirty="0"/>
              <a:t> principal de la </a:t>
            </a:r>
            <a:r>
              <a:rPr lang="en-US" altLang="es-ES" dirty="0" err="1"/>
              <a:t>traumatización</a:t>
            </a:r>
            <a:endParaRPr lang="en-US" altLang="es-ES" dirty="0"/>
          </a:p>
          <a:p>
            <a:pPr>
              <a:lnSpc>
                <a:spcPct val="110000"/>
              </a:lnSpc>
            </a:pPr>
            <a:r>
              <a:rPr lang="en-US" altLang="es-ES" dirty="0"/>
              <a:t>Trauma </a:t>
            </a:r>
            <a:r>
              <a:rPr lang="en-US" altLang="es-ES" dirty="0" err="1"/>
              <a:t>en</a:t>
            </a:r>
            <a:r>
              <a:rPr lang="en-US" altLang="es-ES" dirty="0"/>
              <a:t> </a:t>
            </a:r>
            <a:r>
              <a:rPr lang="en-US" altLang="es-ES" dirty="0" err="1"/>
              <a:t>relación</a:t>
            </a:r>
            <a:r>
              <a:rPr lang="en-US" altLang="es-ES" dirty="0"/>
              <a:t> de </a:t>
            </a:r>
            <a:r>
              <a:rPr lang="en-US" altLang="es-ES" dirty="0" err="1"/>
              <a:t>apego</a:t>
            </a:r>
            <a:r>
              <a:rPr lang="en-US" altLang="es-ES" dirty="0"/>
              <a:t> </a:t>
            </a:r>
            <a:r>
              <a:rPr lang="en-US" altLang="es-ES" dirty="0" err="1"/>
              <a:t>aumenta</a:t>
            </a:r>
            <a:r>
              <a:rPr lang="en-US" altLang="es-ES" dirty="0"/>
              <a:t>  </a:t>
            </a:r>
            <a:r>
              <a:rPr lang="en-US" altLang="es-ES" dirty="0" err="1"/>
              <a:t>vulnerabilidad</a:t>
            </a:r>
            <a:r>
              <a:rPr lang="en-US" altLang="es-ES" dirty="0"/>
              <a:t> al trauma</a:t>
            </a:r>
          </a:p>
        </p:txBody>
      </p:sp>
      <p:pic>
        <p:nvPicPr>
          <p:cNvPr id="93207" name="Picture 93206">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3209" name="Straight Connector 93208">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4217" name="Rectangle 9421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94219" name="Picture 9421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221" name="Straight Connector 9422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4223" name="Straight Connector 9422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225" name="Rectangle 94224">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213" name="Picture 94212" descr="Marca de exclamación sobre fondo amarillo">
            <a:extLst>
              <a:ext uri="{FF2B5EF4-FFF2-40B4-BE49-F238E27FC236}">
                <a16:creationId xmlns:a16="http://schemas.microsoft.com/office/drawing/2014/main" id="{FA29201A-2B83-52A5-65FA-574DB2582FEB}"/>
              </a:ext>
            </a:extLst>
          </p:cNvPr>
          <p:cNvPicPr>
            <a:picLocks noChangeAspect="1"/>
          </p:cNvPicPr>
          <p:nvPr/>
        </p:nvPicPr>
        <p:blipFill rotWithShape="1">
          <a:blip r:embed="rId3">
            <a:duotone>
              <a:schemeClr val="bg2">
                <a:shade val="45000"/>
                <a:satMod val="135000"/>
              </a:schemeClr>
              <a:prstClr val="white"/>
            </a:duotone>
            <a:alphaModFix amt="50000"/>
          </a:blip>
          <a:srcRect t="24998" r="-1" b="-1"/>
          <a:stretch/>
        </p:blipFill>
        <p:spPr>
          <a:xfrm>
            <a:off x="305" y="10"/>
            <a:ext cx="12191695" cy="6857990"/>
          </a:xfrm>
          <a:prstGeom prst="rect">
            <a:avLst/>
          </a:prstGeom>
        </p:spPr>
      </p:pic>
      <p:cxnSp>
        <p:nvCxnSpPr>
          <p:cNvPr id="94227" name="Straight Connector 94226">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4210" name="Título 1">
            <a:extLst>
              <a:ext uri="{FF2B5EF4-FFF2-40B4-BE49-F238E27FC236}">
                <a16:creationId xmlns:a16="http://schemas.microsoft.com/office/drawing/2014/main" id="{5B982D33-46C7-E365-52D2-76E40DEDD064}"/>
              </a:ext>
            </a:extLst>
          </p:cNvPr>
          <p:cNvSpPr>
            <a:spLocks noGrp="1"/>
          </p:cNvSpPr>
          <p:nvPr>
            <p:ph type="title" idx="4294967295"/>
          </p:nvPr>
        </p:nvSpPr>
        <p:spPr>
          <a:xfrm>
            <a:off x="1451579" y="804519"/>
            <a:ext cx="9603275" cy="1049235"/>
          </a:xfrm>
        </p:spPr>
        <p:txBody>
          <a:bodyPr vert="horz" lIns="91440" tIns="45720" rIns="91440" bIns="45720" rtlCol="0" anchor="t">
            <a:normAutofit/>
          </a:bodyPr>
          <a:lstStyle/>
          <a:p>
            <a:r>
              <a:rPr lang="en-US" altLang="es-ES" sz="2200"/>
              <a:t>Confusión entre los síntomas del trastorno limite de la personalidad y las secuelas de la violencia de género</a:t>
            </a:r>
          </a:p>
        </p:txBody>
      </p:sp>
      <p:sp>
        <p:nvSpPr>
          <p:cNvPr id="94229" name="Rectangle 94228">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1" name="Marcador de contenido 2">
            <a:extLst>
              <a:ext uri="{FF2B5EF4-FFF2-40B4-BE49-F238E27FC236}">
                <a16:creationId xmlns:a16="http://schemas.microsoft.com/office/drawing/2014/main" id="{003FBFF3-F517-94BB-684D-B3AAB8CC22B1}"/>
              </a:ext>
            </a:extLst>
          </p:cNvPr>
          <p:cNvSpPr>
            <a:spLocks noGrp="1"/>
          </p:cNvSpPr>
          <p:nvPr>
            <p:ph idx="4294967295"/>
          </p:nvPr>
        </p:nvSpPr>
        <p:spPr>
          <a:xfrm>
            <a:off x="1451579" y="2015732"/>
            <a:ext cx="9603275" cy="3450613"/>
          </a:xfrm>
        </p:spPr>
        <p:txBody>
          <a:bodyPr vert="horz" lIns="91440" tIns="45720" rIns="91440" bIns="45720" rtlCol="0" anchor="t">
            <a:normAutofit/>
          </a:bodyPr>
          <a:lstStyle/>
          <a:p>
            <a:pPr>
              <a:lnSpc>
                <a:spcPct val="110000"/>
              </a:lnSpc>
            </a:pPr>
            <a:r>
              <a:rPr lang="en-US" altLang="es-ES" dirty="0" err="1"/>
              <a:t>Esfuerzos</a:t>
            </a:r>
            <a:r>
              <a:rPr lang="en-US" altLang="es-ES" dirty="0"/>
              <a:t> </a:t>
            </a:r>
            <a:r>
              <a:rPr lang="en-US" altLang="es-ES" dirty="0" err="1"/>
              <a:t>frenéticos</a:t>
            </a:r>
            <a:r>
              <a:rPr lang="en-US" altLang="es-ES" dirty="0"/>
              <a:t> para </a:t>
            </a:r>
            <a:r>
              <a:rPr lang="en-US" altLang="es-ES" dirty="0" err="1"/>
              <a:t>evitar</a:t>
            </a:r>
            <a:r>
              <a:rPr lang="en-US" altLang="es-ES" dirty="0"/>
              <a:t> un </a:t>
            </a:r>
            <a:r>
              <a:rPr lang="en-US" altLang="es-ES" dirty="0" err="1"/>
              <a:t>abandono</a:t>
            </a:r>
            <a:r>
              <a:rPr lang="en-US" altLang="es-ES" dirty="0"/>
              <a:t> </a:t>
            </a:r>
            <a:r>
              <a:rPr lang="en-US" altLang="es-ES" dirty="0" err="1"/>
              <a:t>imaginario</a:t>
            </a:r>
            <a:r>
              <a:rPr lang="en-US" altLang="es-ES" dirty="0"/>
              <a:t> o real</a:t>
            </a:r>
          </a:p>
          <a:p>
            <a:pPr>
              <a:lnSpc>
                <a:spcPct val="110000"/>
              </a:lnSpc>
            </a:pPr>
            <a:r>
              <a:rPr lang="en-US" altLang="es-ES" dirty="0"/>
              <a:t>El </a:t>
            </a:r>
            <a:r>
              <a:rPr lang="en-US" altLang="es-ES" dirty="0" err="1"/>
              <a:t>patrón</a:t>
            </a:r>
            <a:r>
              <a:rPr lang="en-US" altLang="es-ES" dirty="0"/>
              <a:t> de las </a:t>
            </a:r>
            <a:r>
              <a:rPr lang="en-US" altLang="es-ES" dirty="0" err="1"/>
              <a:t>relaciones</a:t>
            </a:r>
            <a:r>
              <a:rPr lang="en-US" altLang="es-ES" dirty="0"/>
              <a:t> </a:t>
            </a:r>
            <a:r>
              <a:rPr lang="en-US" altLang="es-ES" dirty="0" err="1"/>
              <a:t>interpersonales</a:t>
            </a:r>
            <a:r>
              <a:rPr lang="en-US" altLang="es-ES" dirty="0"/>
              <a:t> </a:t>
            </a:r>
            <a:r>
              <a:rPr lang="en-US" altLang="es-ES" dirty="0" err="1"/>
              <a:t>claramente</a:t>
            </a:r>
            <a:r>
              <a:rPr lang="en-US" altLang="es-ES" dirty="0"/>
              <a:t> </a:t>
            </a:r>
            <a:r>
              <a:rPr lang="en-US" altLang="es-ES" dirty="0" err="1"/>
              <a:t>inestables</a:t>
            </a:r>
            <a:r>
              <a:rPr lang="en-US" altLang="es-ES" dirty="0"/>
              <a:t> e </a:t>
            </a:r>
            <a:r>
              <a:rPr lang="en-US" altLang="es-ES" dirty="0" err="1"/>
              <a:t>intensas</a:t>
            </a:r>
            <a:r>
              <a:rPr lang="en-US" altLang="es-ES" dirty="0"/>
              <a:t> con </a:t>
            </a:r>
            <a:r>
              <a:rPr lang="en-US" altLang="es-ES" dirty="0" err="1"/>
              <a:t>alternancia</a:t>
            </a:r>
            <a:r>
              <a:rPr lang="en-US" altLang="es-ES" dirty="0"/>
              <a:t> entre </a:t>
            </a:r>
            <a:r>
              <a:rPr lang="en-US" altLang="es-ES" dirty="0" err="1"/>
              <a:t>los</a:t>
            </a:r>
            <a:r>
              <a:rPr lang="en-US" altLang="es-ES" dirty="0"/>
              <a:t> </a:t>
            </a:r>
            <a:r>
              <a:rPr lang="en-US" altLang="es-ES" dirty="0" err="1"/>
              <a:t>extremos</a:t>
            </a:r>
            <a:endParaRPr lang="en-US" altLang="es-ES" dirty="0"/>
          </a:p>
          <a:p>
            <a:pPr>
              <a:lnSpc>
                <a:spcPct val="110000"/>
              </a:lnSpc>
            </a:pPr>
            <a:r>
              <a:rPr lang="en-US" altLang="es-ES" dirty="0" err="1"/>
              <a:t>Alteración</a:t>
            </a:r>
            <a:r>
              <a:rPr lang="en-US" altLang="es-ES" dirty="0"/>
              <a:t> de la </a:t>
            </a:r>
            <a:r>
              <a:rPr lang="en-US" altLang="es-ES" dirty="0" err="1"/>
              <a:t>identidads</a:t>
            </a:r>
            <a:r>
              <a:rPr lang="en-US" altLang="es-ES" dirty="0"/>
              <a:t>: </a:t>
            </a:r>
            <a:r>
              <a:rPr lang="en-US" altLang="es-ES" dirty="0" err="1"/>
              <a:t>sel</a:t>
            </a:r>
            <a:r>
              <a:rPr lang="en-US" altLang="es-ES" dirty="0"/>
              <a:t> </a:t>
            </a:r>
            <a:r>
              <a:rPr lang="en-US" altLang="es-ES" dirty="0" err="1"/>
              <a:t>sentido</a:t>
            </a:r>
            <a:r>
              <a:rPr lang="en-US" altLang="es-ES" dirty="0"/>
              <a:t> de </a:t>
            </a:r>
            <a:r>
              <a:rPr lang="en-US" altLang="es-ES" dirty="0" err="1"/>
              <a:t>si</a:t>
            </a:r>
            <a:r>
              <a:rPr lang="en-US" altLang="es-ES" dirty="0"/>
              <a:t> </a:t>
            </a:r>
            <a:r>
              <a:rPr lang="en-US" altLang="es-ES" dirty="0" err="1"/>
              <a:t>misma</a:t>
            </a:r>
            <a:r>
              <a:rPr lang="en-US" altLang="es-ES" dirty="0"/>
              <a:t>, </a:t>
            </a:r>
            <a:r>
              <a:rPr lang="en-US" altLang="es-ES" dirty="0" err="1"/>
              <a:t>autoimagen</a:t>
            </a:r>
            <a:r>
              <a:rPr lang="en-US" altLang="es-ES" dirty="0"/>
              <a:t>, </a:t>
            </a:r>
            <a:r>
              <a:rPr lang="en-US" altLang="es-ES" dirty="0" err="1"/>
              <a:t>persistente</a:t>
            </a:r>
            <a:r>
              <a:rPr lang="en-US" altLang="es-ES" dirty="0"/>
              <a:t> </a:t>
            </a:r>
            <a:r>
              <a:rPr lang="en-US" altLang="es-ES" dirty="0" err="1"/>
              <a:t>inestabilidad</a:t>
            </a:r>
            <a:r>
              <a:rPr lang="en-US" altLang="es-ES" dirty="0"/>
              <a:t>.</a:t>
            </a:r>
          </a:p>
          <a:p>
            <a:pPr>
              <a:lnSpc>
                <a:spcPct val="110000"/>
              </a:lnSpc>
            </a:pPr>
            <a:r>
              <a:rPr lang="en-US" altLang="es-ES" dirty="0" err="1"/>
              <a:t>Impulsividad</a:t>
            </a:r>
            <a:r>
              <a:rPr lang="en-US" altLang="es-ES" dirty="0"/>
              <a:t>, </a:t>
            </a:r>
            <a:r>
              <a:rPr lang="en-US" altLang="es-ES" dirty="0" err="1"/>
              <a:t>el</a:t>
            </a:r>
            <a:r>
              <a:rPr lang="en-US" altLang="es-ES" dirty="0"/>
              <a:t> </a:t>
            </a:r>
            <a:r>
              <a:rPr lang="en-US" altLang="es-ES" dirty="0" err="1"/>
              <a:t>algunos</a:t>
            </a:r>
            <a:r>
              <a:rPr lang="en-US" altLang="es-ES" dirty="0"/>
              <a:t> </a:t>
            </a:r>
            <a:r>
              <a:rPr lang="en-US" altLang="es-ES" dirty="0" err="1"/>
              <a:t>momentos</a:t>
            </a:r>
            <a:r>
              <a:rPr lang="en-US" altLang="es-ES" dirty="0"/>
              <a:t> </a:t>
            </a:r>
            <a:r>
              <a:rPr lang="en-US" altLang="es-ES" dirty="0" err="1"/>
              <a:t>sobretodo</a:t>
            </a:r>
            <a:r>
              <a:rPr lang="en-US" altLang="es-ES" dirty="0"/>
              <a:t> </a:t>
            </a:r>
            <a:r>
              <a:rPr lang="en-US" altLang="es-ES" dirty="0" err="1"/>
              <a:t>dañina</a:t>
            </a:r>
            <a:r>
              <a:rPr lang="en-US" altLang="es-ES" dirty="0"/>
              <a:t> para </a:t>
            </a:r>
            <a:r>
              <a:rPr lang="en-US" altLang="es-ES" dirty="0" err="1"/>
              <a:t>si</a:t>
            </a:r>
            <a:r>
              <a:rPr lang="en-US" altLang="es-ES" dirty="0"/>
              <a:t> </a:t>
            </a:r>
            <a:r>
              <a:rPr lang="en-US" altLang="es-ES" dirty="0" err="1"/>
              <a:t>misma</a:t>
            </a:r>
            <a:r>
              <a:rPr lang="en-US" altLang="es-ES" dirty="0"/>
              <a:t>.</a:t>
            </a:r>
          </a:p>
          <a:p>
            <a:pPr>
              <a:lnSpc>
                <a:spcPct val="110000"/>
              </a:lnSpc>
            </a:pPr>
            <a:r>
              <a:rPr lang="en-US" altLang="es-ES" dirty="0"/>
              <a:t>Ira, </a:t>
            </a:r>
            <a:r>
              <a:rPr lang="en-US" altLang="es-ES" dirty="0" err="1"/>
              <a:t>inapropiada</a:t>
            </a:r>
            <a:r>
              <a:rPr lang="en-US" altLang="es-ES" dirty="0"/>
              <a:t> e </a:t>
            </a:r>
            <a:r>
              <a:rPr lang="en-US" altLang="es-ES" dirty="0" err="1"/>
              <a:t>intensa</a:t>
            </a:r>
            <a:r>
              <a:rPr lang="en-US" altLang="es-ES" dirty="0"/>
              <a:t> y </a:t>
            </a:r>
            <a:r>
              <a:rPr lang="en-US" altLang="es-ES" dirty="0" err="1"/>
              <a:t>dificultades</a:t>
            </a:r>
            <a:r>
              <a:rPr lang="en-US" altLang="es-ES" dirty="0"/>
              <a:t> para </a:t>
            </a:r>
            <a:r>
              <a:rPr lang="en-US" altLang="es-ES" dirty="0" err="1"/>
              <a:t>controlarla</a:t>
            </a:r>
            <a:r>
              <a:rPr lang="en-US" altLang="es-ES" dirty="0"/>
              <a:t> (</a:t>
            </a:r>
            <a:r>
              <a:rPr lang="en-US" altLang="es-ES" dirty="0" err="1"/>
              <a:t>frecuentes</a:t>
            </a:r>
            <a:r>
              <a:rPr lang="en-US" altLang="es-ES" dirty="0"/>
              <a:t> </a:t>
            </a:r>
            <a:r>
              <a:rPr lang="en-US" altLang="es-ES" dirty="0" err="1"/>
              <a:t>muestras</a:t>
            </a:r>
            <a:r>
              <a:rPr lang="en-US" altLang="es-ES" dirty="0"/>
              <a:t> de </a:t>
            </a:r>
            <a:r>
              <a:rPr lang="en-US" altLang="es-ES" dirty="0" err="1"/>
              <a:t>enfado</a:t>
            </a:r>
            <a:r>
              <a:rPr lang="en-US" altLang="es-ES" dirty="0"/>
              <a:t>, mal </a:t>
            </a:r>
            <a:r>
              <a:rPr lang="en-US" altLang="es-ES" dirty="0" err="1"/>
              <a:t>genio</a:t>
            </a:r>
            <a:r>
              <a:rPr lang="en-US" altLang="es-ES" dirty="0"/>
              <a:t>, </a:t>
            </a:r>
            <a:r>
              <a:rPr lang="en-US" altLang="es-ES" dirty="0" err="1"/>
              <a:t>etc</a:t>
            </a:r>
            <a:r>
              <a:rPr lang="en-US" altLang="es-ES" dirty="0"/>
              <a:t>)</a:t>
            </a:r>
          </a:p>
          <a:p>
            <a:pPr>
              <a:lnSpc>
                <a:spcPct val="110000"/>
              </a:lnSpc>
            </a:pPr>
            <a:r>
              <a:rPr lang="en-US" altLang="es-ES" dirty="0" err="1"/>
              <a:t>Sentimientos</a:t>
            </a:r>
            <a:r>
              <a:rPr lang="en-US" altLang="es-ES" dirty="0"/>
              <a:t> </a:t>
            </a:r>
            <a:r>
              <a:rPr lang="en-US" altLang="es-ES" dirty="0" err="1"/>
              <a:t>crónicos</a:t>
            </a:r>
            <a:r>
              <a:rPr lang="en-US" altLang="es-ES" dirty="0"/>
              <a:t> de </a:t>
            </a:r>
            <a:r>
              <a:rPr lang="en-US" altLang="es-ES" dirty="0" err="1"/>
              <a:t>vacio</a:t>
            </a:r>
            <a:endParaRPr lang="en-US" altLang="es-ES" dirty="0"/>
          </a:p>
        </p:txBody>
      </p:sp>
      <p:pic>
        <p:nvPicPr>
          <p:cNvPr id="94231" name="Picture 94230">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4233" name="Straight Connector 94232">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5240" name="Rectangle 9523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95242" name="Picture 9524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5244" name="Straight Connector 9524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5246" name="Straight Connector 9524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5248" name="Rectangle 95247">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236" name="Picture 95235" descr="Candado con un corazón">
            <a:extLst>
              <a:ext uri="{FF2B5EF4-FFF2-40B4-BE49-F238E27FC236}">
                <a16:creationId xmlns:a16="http://schemas.microsoft.com/office/drawing/2014/main" id="{B6B277FC-5425-A848-6EB6-C9E4579DF80B}"/>
              </a:ext>
            </a:extLst>
          </p:cNvPr>
          <p:cNvPicPr>
            <a:picLocks noChangeAspect="1"/>
          </p:cNvPicPr>
          <p:nvPr/>
        </p:nvPicPr>
        <p:blipFill rotWithShape="1">
          <a:blip r:embed="rId3">
            <a:duotone>
              <a:schemeClr val="bg2">
                <a:shade val="45000"/>
                <a:satMod val="135000"/>
              </a:schemeClr>
              <a:prstClr val="white"/>
            </a:duotone>
            <a:alphaModFix amt="50000"/>
          </a:blip>
          <a:srcRect l="2"/>
          <a:stretch/>
        </p:blipFill>
        <p:spPr>
          <a:xfrm>
            <a:off x="305" y="10"/>
            <a:ext cx="12191695" cy="6857990"/>
          </a:xfrm>
          <a:prstGeom prst="rect">
            <a:avLst/>
          </a:prstGeom>
        </p:spPr>
      </p:pic>
      <p:cxnSp>
        <p:nvCxnSpPr>
          <p:cNvPr id="95250" name="Straight Connector 95249">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5234" name="Título 1">
            <a:extLst>
              <a:ext uri="{FF2B5EF4-FFF2-40B4-BE49-F238E27FC236}">
                <a16:creationId xmlns:a16="http://schemas.microsoft.com/office/drawing/2014/main" id="{D67B88E1-E065-03B6-7600-D3E0B5A348A8}"/>
              </a:ext>
            </a:extLst>
          </p:cNvPr>
          <p:cNvSpPr>
            <a:spLocks noGrp="1"/>
          </p:cNvSpPr>
          <p:nvPr>
            <p:ph type="title" idx="4294967295"/>
          </p:nvPr>
        </p:nvSpPr>
        <p:spPr>
          <a:xfrm>
            <a:off x="101600" y="132083"/>
            <a:ext cx="10953255" cy="802634"/>
          </a:xfrm>
        </p:spPr>
        <p:txBody>
          <a:bodyPr vert="horz" lIns="91440" tIns="45720" rIns="91440" bIns="45720" rtlCol="0" anchor="t">
            <a:normAutofit fontScale="90000"/>
          </a:bodyPr>
          <a:lstStyle/>
          <a:p>
            <a:r>
              <a:rPr lang="en-US" altLang="es-ES" sz="1300" dirty="0"/>
              <a:t>VIOLENCIA DE GÉNERO: DEPENDENCIA EMOCIONAL Y RELACIÓN DE PAREJA”</a:t>
            </a:r>
            <a:br>
              <a:rPr lang="en-US" altLang="es-ES" sz="1300" dirty="0"/>
            </a:br>
            <a:r>
              <a:rPr lang="en-US" altLang="es-ES" sz="1300" dirty="0"/>
              <a:t>¿Es la </a:t>
            </a:r>
            <a:r>
              <a:rPr lang="en-US" altLang="es-ES" sz="1300" dirty="0" err="1"/>
              <a:t>dependencia</a:t>
            </a:r>
            <a:r>
              <a:rPr lang="en-US" altLang="es-ES" sz="1300" dirty="0"/>
              <a:t> </a:t>
            </a:r>
            <a:r>
              <a:rPr lang="en-US" altLang="es-ES" sz="1300" dirty="0" err="1"/>
              <a:t>emocional</a:t>
            </a:r>
            <a:r>
              <a:rPr lang="en-US" altLang="es-ES" sz="1300" dirty="0"/>
              <a:t> un </a:t>
            </a:r>
            <a:r>
              <a:rPr lang="en-US" altLang="es-ES" sz="1300" dirty="0" err="1"/>
              <a:t>rasgo</a:t>
            </a:r>
            <a:r>
              <a:rPr lang="en-US" altLang="es-ES" sz="1300" dirty="0"/>
              <a:t> </a:t>
            </a:r>
            <a:r>
              <a:rPr lang="en-US" altLang="es-ES" sz="1300" dirty="0" err="1"/>
              <a:t>propio</a:t>
            </a:r>
            <a:r>
              <a:rPr lang="en-US" altLang="es-ES" sz="1300" dirty="0"/>
              <a:t> de la </a:t>
            </a:r>
            <a:r>
              <a:rPr lang="en-US" altLang="es-ES" sz="1300" dirty="0" err="1"/>
              <a:t>mujer</a:t>
            </a:r>
            <a:r>
              <a:rPr lang="en-US" altLang="es-ES" sz="1300" dirty="0"/>
              <a:t> que </a:t>
            </a:r>
            <a:r>
              <a:rPr lang="en-US" altLang="es-ES" sz="1300" dirty="0" err="1"/>
              <a:t>permanece</a:t>
            </a:r>
            <a:r>
              <a:rPr lang="en-US" altLang="es-ES" sz="1300" dirty="0"/>
              <a:t> </a:t>
            </a:r>
            <a:r>
              <a:rPr lang="en-US" altLang="es-ES" sz="1300" dirty="0" err="1"/>
              <a:t>en</a:t>
            </a:r>
            <a:r>
              <a:rPr lang="en-US" altLang="es-ES" sz="1300" dirty="0"/>
              <a:t> </a:t>
            </a:r>
            <a:r>
              <a:rPr lang="en-US" altLang="es-ES" sz="1300" dirty="0" err="1"/>
              <a:t>situación</a:t>
            </a:r>
            <a:r>
              <a:rPr lang="en-US" altLang="es-ES" sz="1300" dirty="0"/>
              <a:t> de </a:t>
            </a:r>
            <a:r>
              <a:rPr lang="en-US" altLang="es-ES" sz="1300" dirty="0" err="1"/>
              <a:t>violencia</a:t>
            </a:r>
            <a:r>
              <a:rPr lang="en-US" altLang="es-ES" sz="1300" dirty="0"/>
              <a:t> o es la </a:t>
            </a:r>
            <a:r>
              <a:rPr lang="en-US" altLang="es-ES" sz="1300" dirty="0" err="1"/>
              <a:t>dependencia</a:t>
            </a:r>
            <a:r>
              <a:rPr lang="en-US" altLang="es-ES" sz="1300" dirty="0"/>
              <a:t> </a:t>
            </a:r>
            <a:r>
              <a:rPr lang="en-US" altLang="es-ES" sz="1300" dirty="0" err="1"/>
              <a:t>emocional</a:t>
            </a:r>
            <a:r>
              <a:rPr lang="en-US" altLang="es-ES" sz="1300" dirty="0"/>
              <a:t> </a:t>
            </a:r>
            <a:r>
              <a:rPr lang="en-US" altLang="es-ES" sz="1300" dirty="0" err="1"/>
              <a:t>el</a:t>
            </a:r>
            <a:r>
              <a:rPr lang="en-US" altLang="es-ES" sz="1300" dirty="0"/>
              <a:t> </a:t>
            </a:r>
            <a:r>
              <a:rPr lang="en-US" altLang="es-ES" sz="1300" dirty="0" err="1"/>
              <a:t>resultado</a:t>
            </a:r>
            <a:r>
              <a:rPr lang="en-US" altLang="es-ES" sz="1300" dirty="0"/>
              <a:t> de la </a:t>
            </a:r>
            <a:r>
              <a:rPr lang="en-US" altLang="es-ES" sz="1300" dirty="0" err="1"/>
              <a:t>prolongación</a:t>
            </a:r>
            <a:r>
              <a:rPr lang="en-US" altLang="es-ES" sz="1300" dirty="0"/>
              <a:t> de un </a:t>
            </a:r>
            <a:r>
              <a:rPr lang="en-US" altLang="es-ES" sz="1300" dirty="0" err="1"/>
              <a:t>maltrato</a:t>
            </a:r>
            <a:r>
              <a:rPr lang="en-US" altLang="es-ES" sz="1300" dirty="0"/>
              <a:t> </a:t>
            </a:r>
            <a:r>
              <a:rPr lang="en-US" altLang="es-ES" sz="1300" dirty="0" err="1"/>
              <a:t>continuado</a:t>
            </a:r>
            <a:r>
              <a:rPr lang="en-US" altLang="es-ES" sz="1300" dirty="0"/>
              <a:t> y profundo?</a:t>
            </a:r>
            <a:br>
              <a:rPr lang="en-US" altLang="es-ES" sz="1300" dirty="0"/>
            </a:br>
            <a:br>
              <a:rPr lang="en-US" altLang="es-ES" sz="1300" dirty="0"/>
            </a:br>
            <a:endParaRPr lang="en-US" altLang="es-ES" sz="1300" dirty="0"/>
          </a:p>
        </p:txBody>
      </p:sp>
      <p:sp>
        <p:nvSpPr>
          <p:cNvPr id="95252" name="Rectangle 95251">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D6DF063-5136-E937-4162-CD9B7EF23CD7}"/>
              </a:ext>
            </a:extLst>
          </p:cNvPr>
          <p:cNvSpPr>
            <a:spLocks noGrp="1"/>
          </p:cNvSpPr>
          <p:nvPr>
            <p:ph idx="4294967295"/>
          </p:nvPr>
        </p:nvSpPr>
        <p:spPr>
          <a:xfrm>
            <a:off x="223521" y="812806"/>
            <a:ext cx="10831334" cy="4653540"/>
          </a:xfrm>
        </p:spPr>
        <p:txBody>
          <a:bodyPr vert="horz" lIns="91440" tIns="45720" rIns="91440" bIns="45720" rtlCol="0" anchor="t">
            <a:normAutofit fontScale="92500" lnSpcReduction="10000"/>
          </a:bodyPr>
          <a:lstStyle/>
          <a:p>
            <a:pPr>
              <a:lnSpc>
                <a:spcPct val="110000"/>
              </a:lnSpc>
              <a:defRPr/>
            </a:pPr>
            <a:r>
              <a:rPr lang="en-US" b="1" dirty="0"/>
              <a:t>El </a:t>
            </a:r>
            <a:r>
              <a:rPr lang="en-US" b="1" dirty="0" err="1"/>
              <a:t>círculo</a:t>
            </a:r>
            <a:r>
              <a:rPr lang="en-US" b="1" dirty="0"/>
              <a:t> del </a:t>
            </a:r>
            <a:r>
              <a:rPr lang="en-US" b="1" dirty="0" err="1"/>
              <a:t>maltrato</a:t>
            </a:r>
            <a:r>
              <a:rPr lang="en-US" b="1" dirty="0"/>
              <a:t> y </a:t>
            </a:r>
            <a:r>
              <a:rPr lang="en-US" b="1" dirty="0" err="1"/>
              <a:t>el</a:t>
            </a:r>
            <a:r>
              <a:rPr lang="en-US" b="1" dirty="0"/>
              <a:t> </a:t>
            </a:r>
            <a:r>
              <a:rPr lang="en-US" b="1" dirty="0" err="1"/>
              <a:t>retorno</a:t>
            </a:r>
            <a:r>
              <a:rPr lang="en-US" b="1" dirty="0"/>
              <a:t> con </a:t>
            </a:r>
            <a:r>
              <a:rPr lang="en-US" b="1" dirty="0" err="1"/>
              <a:t>el</a:t>
            </a:r>
            <a:r>
              <a:rPr lang="en-US" b="1" dirty="0"/>
              <a:t> </a:t>
            </a:r>
            <a:r>
              <a:rPr lang="en-US" b="1" dirty="0" err="1"/>
              <a:t>agresor</a:t>
            </a:r>
            <a:endParaRPr lang="en-US" dirty="0"/>
          </a:p>
          <a:p>
            <a:pPr marL="0">
              <a:lnSpc>
                <a:spcPct val="110000"/>
              </a:lnSpc>
              <a:defRPr/>
            </a:pPr>
            <a:r>
              <a:rPr lang="en-US" dirty="0"/>
              <a:t>- Las </a:t>
            </a:r>
            <a:r>
              <a:rPr lang="en-US" dirty="0" err="1"/>
              <a:t>estrategias</a:t>
            </a:r>
            <a:r>
              <a:rPr lang="en-US" dirty="0"/>
              <a:t> </a:t>
            </a:r>
            <a:r>
              <a:rPr lang="en-US" dirty="0" err="1"/>
              <a:t>elegidas</a:t>
            </a:r>
            <a:r>
              <a:rPr lang="en-US" dirty="0"/>
              <a:t> para </a:t>
            </a:r>
            <a:r>
              <a:rPr lang="en-US" dirty="0" err="1"/>
              <a:t>el</a:t>
            </a:r>
            <a:r>
              <a:rPr lang="en-US" dirty="0"/>
              <a:t> </a:t>
            </a:r>
            <a:r>
              <a:rPr lang="en-US" dirty="0" err="1"/>
              <a:t>fortalecimiento</a:t>
            </a:r>
            <a:r>
              <a:rPr lang="en-US" dirty="0"/>
              <a:t> individual y </a:t>
            </a:r>
            <a:r>
              <a:rPr lang="en-US" dirty="0" err="1"/>
              <a:t>prevención</a:t>
            </a:r>
            <a:r>
              <a:rPr lang="en-US" dirty="0"/>
              <a:t> de </a:t>
            </a:r>
            <a:r>
              <a:rPr lang="en-US" dirty="0" err="1"/>
              <a:t>recaída</a:t>
            </a:r>
            <a:r>
              <a:rPr lang="en-US" dirty="0"/>
              <a:t> de las </a:t>
            </a:r>
            <a:r>
              <a:rPr lang="en-US" dirty="0" err="1"/>
              <a:t>mujeres</a:t>
            </a:r>
            <a:r>
              <a:rPr lang="en-US" dirty="0"/>
              <a:t> </a:t>
            </a:r>
            <a:r>
              <a:rPr lang="en-US" dirty="0" err="1"/>
              <a:t>víctimas</a:t>
            </a:r>
            <a:r>
              <a:rPr lang="en-US" dirty="0"/>
              <a:t> de </a:t>
            </a:r>
            <a:r>
              <a:rPr lang="en-US" dirty="0" err="1"/>
              <a:t>violencia</a:t>
            </a:r>
            <a:r>
              <a:rPr lang="en-US" dirty="0"/>
              <a:t> </a:t>
            </a:r>
            <a:r>
              <a:rPr lang="en-US" dirty="0" err="1"/>
              <a:t>perpetrada</a:t>
            </a:r>
            <a:r>
              <a:rPr lang="en-US" dirty="0"/>
              <a:t> </a:t>
            </a:r>
            <a:r>
              <a:rPr lang="en-US" dirty="0" err="1"/>
              <a:t>por</a:t>
            </a:r>
            <a:r>
              <a:rPr lang="en-US" dirty="0"/>
              <a:t> sus parejas se </a:t>
            </a:r>
            <a:r>
              <a:rPr lang="en-US" dirty="0" err="1"/>
              <a:t>encuentran</a:t>
            </a:r>
            <a:r>
              <a:rPr lang="en-US" dirty="0"/>
              <a:t> con </a:t>
            </a:r>
            <a:r>
              <a:rPr lang="en-US" dirty="0" err="1"/>
              <a:t>el</a:t>
            </a:r>
            <a:r>
              <a:rPr lang="en-US" dirty="0"/>
              <a:t> </a:t>
            </a:r>
            <a:r>
              <a:rPr lang="en-US" dirty="0" err="1"/>
              <a:t>freno</a:t>
            </a:r>
            <a:r>
              <a:rPr lang="en-US" dirty="0"/>
              <a:t> </a:t>
            </a:r>
            <a:r>
              <a:rPr lang="en-US" dirty="0" err="1"/>
              <a:t>producido</a:t>
            </a:r>
            <a:r>
              <a:rPr lang="en-US" dirty="0"/>
              <a:t> </a:t>
            </a:r>
            <a:r>
              <a:rPr lang="en-US" dirty="0" err="1"/>
              <a:t>por</a:t>
            </a:r>
            <a:r>
              <a:rPr lang="en-US" dirty="0"/>
              <a:t> </a:t>
            </a:r>
            <a:r>
              <a:rPr lang="en-US" dirty="0" err="1"/>
              <a:t>los</a:t>
            </a:r>
            <a:r>
              <a:rPr lang="en-US" dirty="0"/>
              <a:t> </a:t>
            </a:r>
            <a:r>
              <a:rPr lang="en-US" dirty="0" err="1"/>
              <a:t>retornos</a:t>
            </a:r>
            <a:r>
              <a:rPr lang="en-US" dirty="0"/>
              <a:t> al </a:t>
            </a:r>
            <a:r>
              <a:rPr lang="en-US" dirty="0" err="1"/>
              <a:t>círculo</a:t>
            </a:r>
            <a:r>
              <a:rPr lang="en-US" dirty="0"/>
              <a:t> del </a:t>
            </a:r>
            <a:r>
              <a:rPr lang="en-US" dirty="0" err="1"/>
              <a:t>maltrato</a:t>
            </a:r>
            <a:r>
              <a:rPr lang="en-US" dirty="0"/>
              <a:t> y </a:t>
            </a:r>
            <a:r>
              <a:rPr lang="en-US" dirty="0" err="1"/>
              <a:t>el</a:t>
            </a:r>
            <a:r>
              <a:rPr lang="en-US" dirty="0"/>
              <a:t> </a:t>
            </a:r>
            <a:r>
              <a:rPr lang="en-US" dirty="0" err="1"/>
              <a:t>regreso</a:t>
            </a:r>
            <a:r>
              <a:rPr lang="en-US" dirty="0"/>
              <a:t> de la </a:t>
            </a:r>
            <a:r>
              <a:rPr lang="en-US" dirty="0" err="1"/>
              <a:t>mujer</a:t>
            </a:r>
            <a:r>
              <a:rPr lang="en-US" dirty="0"/>
              <a:t> con </a:t>
            </a:r>
            <a:r>
              <a:rPr lang="en-US" dirty="0" err="1"/>
              <a:t>su</a:t>
            </a:r>
            <a:r>
              <a:rPr lang="en-US" dirty="0"/>
              <a:t> </a:t>
            </a:r>
            <a:r>
              <a:rPr lang="en-US" dirty="0" err="1"/>
              <a:t>agresor</a:t>
            </a:r>
            <a:r>
              <a:rPr lang="en-US" dirty="0"/>
              <a:t>.</a:t>
            </a:r>
          </a:p>
          <a:p>
            <a:pPr marL="0">
              <a:lnSpc>
                <a:spcPct val="110000"/>
              </a:lnSpc>
              <a:defRPr/>
            </a:pPr>
            <a:r>
              <a:rPr lang="en-US" dirty="0"/>
              <a:t>- </a:t>
            </a:r>
            <a:r>
              <a:rPr lang="en-US" dirty="0" err="1"/>
              <a:t>Muchas</a:t>
            </a:r>
            <a:r>
              <a:rPr lang="en-US" dirty="0"/>
              <a:t> de las </a:t>
            </a:r>
            <a:r>
              <a:rPr lang="en-US" dirty="0" err="1"/>
              <a:t>características</a:t>
            </a:r>
            <a:r>
              <a:rPr lang="en-US" dirty="0"/>
              <a:t> de las </a:t>
            </a:r>
            <a:r>
              <a:rPr lang="en-US" dirty="0" err="1"/>
              <a:t>mujeres</a:t>
            </a:r>
            <a:r>
              <a:rPr lang="en-US" dirty="0"/>
              <a:t> </a:t>
            </a:r>
            <a:r>
              <a:rPr lang="en-US" dirty="0" err="1"/>
              <a:t>víctimas</a:t>
            </a:r>
            <a:r>
              <a:rPr lang="en-US" dirty="0"/>
              <a:t> de </a:t>
            </a:r>
            <a:r>
              <a:rPr lang="en-US" dirty="0" err="1"/>
              <a:t>malos</a:t>
            </a:r>
            <a:r>
              <a:rPr lang="en-US" dirty="0"/>
              <a:t> </a:t>
            </a:r>
            <a:r>
              <a:rPr lang="en-US" dirty="0" err="1"/>
              <a:t>tratos</a:t>
            </a:r>
            <a:r>
              <a:rPr lang="en-US" dirty="0"/>
              <a:t>, hay que </a:t>
            </a:r>
            <a:r>
              <a:rPr lang="en-US" dirty="0" err="1"/>
              <a:t>completarlas</a:t>
            </a:r>
            <a:r>
              <a:rPr lang="en-US" dirty="0"/>
              <a:t> </a:t>
            </a:r>
            <a:r>
              <a:rPr lang="en-US" dirty="0" err="1"/>
              <a:t>más</a:t>
            </a:r>
            <a:r>
              <a:rPr lang="en-US" dirty="0"/>
              <a:t> </a:t>
            </a:r>
            <a:r>
              <a:rPr lang="en-US" dirty="0" err="1"/>
              <a:t>como</a:t>
            </a:r>
            <a:r>
              <a:rPr lang="en-US" dirty="0"/>
              <a:t> </a:t>
            </a:r>
            <a:r>
              <a:rPr lang="en-US" dirty="0" err="1"/>
              <a:t>consecuencia</a:t>
            </a:r>
            <a:r>
              <a:rPr lang="en-US" dirty="0"/>
              <a:t> del </a:t>
            </a:r>
            <a:r>
              <a:rPr lang="en-US" dirty="0" err="1"/>
              <a:t>sufrimiento</a:t>
            </a:r>
            <a:r>
              <a:rPr lang="en-US" dirty="0"/>
              <a:t> que causa </a:t>
            </a:r>
            <a:r>
              <a:rPr lang="en-US" dirty="0" err="1"/>
              <a:t>el</a:t>
            </a:r>
            <a:r>
              <a:rPr lang="en-US" dirty="0"/>
              <a:t> </a:t>
            </a:r>
            <a:r>
              <a:rPr lang="en-US" dirty="0" err="1"/>
              <a:t>maltrato</a:t>
            </a:r>
            <a:r>
              <a:rPr lang="en-US" dirty="0"/>
              <a:t> a lo largo del </a:t>
            </a:r>
            <a:r>
              <a:rPr lang="en-US" dirty="0" err="1"/>
              <a:t>tiempo</a:t>
            </a:r>
            <a:r>
              <a:rPr lang="en-US" dirty="0"/>
              <a:t>, que </a:t>
            </a:r>
            <a:r>
              <a:rPr lang="en-US" dirty="0" err="1"/>
              <a:t>como</a:t>
            </a:r>
            <a:r>
              <a:rPr lang="en-US" dirty="0"/>
              <a:t> </a:t>
            </a:r>
            <a:r>
              <a:rPr lang="en-US" dirty="0" err="1"/>
              <a:t>antecedente</a:t>
            </a:r>
            <a:r>
              <a:rPr lang="en-US" dirty="0"/>
              <a:t> de </a:t>
            </a:r>
            <a:r>
              <a:rPr lang="en-US" dirty="0" err="1"/>
              <a:t>él</a:t>
            </a:r>
            <a:r>
              <a:rPr lang="en-US" dirty="0"/>
              <a:t>.</a:t>
            </a:r>
          </a:p>
          <a:p>
            <a:pPr marL="0">
              <a:lnSpc>
                <a:spcPct val="110000"/>
              </a:lnSpc>
              <a:defRPr/>
            </a:pPr>
            <a:r>
              <a:rPr lang="en-US" dirty="0"/>
              <a:t>-En </a:t>
            </a:r>
            <a:r>
              <a:rPr lang="en-US" dirty="0" err="1"/>
              <a:t>estas</a:t>
            </a:r>
            <a:r>
              <a:rPr lang="en-US" dirty="0"/>
              <a:t> </a:t>
            </a:r>
            <a:r>
              <a:rPr lang="en-US" dirty="0" err="1"/>
              <a:t>conductas</a:t>
            </a:r>
            <a:r>
              <a:rPr lang="en-US" dirty="0"/>
              <a:t> </a:t>
            </a:r>
            <a:r>
              <a:rPr lang="en-US" dirty="0" err="1"/>
              <a:t>intervienen</a:t>
            </a:r>
            <a:r>
              <a:rPr lang="en-US" dirty="0"/>
              <a:t> </a:t>
            </a:r>
            <a:r>
              <a:rPr lang="en-US" dirty="0" err="1"/>
              <a:t>características</a:t>
            </a:r>
            <a:r>
              <a:rPr lang="en-US" dirty="0"/>
              <a:t> </a:t>
            </a:r>
            <a:r>
              <a:rPr lang="en-US" dirty="0" err="1"/>
              <a:t>como</a:t>
            </a:r>
            <a:r>
              <a:rPr lang="en-US" dirty="0"/>
              <a:t> la </a:t>
            </a:r>
            <a:r>
              <a:rPr lang="en-US" dirty="0" err="1"/>
              <a:t>dependencia</a:t>
            </a:r>
            <a:r>
              <a:rPr lang="en-US" dirty="0"/>
              <a:t> </a:t>
            </a:r>
            <a:r>
              <a:rPr lang="en-US" dirty="0" err="1"/>
              <a:t>emocional</a:t>
            </a:r>
            <a:r>
              <a:rPr lang="en-US" dirty="0"/>
              <a:t> </a:t>
            </a:r>
            <a:r>
              <a:rPr lang="en-US" dirty="0" err="1"/>
              <a:t>derivada</a:t>
            </a:r>
            <a:r>
              <a:rPr lang="en-US" dirty="0"/>
              <a:t> del </a:t>
            </a:r>
            <a:r>
              <a:rPr lang="en-US" dirty="0" err="1"/>
              <a:t>dominio</a:t>
            </a:r>
            <a:r>
              <a:rPr lang="en-US" dirty="0"/>
              <a:t> y </a:t>
            </a:r>
            <a:r>
              <a:rPr lang="en-US" dirty="0" err="1"/>
              <a:t>el</a:t>
            </a:r>
            <a:r>
              <a:rPr lang="en-US" dirty="0"/>
              <a:t> </a:t>
            </a:r>
            <a:r>
              <a:rPr lang="en-US" dirty="0" err="1"/>
              <a:t>maltrato</a:t>
            </a:r>
            <a:r>
              <a:rPr lang="en-US" dirty="0"/>
              <a:t>, la </a:t>
            </a:r>
            <a:r>
              <a:rPr lang="en-US" dirty="0" err="1"/>
              <a:t>pérdida</a:t>
            </a:r>
            <a:r>
              <a:rPr lang="en-US" dirty="0"/>
              <a:t> de la </a:t>
            </a:r>
            <a:r>
              <a:rPr lang="en-US" dirty="0" err="1"/>
              <a:t>autoestima</a:t>
            </a:r>
            <a:r>
              <a:rPr lang="en-US" dirty="0"/>
              <a:t>, la </a:t>
            </a:r>
            <a:r>
              <a:rPr lang="en-US" dirty="0" err="1"/>
              <a:t>vulnerabilidad</a:t>
            </a:r>
            <a:r>
              <a:rPr lang="en-US" dirty="0"/>
              <a:t> </a:t>
            </a:r>
            <a:r>
              <a:rPr lang="en-US" dirty="0" err="1"/>
              <a:t>psicológica</a:t>
            </a:r>
            <a:r>
              <a:rPr lang="en-US" dirty="0"/>
              <a:t> y </a:t>
            </a:r>
            <a:r>
              <a:rPr lang="en-US" dirty="0" err="1"/>
              <a:t>pérdida</a:t>
            </a:r>
            <a:r>
              <a:rPr lang="en-US" dirty="0"/>
              <a:t> de </a:t>
            </a:r>
            <a:r>
              <a:rPr lang="en-US" dirty="0" err="1"/>
              <a:t>poder</a:t>
            </a:r>
            <a:r>
              <a:rPr lang="en-US" dirty="0"/>
              <a:t>, y la </a:t>
            </a:r>
            <a:r>
              <a:rPr lang="en-US" dirty="0" err="1"/>
              <a:t>indefensión</a:t>
            </a:r>
            <a:r>
              <a:rPr lang="en-US" dirty="0"/>
              <a:t> </a:t>
            </a:r>
            <a:r>
              <a:rPr lang="en-US" dirty="0" err="1"/>
              <a:t>aprendida</a:t>
            </a:r>
            <a:r>
              <a:rPr lang="en-US" dirty="0"/>
              <a:t> </a:t>
            </a:r>
            <a:r>
              <a:rPr lang="en-US" dirty="0" err="1"/>
              <a:t>así</a:t>
            </a:r>
            <a:r>
              <a:rPr lang="en-US" dirty="0"/>
              <a:t> </a:t>
            </a:r>
            <a:r>
              <a:rPr lang="en-US" dirty="0" err="1"/>
              <a:t>como</a:t>
            </a:r>
            <a:r>
              <a:rPr lang="en-US" dirty="0"/>
              <a:t> </a:t>
            </a:r>
            <a:r>
              <a:rPr lang="en-US" dirty="0" err="1"/>
              <a:t>los</a:t>
            </a:r>
            <a:r>
              <a:rPr lang="en-US" dirty="0"/>
              <a:t> </a:t>
            </a:r>
            <a:r>
              <a:rPr lang="en-US" dirty="0" err="1"/>
              <a:t>factores</a:t>
            </a:r>
            <a:r>
              <a:rPr lang="en-US" dirty="0"/>
              <a:t> </a:t>
            </a:r>
            <a:r>
              <a:rPr lang="en-US" dirty="0" err="1"/>
              <a:t>vinculados</a:t>
            </a:r>
            <a:r>
              <a:rPr lang="en-US" dirty="0"/>
              <a:t> a la </a:t>
            </a:r>
            <a:r>
              <a:rPr lang="en-US" dirty="0" err="1"/>
              <a:t>permanencia</a:t>
            </a:r>
            <a:r>
              <a:rPr lang="en-US" dirty="0"/>
              <a:t> y la </a:t>
            </a:r>
            <a:r>
              <a:rPr lang="en-US" dirty="0" err="1"/>
              <a:t>significación</a:t>
            </a:r>
            <a:r>
              <a:rPr lang="en-US" dirty="0"/>
              <a:t> de la </a:t>
            </a:r>
            <a:r>
              <a:rPr lang="en-US" dirty="0" err="1"/>
              <a:t>violencia</a:t>
            </a:r>
            <a:r>
              <a:rPr lang="en-US" dirty="0"/>
              <a:t> </a:t>
            </a:r>
            <a:r>
              <a:rPr lang="en-US" dirty="0" err="1"/>
              <a:t>simbólica</a:t>
            </a:r>
            <a:r>
              <a:rPr lang="en-US" dirty="0"/>
              <a:t>.</a:t>
            </a:r>
          </a:p>
          <a:p>
            <a:pPr marL="0">
              <a:lnSpc>
                <a:spcPct val="110000"/>
              </a:lnSpc>
              <a:defRPr/>
            </a:pPr>
            <a:r>
              <a:rPr lang="en-US" dirty="0"/>
              <a:t>-Las </a:t>
            </a:r>
            <a:r>
              <a:rPr lang="en-US" dirty="0" err="1"/>
              <a:t>conclusiones</a:t>
            </a:r>
            <a:r>
              <a:rPr lang="en-US" dirty="0"/>
              <a:t> de </a:t>
            </a:r>
            <a:r>
              <a:rPr lang="en-US" dirty="0" err="1"/>
              <a:t>los</a:t>
            </a:r>
            <a:r>
              <a:rPr lang="en-US" dirty="0"/>
              <a:t> </a:t>
            </a:r>
            <a:r>
              <a:rPr lang="en-US" dirty="0" err="1"/>
              <a:t>estudios</a:t>
            </a:r>
            <a:r>
              <a:rPr lang="en-US" dirty="0"/>
              <a:t> </a:t>
            </a:r>
            <a:r>
              <a:rPr lang="en-US" dirty="0" err="1"/>
              <a:t>sobre</a:t>
            </a:r>
            <a:r>
              <a:rPr lang="en-US" dirty="0"/>
              <a:t> </a:t>
            </a:r>
            <a:r>
              <a:rPr lang="en-US" dirty="0" err="1"/>
              <a:t>dependencia</a:t>
            </a:r>
            <a:r>
              <a:rPr lang="en-US" dirty="0"/>
              <a:t> </a:t>
            </a:r>
            <a:r>
              <a:rPr lang="en-US" dirty="0" err="1"/>
              <a:t>emocional</a:t>
            </a:r>
            <a:r>
              <a:rPr lang="en-US" dirty="0"/>
              <a:t> (</a:t>
            </a:r>
            <a:r>
              <a:rPr lang="en-US" dirty="0" err="1"/>
              <a:t>puesta</a:t>
            </a:r>
            <a:r>
              <a:rPr lang="en-US" dirty="0"/>
              <a:t> </a:t>
            </a:r>
            <a:r>
              <a:rPr lang="en-US" dirty="0" err="1"/>
              <a:t>en</a:t>
            </a:r>
            <a:r>
              <a:rPr lang="en-US" dirty="0"/>
              <a:t> </a:t>
            </a:r>
            <a:r>
              <a:rPr lang="en-US" dirty="0" err="1"/>
              <a:t>relación</a:t>
            </a:r>
            <a:r>
              <a:rPr lang="en-US" dirty="0"/>
              <a:t> con la </a:t>
            </a:r>
            <a:r>
              <a:rPr lang="en-US" dirty="0" err="1"/>
              <a:t>violencia</a:t>
            </a:r>
            <a:r>
              <a:rPr lang="en-US" dirty="0"/>
              <a:t> de </a:t>
            </a:r>
            <a:r>
              <a:rPr lang="en-US" dirty="0" err="1"/>
              <a:t>género</a:t>
            </a:r>
            <a:r>
              <a:rPr lang="en-US" dirty="0"/>
              <a:t>) </a:t>
            </a:r>
            <a:r>
              <a:rPr lang="en-US" dirty="0" err="1"/>
              <a:t>pueden</a:t>
            </a:r>
            <a:r>
              <a:rPr lang="en-US" dirty="0"/>
              <a:t> ser de gran </a:t>
            </a:r>
            <a:r>
              <a:rPr lang="en-US" dirty="0" err="1"/>
              <a:t>utilidad</a:t>
            </a:r>
            <a:r>
              <a:rPr lang="en-US" dirty="0"/>
              <a:t> a la hora de formular </a:t>
            </a:r>
            <a:r>
              <a:rPr lang="en-US" dirty="0" err="1"/>
              <a:t>estrategias</a:t>
            </a:r>
            <a:r>
              <a:rPr lang="en-US" dirty="0"/>
              <a:t> </a:t>
            </a:r>
            <a:r>
              <a:rPr lang="en-US" dirty="0" err="1"/>
              <a:t>dirigidas</a:t>
            </a:r>
            <a:r>
              <a:rPr lang="en-US" dirty="0"/>
              <a:t> a la </a:t>
            </a:r>
            <a:r>
              <a:rPr lang="en-US" dirty="0" err="1"/>
              <a:t>prevención</a:t>
            </a:r>
            <a:r>
              <a:rPr lang="en-US" dirty="0"/>
              <a:t> de la </a:t>
            </a:r>
            <a:r>
              <a:rPr lang="en-US" dirty="0" err="1"/>
              <a:t>violencia</a:t>
            </a:r>
            <a:r>
              <a:rPr lang="en-US" dirty="0"/>
              <a:t> </a:t>
            </a:r>
            <a:r>
              <a:rPr lang="en-US" dirty="0" err="1"/>
              <a:t>secundaria</a:t>
            </a:r>
            <a:r>
              <a:rPr lang="en-US" dirty="0"/>
              <a:t>, </a:t>
            </a:r>
            <a:r>
              <a:rPr lang="en-US" dirty="0" err="1"/>
              <a:t>violencia</a:t>
            </a:r>
            <a:r>
              <a:rPr lang="en-US" dirty="0"/>
              <a:t> posterior a al a </a:t>
            </a:r>
            <a:r>
              <a:rPr lang="en-US" dirty="0" err="1"/>
              <a:t>ruptura</a:t>
            </a:r>
            <a:r>
              <a:rPr lang="en-US" dirty="0"/>
              <a:t>. Una </a:t>
            </a:r>
            <a:r>
              <a:rPr lang="en-US" dirty="0" err="1"/>
              <a:t>violencia</a:t>
            </a:r>
            <a:r>
              <a:rPr lang="en-US" dirty="0"/>
              <a:t> que se </a:t>
            </a:r>
            <a:r>
              <a:rPr lang="en-US" dirty="0" err="1"/>
              <a:t>repite</a:t>
            </a:r>
            <a:r>
              <a:rPr lang="en-US" dirty="0"/>
              <a:t> </a:t>
            </a:r>
            <a:r>
              <a:rPr lang="en-US" dirty="0" err="1"/>
              <a:t>en</a:t>
            </a:r>
            <a:r>
              <a:rPr lang="en-US" dirty="0"/>
              <a:t> </a:t>
            </a:r>
            <a:r>
              <a:rPr lang="en-US" dirty="0" err="1"/>
              <a:t>el</a:t>
            </a:r>
            <a:r>
              <a:rPr lang="en-US" dirty="0"/>
              <a:t> </a:t>
            </a:r>
            <a:r>
              <a:rPr lang="en-US" dirty="0" err="1"/>
              <a:t>tiempo</a:t>
            </a:r>
            <a:r>
              <a:rPr lang="en-US" dirty="0"/>
              <a:t>, de </a:t>
            </a:r>
            <a:r>
              <a:rPr lang="en-US" dirty="0" err="1"/>
              <a:t>manera</a:t>
            </a:r>
            <a:r>
              <a:rPr lang="en-US" dirty="0"/>
              <a:t> </a:t>
            </a:r>
            <a:r>
              <a:rPr lang="en-US" dirty="0" err="1"/>
              <a:t>continuada</a:t>
            </a:r>
            <a:r>
              <a:rPr lang="en-US" dirty="0"/>
              <a:t>, </a:t>
            </a:r>
            <a:r>
              <a:rPr lang="en-US" dirty="0" err="1"/>
              <a:t>ya</a:t>
            </a:r>
            <a:r>
              <a:rPr lang="en-US" dirty="0"/>
              <a:t> que la </a:t>
            </a:r>
            <a:r>
              <a:rPr lang="en-US" dirty="0" err="1"/>
              <a:t>dependencia</a:t>
            </a:r>
            <a:r>
              <a:rPr lang="en-US" dirty="0"/>
              <a:t> </a:t>
            </a:r>
            <a:r>
              <a:rPr lang="en-US" dirty="0" err="1"/>
              <a:t>emocional</a:t>
            </a:r>
            <a:r>
              <a:rPr lang="en-US" dirty="0"/>
              <a:t> </a:t>
            </a:r>
            <a:r>
              <a:rPr lang="en-US" dirty="0" err="1"/>
              <a:t>puede</a:t>
            </a:r>
            <a:r>
              <a:rPr lang="en-US" dirty="0"/>
              <a:t> </a:t>
            </a:r>
            <a:r>
              <a:rPr lang="en-US" dirty="0" err="1"/>
              <a:t>permanecer</a:t>
            </a:r>
            <a:r>
              <a:rPr lang="en-US" dirty="0"/>
              <a:t> </a:t>
            </a:r>
            <a:r>
              <a:rPr lang="en-US" dirty="0" err="1"/>
              <a:t>como</a:t>
            </a:r>
            <a:r>
              <a:rPr lang="en-US" dirty="0"/>
              <a:t> </a:t>
            </a:r>
            <a:r>
              <a:rPr lang="en-US" dirty="0" err="1"/>
              <a:t>una</a:t>
            </a:r>
            <a:r>
              <a:rPr lang="en-US" dirty="0"/>
              <a:t> </a:t>
            </a:r>
            <a:r>
              <a:rPr lang="en-US" dirty="0" err="1"/>
              <a:t>secuela</a:t>
            </a:r>
            <a:r>
              <a:rPr lang="en-US" dirty="0"/>
              <a:t> </a:t>
            </a:r>
            <a:r>
              <a:rPr lang="en-US" dirty="0" err="1"/>
              <a:t>una</a:t>
            </a:r>
            <a:r>
              <a:rPr lang="en-US" dirty="0"/>
              <a:t> </a:t>
            </a:r>
            <a:r>
              <a:rPr lang="en-US" dirty="0" err="1"/>
              <a:t>vez</a:t>
            </a:r>
            <a:r>
              <a:rPr lang="en-US" dirty="0"/>
              <a:t> </a:t>
            </a:r>
            <a:r>
              <a:rPr lang="en-US" dirty="0" err="1"/>
              <a:t>finalizada</a:t>
            </a:r>
            <a:r>
              <a:rPr lang="en-US" dirty="0"/>
              <a:t> la </a:t>
            </a:r>
            <a:r>
              <a:rPr lang="en-US" dirty="0" err="1"/>
              <a:t>relación</a:t>
            </a:r>
            <a:r>
              <a:rPr lang="en-US" dirty="0"/>
              <a:t> e </a:t>
            </a:r>
            <a:r>
              <a:rPr lang="en-US" dirty="0" err="1"/>
              <a:t>influir</a:t>
            </a:r>
            <a:r>
              <a:rPr lang="en-US" dirty="0"/>
              <a:t> </a:t>
            </a:r>
            <a:r>
              <a:rPr lang="en-US" dirty="0" err="1"/>
              <a:t>en</a:t>
            </a:r>
            <a:r>
              <a:rPr lang="en-US" dirty="0"/>
              <a:t> la </a:t>
            </a:r>
            <a:r>
              <a:rPr lang="en-US" dirty="0" err="1"/>
              <a:t>vuelta</a:t>
            </a:r>
            <a:r>
              <a:rPr lang="en-US" dirty="0"/>
              <a:t> de la </a:t>
            </a:r>
            <a:r>
              <a:rPr lang="en-US" dirty="0" err="1"/>
              <a:t>víctima</a:t>
            </a:r>
            <a:r>
              <a:rPr lang="en-US" dirty="0"/>
              <a:t> a </a:t>
            </a:r>
            <a:r>
              <a:rPr lang="en-US" dirty="0" err="1"/>
              <a:t>una</a:t>
            </a:r>
            <a:r>
              <a:rPr lang="en-US" dirty="0"/>
              <a:t> </a:t>
            </a:r>
            <a:r>
              <a:rPr lang="en-US" dirty="0" err="1"/>
              <a:t>relación</a:t>
            </a:r>
            <a:r>
              <a:rPr lang="en-US" dirty="0"/>
              <a:t> </a:t>
            </a:r>
            <a:r>
              <a:rPr lang="en-US" dirty="0" err="1"/>
              <a:t>nociva</a:t>
            </a:r>
            <a:r>
              <a:rPr lang="en-US" dirty="0"/>
              <a:t> y </a:t>
            </a:r>
            <a:r>
              <a:rPr lang="en-US" dirty="0" err="1"/>
              <a:t>dañosa</a:t>
            </a:r>
            <a:r>
              <a:rPr lang="en-US" dirty="0"/>
              <a:t>.</a:t>
            </a:r>
          </a:p>
          <a:p>
            <a:pPr marL="0">
              <a:lnSpc>
                <a:spcPct val="110000"/>
              </a:lnSpc>
              <a:defRPr/>
            </a:pPr>
            <a:endParaRPr lang="en-US" sz="1300" dirty="0"/>
          </a:p>
        </p:txBody>
      </p:sp>
      <p:pic>
        <p:nvPicPr>
          <p:cNvPr id="95254" name="Picture 95253">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5256" name="Straight Connector 95255">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0360" name="Rectangle 10035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100362" name="Picture 10036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0364" name="Straight Connector 10036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0366" name="Straight Connector 100365">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0368" name="Rectangle 100367">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6" name="Picture 100355" descr="Jaque mate en una partida de ajedrez">
            <a:extLst>
              <a:ext uri="{FF2B5EF4-FFF2-40B4-BE49-F238E27FC236}">
                <a16:creationId xmlns:a16="http://schemas.microsoft.com/office/drawing/2014/main" id="{CA9B7799-ACD8-3D81-1B99-3856BC58F5E1}"/>
              </a:ext>
            </a:extLst>
          </p:cNvPr>
          <p:cNvPicPr>
            <a:picLocks noChangeAspect="1"/>
          </p:cNvPicPr>
          <p:nvPr/>
        </p:nvPicPr>
        <p:blipFill rotWithShape="1">
          <a:blip r:embed="rId3">
            <a:duotone>
              <a:schemeClr val="bg2">
                <a:shade val="45000"/>
                <a:satMod val="135000"/>
              </a:schemeClr>
              <a:prstClr val="white"/>
            </a:duotone>
            <a:alphaModFix amt="50000"/>
          </a:blip>
          <a:srcRect t="25741" r="-1" b="-1"/>
          <a:stretch/>
        </p:blipFill>
        <p:spPr>
          <a:xfrm>
            <a:off x="305" y="10"/>
            <a:ext cx="12191695" cy="6857990"/>
          </a:xfrm>
          <a:prstGeom prst="rect">
            <a:avLst/>
          </a:prstGeom>
        </p:spPr>
      </p:pic>
      <p:cxnSp>
        <p:nvCxnSpPr>
          <p:cNvPr id="100370" name="Straight Connector 100369">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0354" name="Título 1">
            <a:extLst>
              <a:ext uri="{FF2B5EF4-FFF2-40B4-BE49-F238E27FC236}">
                <a16:creationId xmlns:a16="http://schemas.microsoft.com/office/drawing/2014/main" id="{DBB1CFDD-FD9E-4D23-AA2D-BEC84E6FE642}"/>
              </a:ext>
            </a:extLst>
          </p:cNvPr>
          <p:cNvSpPr>
            <a:spLocks noGrp="1"/>
          </p:cNvSpPr>
          <p:nvPr>
            <p:ph type="title" idx="4294967295"/>
          </p:nvPr>
        </p:nvSpPr>
        <p:spPr>
          <a:xfrm>
            <a:off x="-301" y="-11429"/>
            <a:ext cx="11055156" cy="661667"/>
          </a:xfrm>
        </p:spPr>
        <p:txBody>
          <a:bodyPr vert="horz" lIns="91440" tIns="45720" rIns="91440" bIns="45720" rtlCol="0" anchor="t">
            <a:normAutofit/>
          </a:bodyPr>
          <a:lstStyle/>
          <a:p>
            <a:r>
              <a:rPr lang="en-US" altLang="es-ES" dirty="0"/>
              <a:t>CONCLUSION. DEPENDENCIA EMOCIONAL</a:t>
            </a:r>
          </a:p>
        </p:txBody>
      </p:sp>
      <p:sp>
        <p:nvSpPr>
          <p:cNvPr id="100372" name="Rectangle 100371">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0CB6A9E-9966-DD85-91D0-76F0329CC6DB}"/>
              </a:ext>
            </a:extLst>
          </p:cNvPr>
          <p:cNvSpPr>
            <a:spLocks noGrp="1"/>
          </p:cNvSpPr>
          <p:nvPr>
            <p:ph idx="4294967295"/>
          </p:nvPr>
        </p:nvSpPr>
        <p:spPr>
          <a:xfrm>
            <a:off x="223520" y="822626"/>
            <a:ext cx="11765279" cy="5060014"/>
          </a:xfrm>
        </p:spPr>
        <p:txBody>
          <a:bodyPr vert="horz" lIns="91440" tIns="45720" rIns="91440" bIns="45720" rtlCol="0" anchor="t">
            <a:normAutofit/>
          </a:bodyPr>
          <a:lstStyle/>
          <a:p>
            <a:pPr marL="0">
              <a:lnSpc>
                <a:spcPct val="110000"/>
              </a:lnSpc>
              <a:defRPr/>
            </a:pPr>
            <a:endParaRPr lang="en-US" sz="1400" dirty="0"/>
          </a:p>
          <a:p>
            <a:pPr>
              <a:lnSpc>
                <a:spcPct val="110000"/>
              </a:lnSpc>
              <a:defRPr/>
            </a:pPr>
            <a:r>
              <a:rPr lang="en-US" sz="1800" dirty="0"/>
              <a:t>En la </a:t>
            </a:r>
            <a:r>
              <a:rPr lang="en-US" sz="1800" dirty="0" err="1"/>
              <a:t>mujer</a:t>
            </a:r>
            <a:r>
              <a:rPr lang="en-US" sz="1800" dirty="0"/>
              <a:t> </a:t>
            </a:r>
            <a:r>
              <a:rPr lang="en-US" sz="1800" dirty="0" err="1"/>
              <a:t>víctima</a:t>
            </a:r>
            <a:r>
              <a:rPr lang="en-US" sz="1800" dirty="0"/>
              <a:t>, la </a:t>
            </a:r>
            <a:r>
              <a:rPr lang="en-US" sz="1800" dirty="0" err="1"/>
              <a:t>dependencia</a:t>
            </a:r>
            <a:r>
              <a:rPr lang="en-US" sz="1800" dirty="0"/>
              <a:t> </a:t>
            </a:r>
            <a:r>
              <a:rPr lang="en-US" sz="1800" dirty="0" err="1"/>
              <a:t>emocional</a:t>
            </a:r>
            <a:r>
              <a:rPr lang="en-US" sz="1800" dirty="0"/>
              <a:t> previa (</a:t>
            </a:r>
            <a:r>
              <a:rPr lang="en-US" sz="1800" dirty="0" err="1"/>
              <a:t>como</a:t>
            </a:r>
            <a:r>
              <a:rPr lang="en-US" sz="1800" dirty="0"/>
              <a:t> </a:t>
            </a:r>
            <a:r>
              <a:rPr lang="en-US" sz="1800" dirty="0" err="1"/>
              <a:t>rasgo</a:t>
            </a:r>
            <a:r>
              <a:rPr lang="en-US" sz="1800" dirty="0"/>
              <a:t> de </a:t>
            </a:r>
            <a:r>
              <a:rPr lang="en-US" sz="1800" dirty="0" err="1"/>
              <a:t>personalidad</a:t>
            </a:r>
            <a:r>
              <a:rPr lang="en-US" sz="1800" dirty="0"/>
              <a:t>) </a:t>
            </a:r>
            <a:r>
              <a:rPr lang="en-US" sz="1800" dirty="0" err="1"/>
              <a:t>será</a:t>
            </a:r>
            <a:r>
              <a:rPr lang="en-US" sz="1800" dirty="0"/>
              <a:t> un factor que </a:t>
            </a:r>
            <a:r>
              <a:rPr lang="en-US" sz="1800" dirty="0" err="1"/>
              <a:t>dificultará</a:t>
            </a:r>
            <a:r>
              <a:rPr lang="en-US" sz="1800" dirty="0"/>
              <a:t> la </a:t>
            </a:r>
            <a:r>
              <a:rPr lang="en-US" sz="1800" dirty="0" err="1"/>
              <a:t>ruptura</a:t>
            </a:r>
            <a:r>
              <a:rPr lang="en-US" sz="1800" dirty="0"/>
              <a:t> </a:t>
            </a:r>
            <a:r>
              <a:rPr lang="en-US" sz="1800" dirty="0" err="1"/>
              <a:t>definitiva</a:t>
            </a:r>
            <a:r>
              <a:rPr lang="en-US" sz="1800" dirty="0"/>
              <a:t> del </a:t>
            </a:r>
            <a:r>
              <a:rPr lang="en-US" sz="1800" dirty="0" err="1"/>
              <a:t>agresor</a:t>
            </a:r>
            <a:r>
              <a:rPr lang="en-US" sz="1800" dirty="0"/>
              <a:t> </a:t>
            </a:r>
            <a:r>
              <a:rPr lang="en-US" sz="1800" dirty="0" err="1"/>
              <a:t>por</a:t>
            </a:r>
            <a:r>
              <a:rPr lang="en-US" sz="1800" dirty="0"/>
              <a:t> lo que </a:t>
            </a:r>
            <a:r>
              <a:rPr lang="en-US" sz="1800" dirty="0" err="1"/>
              <a:t>será</a:t>
            </a:r>
            <a:r>
              <a:rPr lang="en-US" sz="1800" dirty="0"/>
              <a:t> un factor de </a:t>
            </a:r>
            <a:r>
              <a:rPr lang="en-US" sz="1800" dirty="0" err="1"/>
              <a:t>riesgo</a:t>
            </a:r>
            <a:r>
              <a:rPr lang="en-US" sz="1800" dirty="0"/>
              <a:t>. </a:t>
            </a:r>
          </a:p>
          <a:p>
            <a:pPr>
              <a:lnSpc>
                <a:spcPct val="110000"/>
              </a:lnSpc>
              <a:defRPr/>
            </a:pPr>
            <a:r>
              <a:rPr lang="en-US" sz="1800" dirty="0"/>
              <a:t>La </a:t>
            </a:r>
            <a:r>
              <a:rPr lang="en-US" sz="1800" dirty="0" err="1"/>
              <a:t>aparición</a:t>
            </a:r>
            <a:r>
              <a:rPr lang="en-US" sz="1800" dirty="0"/>
              <a:t> de la </a:t>
            </a:r>
            <a:r>
              <a:rPr lang="en-US" sz="1800" dirty="0" err="1"/>
              <a:t>dependencia</a:t>
            </a:r>
            <a:r>
              <a:rPr lang="en-US" sz="1800" dirty="0"/>
              <a:t> </a:t>
            </a:r>
            <a:r>
              <a:rPr lang="en-US" sz="1800" dirty="0" err="1"/>
              <a:t>emocional</a:t>
            </a:r>
            <a:r>
              <a:rPr lang="en-US" sz="1800" dirty="0"/>
              <a:t> </a:t>
            </a:r>
            <a:r>
              <a:rPr lang="en-US" sz="1800" dirty="0" err="1"/>
              <a:t>vendría</a:t>
            </a:r>
            <a:r>
              <a:rPr lang="en-US" sz="1800" dirty="0"/>
              <a:t> </a:t>
            </a:r>
            <a:r>
              <a:rPr lang="en-US" sz="1800" dirty="0" err="1"/>
              <a:t>provocada</a:t>
            </a:r>
            <a:r>
              <a:rPr lang="en-US" sz="1800" dirty="0"/>
              <a:t> </a:t>
            </a:r>
            <a:r>
              <a:rPr lang="en-US" sz="1800" dirty="0" err="1"/>
              <a:t>por</a:t>
            </a:r>
            <a:r>
              <a:rPr lang="en-US" sz="1800" dirty="0"/>
              <a:t> </a:t>
            </a:r>
            <a:r>
              <a:rPr lang="en-US" sz="1800" dirty="0" err="1"/>
              <a:t>factores</a:t>
            </a:r>
            <a:r>
              <a:rPr lang="en-US" sz="1800" dirty="0"/>
              <a:t> de </a:t>
            </a:r>
            <a:r>
              <a:rPr lang="en-US" sz="1800" dirty="0" err="1"/>
              <a:t>tipo</a:t>
            </a:r>
            <a:r>
              <a:rPr lang="en-US" sz="1800" dirty="0"/>
              <a:t> cultural (roles de </a:t>
            </a:r>
            <a:r>
              <a:rPr lang="en-US" sz="1800" dirty="0" err="1"/>
              <a:t>género</a:t>
            </a:r>
            <a:r>
              <a:rPr lang="en-US" sz="1800" dirty="0"/>
              <a:t>), </a:t>
            </a:r>
            <a:r>
              <a:rPr lang="en-US" sz="1800" dirty="0" err="1"/>
              <a:t>historia</a:t>
            </a:r>
            <a:r>
              <a:rPr lang="en-US" sz="1800" dirty="0"/>
              <a:t> personal de la </a:t>
            </a:r>
            <a:r>
              <a:rPr lang="en-US" sz="1800" dirty="0" err="1"/>
              <a:t>mujer</a:t>
            </a:r>
            <a:r>
              <a:rPr lang="en-US" sz="1800" dirty="0"/>
              <a:t>, </a:t>
            </a:r>
            <a:r>
              <a:rPr lang="en-US" sz="1800" dirty="0" err="1"/>
              <a:t>tipo</a:t>
            </a:r>
            <a:r>
              <a:rPr lang="en-US" sz="1800" dirty="0"/>
              <a:t> de </a:t>
            </a:r>
            <a:r>
              <a:rPr lang="en-US" sz="1800" dirty="0" err="1"/>
              <a:t>apego</a:t>
            </a:r>
            <a:r>
              <a:rPr lang="en-US" sz="1800" dirty="0"/>
              <a:t>. La </a:t>
            </a:r>
            <a:r>
              <a:rPr lang="en-US" sz="1800" dirty="0" err="1"/>
              <a:t>presencia</a:t>
            </a:r>
            <a:r>
              <a:rPr lang="en-US" sz="1800" dirty="0"/>
              <a:t> del </a:t>
            </a:r>
            <a:r>
              <a:rPr lang="en-US" sz="1800" dirty="0" err="1"/>
              <a:t>mito</a:t>
            </a:r>
            <a:r>
              <a:rPr lang="en-US" sz="1800" dirty="0"/>
              <a:t> del amor </a:t>
            </a:r>
            <a:r>
              <a:rPr lang="en-US" sz="1800" dirty="0" err="1"/>
              <a:t>romántico</a:t>
            </a:r>
            <a:r>
              <a:rPr lang="en-US" sz="1800" dirty="0"/>
              <a:t> y </a:t>
            </a:r>
            <a:r>
              <a:rPr lang="en-US" sz="1800" dirty="0" err="1"/>
              <a:t>el</a:t>
            </a:r>
            <a:r>
              <a:rPr lang="en-US" sz="1800" dirty="0"/>
              <a:t> </a:t>
            </a:r>
            <a:r>
              <a:rPr lang="en-US" sz="1800" dirty="0" err="1"/>
              <a:t>mito</a:t>
            </a:r>
            <a:r>
              <a:rPr lang="en-US" sz="1800" dirty="0"/>
              <a:t> de la </a:t>
            </a:r>
            <a:r>
              <a:rPr lang="en-US" sz="1800" dirty="0" err="1"/>
              <a:t>perdurabilidad</a:t>
            </a:r>
            <a:r>
              <a:rPr lang="en-US" sz="1800" dirty="0"/>
              <a:t> </a:t>
            </a:r>
            <a:r>
              <a:rPr lang="en-US" sz="1800" dirty="0" err="1"/>
              <a:t>supondrán</a:t>
            </a:r>
            <a:r>
              <a:rPr lang="en-US" sz="1800" dirty="0"/>
              <a:t> la </a:t>
            </a:r>
            <a:r>
              <a:rPr lang="en-US" sz="1800" dirty="0" err="1"/>
              <a:t>manifestación</a:t>
            </a:r>
            <a:r>
              <a:rPr lang="en-US" sz="1800" dirty="0"/>
              <a:t> de </a:t>
            </a:r>
            <a:r>
              <a:rPr lang="en-US" sz="1800" dirty="0" err="1"/>
              <a:t>necesidad</a:t>
            </a:r>
            <a:r>
              <a:rPr lang="en-US" sz="1800" dirty="0"/>
              <a:t> </a:t>
            </a:r>
            <a:r>
              <a:rPr lang="en-US" sz="1800" dirty="0" err="1"/>
              <a:t>emocional</a:t>
            </a:r>
            <a:r>
              <a:rPr lang="en-US" sz="1800" dirty="0"/>
              <a:t>.</a:t>
            </a:r>
          </a:p>
          <a:p>
            <a:pPr>
              <a:lnSpc>
                <a:spcPct val="110000"/>
              </a:lnSpc>
              <a:defRPr/>
            </a:pPr>
            <a:r>
              <a:rPr lang="en-US" sz="1800" dirty="0"/>
              <a:t>La </a:t>
            </a:r>
            <a:r>
              <a:rPr lang="en-US" sz="1800" dirty="0" err="1"/>
              <a:t>dependencia</a:t>
            </a:r>
            <a:r>
              <a:rPr lang="en-US" sz="1800" dirty="0"/>
              <a:t> </a:t>
            </a:r>
            <a:r>
              <a:rPr lang="en-US" sz="1800" dirty="0" err="1"/>
              <a:t>emocional</a:t>
            </a:r>
            <a:r>
              <a:rPr lang="en-US" sz="1800" dirty="0"/>
              <a:t>, </a:t>
            </a:r>
            <a:r>
              <a:rPr lang="en-US" sz="1800" dirty="0" err="1"/>
              <a:t>entendida</a:t>
            </a:r>
            <a:r>
              <a:rPr lang="en-US" sz="1800" dirty="0"/>
              <a:t> </a:t>
            </a:r>
            <a:r>
              <a:rPr lang="en-US" sz="1800" dirty="0" err="1"/>
              <a:t>como</a:t>
            </a:r>
            <a:r>
              <a:rPr lang="en-US" sz="1800" dirty="0"/>
              <a:t> la </a:t>
            </a:r>
            <a:r>
              <a:rPr lang="en-US" sz="1800" dirty="0" err="1"/>
              <a:t>necesidad</a:t>
            </a:r>
            <a:r>
              <a:rPr lang="en-US" sz="1800" dirty="0"/>
              <a:t> extrema de </a:t>
            </a:r>
            <a:r>
              <a:rPr lang="en-US" sz="1800" dirty="0" err="1"/>
              <a:t>afecto</a:t>
            </a:r>
            <a:r>
              <a:rPr lang="en-US" sz="1800" dirty="0"/>
              <a:t>, </a:t>
            </a:r>
            <a:r>
              <a:rPr lang="en-US" sz="1800" dirty="0" err="1"/>
              <a:t>derivará</a:t>
            </a:r>
            <a:r>
              <a:rPr lang="en-US" sz="1800" dirty="0"/>
              <a:t> </a:t>
            </a:r>
            <a:r>
              <a:rPr lang="en-US" sz="1800" dirty="0" err="1"/>
              <a:t>en</a:t>
            </a:r>
            <a:r>
              <a:rPr lang="en-US" sz="1800" dirty="0"/>
              <a:t> un </a:t>
            </a:r>
            <a:r>
              <a:rPr lang="en-US" sz="1800" dirty="0" err="1"/>
              <a:t>emparejamiento</a:t>
            </a:r>
            <a:r>
              <a:rPr lang="en-US" sz="1800" dirty="0"/>
              <a:t> con </a:t>
            </a:r>
            <a:r>
              <a:rPr lang="en-US" sz="1800" dirty="0" err="1"/>
              <a:t>vinculación</a:t>
            </a:r>
            <a:r>
              <a:rPr lang="en-US" sz="1800" dirty="0"/>
              <a:t> </a:t>
            </a:r>
            <a:r>
              <a:rPr lang="en-US" sz="1800" dirty="0" err="1"/>
              <a:t>afectiva</a:t>
            </a:r>
            <a:r>
              <a:rPr lang="en-US" sz="1800" dirty="0"/>
              <a:t> </a:t>
            </a:r>
            <a:r>
              <a:rPr lang="en-US" sz="1800" dirty="0" err="1"/>
              <a:t>excesiva</a:t>
            </a:r>
            <a:r>
              <a:rPr lang="en-US" sz="1800" dirty="0"/>
              <a:t>, con </a:t>
            </a:r>
            <a:r>
              <a:rPr lang="en-US" sz="1800" dirty="0" err="1"/>
              <a:t>una</a:t>
            </a:r>
            <a:r>
              <a:rPr lang="en-US" sz="1800" dirty="0"/>
              <a:t> </a:t>
            </a:r>
            <a:r>
              <a:rPr lang="en-US" sz="1800" dirty="0" err="1"/>
              <a:t>prioridad</a:t>
            </a:r>
            <a:r>
              <a:rPr lang="en-US" sz="1800" dirty="0"/>
              <a:t> </a:t>
            </a:r>
            <a:r>
              <a:rPr lang="en-US" sz="1800" dirty="0" err="1"/>
              <a:t>absoluta</a:t>
            </a:r>
            <a:r>
              <a:rPr lang="en-US" sz="1800" dirty="0"/>
              <a:t> de la </a:t>
            </a:r>
            <a:r>
              <a:rPr lang="en-US" sz="1800" dirty="0" err="1"/>
              <a:t>relación</a:t>
            </a:r>
            <a:r>
              <a:rPr lang="en-US" sz="1800" dirty="0"/>
              <a:t>.</a:t>
            </a:r>
          </a:p>
          <a:p>
            <a:pPr>
              <a:lnSpc>
                <a:spcPct val="110000"/>
              </a:lnSpc>
              <a:defRPr/>
            </a:pPr>
            <a:r>
              <a:rPr lang="en-US" sz="1800" dirty="0" err="1"/>
              <a:t>Circunscribirnos</a:t>
            </a:r>
            <a:r>
              <a:rPr lang="en-US" sz="1800" dirty="0"/>
              <a:t> </a:t>
            </a:r>
            <a:r>
              <a:rPr lang="en-US" sz="1800" dirty="0" err="1"/>
              <a:t>exclusivamente</a:t>
            </a:r>
            <a:r>
              <a:rPr lang="en-US" sz="1800" dirty="0"/>
              <a:t> a </a:t>
            </a:r>
            <a:r>
              <a:rPr lang="en-US" sz="1800" dirty="0" err="1"/>
              <a:t>una</a:t>
            </a:r>
            <a:r>
              <a:rPr lang="en-US" sz="1800" dirty="0"/>
              <a:t> </a:t>
            </a:r>
            <a:r>
              <a:rPr lang="en-US" sz="1800" dirty="0" err="1"/>
              <a:t>personalidad</a:t>
            </a:r>
            <a:r>
              <a:rPr lang="en-US" sz="1800" dirty="0"/>
              <a:t> </a:t>
            </a:r>
            <a:r>
              <a:rPr lang="en-US" sz="1800" dirty="0" err="1"/>
              <a:t>dependiente</a:t>
            </a:r>
            <a:r>
              <a:rPr lang="en-US" sz="1800" dirty="0"/>
              <a:t> de la </a:t>
            </a:r>
            <a:r>
              <a:rPr lang="en-US" sz="1800" dirty="0" err="1"/>
              <a:t>víctima</a:t>
            </a:r>
            <a:r>
              <a:rPr lang="en-US" sz="1800" dirty="0"/>
              <a:t> </a:t>
            </a:r>
            <a:r>
              <a:rPr lang="en-US" sz="1800" dirty="0" err="1"/>
              <a:t>obviaría</a:t>
            </a:r>
            <a:r>
              <a:rPr lang="en-US" sz="1800" dirty="0"/>
              <a:t> la </a:t>
            </a:r>
            <a:r>
              <a:rPr lang="en-US" sz="1800" dirty="0" err="1"/>
              <a:t>figura</a:t>
            </a:r>
            <a:r>
              <a:rPr lang="en-US" sz="1800" dirty="0"/>
              <a:t> del </a:t>
            </a:r>
            <a:r>
              <a:rPr lang="en-US" sz="1800" dirty="0" err="1"/>
              <a:t>agresor</a:t>
            </a:r>
            <a:r>
              <a:rPr lang="en-US" sz="1800" dirty="0"/>
              <a:t>, </a:t>
            </a:r>
            <a:r>
              <a:rPr lang="en-US" sz="1800" dirty="0" err="1"/>
              <a:t>dejaría</a:t>
            </a:r>
            <a:r>
              <a:rPr lang="en-US" sz="1800" dirty="0"/>
              <a:t> de </a:t>
            </a:r>
            <a:r>
              <a:rPr lang="en-US" sz="1800" dirty="0" err="1"/>
              <a:t>lado</a:t>
            </a:r>
            <a:r>
              <a:rPr lang="en-US" sz="1800" dirty="0"/>
              <a:t> </a:t>
            </a:r>
            <a:r>
              <a:rPr lang="en-US" sz="1800" dirty="0" err="1"/>
              <a:t>el</a:t>
            </a:r>
            <a:r>
              <a:rPr lang="en-US" sz="1800" dirty="0"/>
              <a:t> </a:t>
            </a:r>
            <a:r>
              <a:rPr lang="en-US" sz="1800" dirty="0" err="1"/>
              <a:t>hecho</a:t>
            </a:r>
            <a:r>
              <a:rPr lang="en-US" sz="1800" dirty="0"/>
              <a:t> de que es </a:t>
            </a:r>
            <a:r>
              <a:rPr lang="en-US" sz="1800" dirty="0" err="1"/>
              <a:t>el</a:t>
            </a:r>
            <a:r>
              <a:rPr lang="en-US" sz="1800" dirty="0"/>
              <a:t> </a:t>
            </a:r>
            <a:r>
              <a:rPr lang="en-US" sz="1800" dirty="0" err="1"/>
              <a:t>varón</a:t>
            </a:r>
            <a:r>
              <a:rPr lang="en-US" sz="1800" dirty="0"/>
              <a:t> </a:t>
            </a:r>
            <a:r>
              <a:rPr lang="en-US" sz="1800" dirty="0" err="1"/>
              <a:t>quien</a:t>
            </a:r>
            <a:r>
              <a:rPr lang="en-US" sz="1800" dirty="0"/>
              <a:t> </a:t>
            </a:r>
            <a:r>
              <a:rPr lang="en-US" sz="1800" dirty="0" err="1"/>
              <a:t>protagoniza</a:t>
            </a:r>
            <a:r>
              <a:rPr lang="en-US" sz="1800" dirty="0"/>
              <a:t> la </a:t>
            </a:r>
            <a:r>
              <a:rPr lang="en-US" sz="1800" dirty="0" err="1"/>
              <a:t>figura</a:t>
            </a:r>
            <a:r>
              <a:rPr lang="en-US" sz="1800" dirty="0"/>
              <a:t> del </a:t>
            </a:r>
            <a:r>
              <a:rPr lang="en-US" sz="1800" dirty="0" err="1"/>
              <a:t>agresor</a:t>
            </a:r>
            <a:r>
              <a:rPr lang="en-US" sz="1800" dirty="0"/>
              <a:t>, </a:t>
            </a:r>
            <a:r>
              <a:rPr lang="en-US" sz="1800" dirty="0" err="1"/>
              <a:t>dejaría</a:t>
            </a:r>
            <a:r>
              <a:rPr lang="en-US" sz="1800" dirty="0"/>
              <a:t> de </a:t>
            </a:r>
            <a:r>
              <a:rPr lang="en-US" sz="1800" dirty="0" err="1"/>
              <a:t>lado</a:t>
            </a:r>
            <a:r>
              <a:rPr lang="en-US" sz="1800" dirty="0"/>
              <a:t> </a:t>
            </a:r>
            <a:r>
              <a:rPr lang="en-US" sz="1800" dirty="0" err="1"/>
              <a:t>el</a:t>
            </a:r>
            <a:r>
              <a:rPr lang="en-US" sz="1800" dirty="0"/>
              <a:t> </a:t>
            </a:r>
            <a:r>
              <a:rPr lang="en-US" sz="1800" dirty="0" err="1"/>
              <a:t>hecho</a:t>
            </a:r>
            <a:r>
              <a:rPr lang="en-US" sz="1800" dirty="0"/>
              <a:t> de que es </a:t>
            </a:r>
            <a:r>
              <a:rPr lang="en-US" sz="1800" dirty="0" err="1"/>
              <a:t>el</a:t>
            </a:r>
            <a:r>
              <a:rPr lang="en-US" sz="1800" dirty="0"/>
              <a:t> </a:t>
            </a:r>
            <a:r>
              <a:rPr lang="en-US" sz="1800" dirty="0" err="1"/>
              <a:t>varón</a:t>
            </a:r>
            <a:r>
              <a:rPr lang="en-US" sz="1800" dirty="0"/>
              <a:t> </a:t>
            </a:r>
            <a:r>
              <a:rPr lang="en-US" sz="1800" dirty="0" err="1"/>
              <a:t>quien</a:t>
            </a:r>
            <a:r>
              <a:rPr lang="en-US" sz="1800" dirty="0"/>
              <a:t> </a:t>
            </a:r>
            <a:r>
              <a:rPr lang="en-US" sz="1800" dirty="0" err="1"/>
              <a:t>protagoniza</a:t>
            </a:r>
            <a:r>
              <a:rPr lang="en-US" sz="1800" dirty="0"/>
              <a:t> y </a:t>
            </a:r>
            <a:r>
              <a:rPr lang="en-US" sz="1800" dirty="0" err="1"/>
              <a:t>ejerce</a:t>
            </a:r>
            <a:r>
              <a:rPr lang="en-US" sz="1800" dirty="0"/>
              <a:t> la </a:t>
            </a:r>
            <a:r>
              <a:rPr lang="en-US" sz="1800" dirty="0" err="1"/>
              <a:t>violencia</a:t>
            </a:r>
            <a:r>
              <a:rPr lang="en-US" sz="1800" dirty="0"/>
              <a:t> y que la </a:t>
            </a:r>
            <a:r>
              <a:rPr lang="en-US" sz="1800" dirty="0" err="1"/>
              <a:t>violencia</a:t>
            </a:r>
            <a:r>
              <a:rPr lang="en-US" sz="1800" dirty="0"/>
              <a:t> no es </a:t>
            </a:r>
            <a:r>
              <a:rPr lang="en-US" sz="1800" dirty="0" err="1"/>
              <a:t>causada</a:t>
            </a:r>
            <a:r>
              <a:rPr lang="en-US" sz="1800" dirty="0"/>
              <a:t> </a:t>
            </a:r>
            <a:r>
              <a:rPr lang="en-US" sz="1800" dirty="0" err="1"/>
              <a:t>por</a:t>
            </a:r>
            <a:r>
              <a:rPr lang="en-US" sz="1800" dirty="0"/>
              <a:t> la </a:t>
            </a:r>
            <a:r>
              <a:rPr lang="en-US" sz="1800" dirty="0" err="1"/>
              <a:t>mujer</a:t>
            </a:r>
            <a:r>
              <a:rPr lang="en-US" sz="1800" dirty="0"/>
              <a:t>.. </a:t>
            </a:r>
            <a:r>
              <a:rPr lang="en-US" sz="1800" dirty="0" err="1"/>
              <a:t>Presupondría</a:t>
            </a:r>
            <a:r>
              <a:rPr lang="en-US" sz="1800" dirty="0"/>
              <a:t> que </a:t>
            </a:r>
            <a:r>
              <a:rPr lang="en-US" sz="1800" dirty="0" err="1"/>
              <a:t>mujeres</a:t>
            </a:r>
            <a:r>
              <a:rPr lang="en-US" sz="1800" dirty="0"/>
              <a:t> con </a:t>
            </a:r>
            <a:r>
              <a:rPr lang="en-US" sz="1800" dirty="0" err="1"/>
              <a:t>dependencia</a:t>
            </a:r>
            <a:r>
              <a:rPr lang="en-US" sz="1800" dirty="0"/>
              <a:t> </a:t>
            </a:r>
            <a:r>
              <a:rPr lang="en-US" sz="1800" dirty="0" err="1"/>
              <a:t>emocional</a:t>
            </a:r>
            <a:r>
              <a:rPr lang="en-US" sz="1800" dirty="0"/>
              <a:t> </a:t>
            </a:r>
            <a:r>
              <a:rPr lang="en-US" sz="1800" dirty="0" err="1"/>
              <a:t>como</a:t>
            </a:r>
            <a:r>
              <a:rPr lang="en-US" sz="1800" dirty="0"/>
              <a:t> </a:t>
            </a:r>
            <a:r>
              <a:rPr lang="en-US" sz="1800" dirty="0" err="1"/>
              <a:t>rasgo</a:t>
            </a:r>
            <a:r>
              <a:rPr lang="en-US" sz="1800" dirty="0"/>
              <a:t> de </a:t>
            </a:r>
            <a:r>
              <a:rPr lang="en-US" sz="1800" dirty="0" err="1"/>
              <a:t>personalidad</a:t>
            </a:r>
            <a:r>
              <a:rPr lang="en-US" sz="1800" dirty="0"/>
              <a:t> se </a:t>
            </a:r>
            <a:r>
              <a:rPr lang="en-US" sz="1800" dirty="0" err="1"/>
              <a:t>vincularían</a:t>
            </a:r>
            <a:r>
              <a:rPr lang="en-US" sz="1800" dirty="0"/>
              <a:t> </a:t>
            </a:r>
            <a:r>
              <a:rPr lang="en-US" sz="1800" dirty="0" err="1"/>
              <a:t>siempre</a:t>
            </a:r>
            <a:r>
              <a:rPr lang="en-US" sz="1800" dirty="0"/>
              <a:t> a </a:t>
            </a:r>
            <a:r>
              <a:rPr lang="en-US" sz="1800" dirty="0" err="1"/>
              <a:t>varones</a:t>
            </a:r>
            <a:r>
              <a:rPr lang="en-US" sz="1800" dirty="0"/>
              <a:t> </a:t>
            </a:r>
            <a:r>
              <a:rPr lang="en-US" sz="1800" dirty="0" err="1"/>
              <a:t>maltratadores</a:t>
            </a:r>
            <a:r>
              <a:rPr lang="en-US" sz="1800" dirty="0"/>
              <a:t>, </a:t>
            </a:r>
            <a:r>
              <a:rPr lang="en-US" sz="1800" dirty="0" err="1"/>
              <a:t>hecho</a:t>
            </a:r>
            <a:r>
              <a:rPr lang="en-US" sz="1800" dirty="0"/>
              <a:t> que no se produce.</a:t>
            </a:r>
          </a:p>
          <a:p>
            <a:pPr>
              <a:lnSpc>
                <a:spcPct val="110000"/>
              </a:lnSpc>
              <a:defRPr/>
            </a:pPr>
            <a:endParaRPr lang="en-US" sz="1400" dirty="0"/>
          </a:p>
        </p:txBody>
      </p:sp>
      <p:pic>
        <p:nvPicPr>
          <p:cNvPr id="100374" name="Picture 100373">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0376" name="Straight Connector 100375">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7529" name="Rectangle 10752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107531" name="Picture 10753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7533" name="Straight Connector 10753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7535" name="Straight Connector 10753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7537" name="Rectangle 107536">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525" name="Picture 107524" descr="Una figura de buda con una persona sentada en el fondo sosteniendo un collar de cuentas">
            <a:extLst>
              <a:ext uri="{FF2B5EF4-FFF2-40B4-BE49-F238E27FC236}">
                <a16:creationId xmlns:a16="http://schemas.microsoft.com/office/drawing/2014/main" id="{3D5F2F86-8A79-029F-8647-5A86CBE61FB3}"/>
              </a:ext>
            </a:extLst>
          </p:cNvPr>
          <p:cNvPicPr>
            <a:picLocks noChangeAspect="1"/>
          </p:cNvPicPr>
          <p:nvPr/>
        </p:nvPicPr>
        <p:blipFill rotWithShape="1">
          <a:blip r:embed="rId4">
            <a:duotone>
              <a:schemeClr val="bg2">
                <a:shade val="45000"/>
                <a:satMod val="135000"/>
              </a:schemeClr>
              <a:prstClr val="white"/>
            </a:duotone>
            <a:alphaModFix amt="50000"/>
          </a:blip>
          <a:srcRect t="11236" r="-1" b="13761"/>
          <a:stretch/>
        </p:blipFill>
        <p:spPr>
          <a:xfrm>
            <a:off x="305" y="10"/>
            <a:ext cx="12191695" cy="6857990"/>
          </a:xfrm>
          <a:prstGeom prst="rect">
            <a:avLst/>
          </a:prstGeom>
        </p:spPr>
      </p:pic>
      <p:cxnSp>
        <p:nvCxnSpPr>
          <p:cNvPr id="107539" name="Straight Connector 107538">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7522" name="Rectangle 4">
            <a:extLst>
              <a:ext uri="{FF2B5EF4-FFF2-40B4-BE49-F238E27FC236}">
                <a16:creationId xmlns:a16="http://schemas.microsoft.com/office/drawing/2014/main" id="{1B7FD7BB-1C17-6EAB-DBCD-6453223985DA}"/>
              </a:ext>
            </a:extLst>
          </p:cNvPr>
          <p:cNvSpPr>
            <a:spLocks noGrp="1" noRot="1"/>
          </p:cNvSpPr>
          <p:nvPr>
            <p:ph type="ctrTitle" idx="4294967295"/>
          </p:nvPr>
        </p:nvSpPr>
        <p:spPr>
          <a:xfrm>
            <a:off x="1451579" y="804519"/>
            <a:ext cx="9603275" cy="1049235"/>
          </a:xfrm>
        </p:spPr>
        <p:txBody>
          <a:bodyPr vert="horz" lIns="91440" tIns="45720" rIns="91440" bIns="45720" rtlCol="0" anchor="t">
            <a:normAutofit/>
          </a:bodyPr>
          <a:lstStyle/>
          <a:p>
            <a:r>
              <a:rPr lang="en-US" altLang="es-ES"/>
              <a:t>Que la persona perciba que sus emociones han sido</a:t>
            </a:r>
          </a:p>
        </p:txBody>
      </p:sp>
      <p:sp>
        <p:nvSpPr>
          <p:cNvPr id="107541" name="Rectangle 107540">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23" name="Rectangle 5">
            <a:extLst>
              <a:ext uri="{FF2B5EF4-FFF2-40B4-BE49-F238E27FC236}">
                <a16:creationId xmlns:a16="http://schemas.microsoft.com/office/drawing/2014/main" id="{B893A427-1223-D42C-CEA8-A22BE9B392F9}"/>
              </a:ext>
            </a:extLst>
          </p:cNvPr>
          <p:cNvSpPr>
            <a:spLocks noGrp="1" noRot="1"/>
          </p:cNvSpPr>
          <p:nvPr>
            <p:ph type="subTitle" idx="4294967295"/>
          </p:nvPr>
        </p:nvSpPr>
        <p:spPr>
          <a:xfrm>
            <a:off x="1451579" y="2015732"/>
            <a:ext cx="9603275" cy="3450613"/>
          </a:xfrm>
        </p:spPr>
        <p:txBody>
          <a:bodyPr vert="horz" lIns="91440" tIns="45720" rIns="91440" bIns="45720" rtlCol="0" anchor="t">
            <a:normAutofit/>
          </a:bodyPr>
          <a:lstStyle/>
          <a:p>
            <a:r>
              <a:rPr lang="en-US" altLang="es-ES" dirty="0" err="1"/>
              <a:t>Escuchadas</a:t>
            </a:r>
            <a:endParaRPr lang="en-US" altLang="es-ES" dirty="0"/>
          </a:p>
          <a:p>
            <a:pPr marL="0" indent="0">
              <a:buNone/>
            </a:pPr>
            <a:r>
              <a:rPr lang="en-US" altLang="es-ES" dirty="0"/>
              <a:t>				</a:t>
            </a:r>
          </a:p>
          <a:p>
            <a:pPr marL="0" indent="0">
              <a:buNone/>
            </a:pPr>
            <a:r>
              <a:rPr lang="en-US" altLang="es-ES" dirty="0"/>
              <a:t>					</a:t>
            </a:r>
            <a:r>
              <a:rPr lang="en-US" altLang="es-ES" dirty="0" err="1"/>
              <a:t>Entendidas</a:t>
            </a:r>
            <a:endParaRPr lang="en-US" altLang="es-ES" dirty="0"/>
          </a:p>
          <a:p>
            <a:pPr marL="1242800" lvl="8" indent="0">
              <a:buNone/>
            </a:pPr>
            <a:r>
              <a:rPr lang="en-US" altLang="es-ES" dirty="0" err="1"/>
              <a:t>Atendidas</a:t>
            </a:r>
            <a:endParaRPr lang="en-US" altLang="es-ES" dirty="0"/>
          </a:p>
        </p:txBody>
      </p:sp>
      <p:pic>
        <p:nvPicPr>
          <p:cNvPr id="107543" name="Picture 107542">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7545" name="Straight Connector 107544">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9" name="Rectangle 3072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31" name="Picture 3073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33" name="Straight Connector 3073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35" name="Straight Connector 3073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37" name="Rectangle 3073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5" name="Picture 30724" descr="Marca de exclamación sobre fondo amarillo">
            <a:extLst>
              <a:ext uri="{FF2B5EF4-FFF2-40B4-BE49-F238E27FC236}">
                <a16:creationId xmlns:a16="http://schemas.microsoft.com/office/drawing/2014/main" id="{36CBBE8F-0DA4-605A-D034-AE9927778E2B}"/>
              </a:ext>
            </a:extLst>
          </p:cNvPr>
          <p:cNvPicPr>
            <a:picLocks noChangeAspect="1"/>
          </p:cNvPicPr>
          <p:nvPr/>
        </p:nvPicPr>
        <p:blipFill rotWithShape="1">
          <a:blip r:embed="rId3">
            <a:alphaModFix amt="50000"/>
          </a:blip>
          <a:srcRect t="24998" r="-1" b="-1"/>
          <a:stretch/>
        </p:blipFill>
        <p:spPr>
          <a:xfrm>
            <a:off x="305" y="10"/>
            <a:ext cx="12191695" cy="6857990"/>
          </a:xfrm>
          <a:prstGeom prst="rect">
            <a:avLst/>
          </a:prstGeom>
        </p:spPr>
      </p:pic>
      <p:sp>
        <p:nvSpPr>
          <p:cNvPr id="3073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74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0743" name="Rectangle 3074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Google Shape;58;p4">
            <a:extLst>
              <a:ext uri="{FF2B5EF4-FFF2-40B4-BE49-F238E27FC236}">
                <a16:creationId xmlns:a16="http://schemas.microsoft.com/office/drawing/2014/main" id="{B04FF9BD-6D7A-4078-BFA9-712C391F5203}"/>
              </a:ext>
            </a:extLst>
          </p:cNvPr>
          <p:cNvSpPr txBox="1">
            <a:spLocks/>
          </p:cNvSpPr>
          <p:nvPr/>
        </p:nvSpPr>
        <p:spPr>
          <a:xfrm>
            <a:off x="355601" y="540921"/>
            <a:ext cx="3027678" cy="3299559"/>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cap="all" dirty="0"/>
              <a:t>ARTICULO 156 DEL CODIGO CIVIL</a:t>
            </a:r>
          </a:p>
        </p:txBody>
      </p:sp>
      <p:cxnSp>
        <p:nvCxnSpPr>
          <p:cNvPr id="30745" name="Straight Connector 3074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723" name="Rectangle 3"/>
          <p:cNvSpPr>
            <a:spLocks noGrp="1" noChangeArrowheads="1"/>
          </p:cNvSpPr>
          <p:nvPr>
            <p:ph idx="4294967295"/>
          </p:nvPr>
        </p:nvSpPr>
        <p:spPr>
          <a:xfrm>
            <a:off x="4481574" y="-467360"/>
            <a:ext cx="7547866" cy="6360160"/>
          </a:xfrm>
        </p:spPr>
        <p:txBody>
          <a:bodyPr vert="horz" lIns="91440" tIns="45720" rIns="91440" bIns="45720" rtlCol="0" anchor="ctr">
            <a:normAutofit lnSpcReduction="10000"/>
          </a:bodyPr>
          <a:lstStyle/>
          <a:p>
            <a:pPr marL="0">
              <a:lnSpc>
                <a:spcPct val="110000"/>
              </a:lnSpc>
            </a:pPr>
            <a:endParaRPr lang="en-US" sz="1300" b="1" dirty="0"/>
          </a:p>
          <a:p>
            <a:pPr marL="0">
              <a:lnSpc>
                <a:spcPct val="110000"/>
              </a:lnSpc>
            </a:pPr>
            <a:r>
              <a:rPr lang="en-US" sz="1300" b="1" dirty="0"/>
              <a:t>P</a:t>
            </a:r>
            <a:r>
              <a:rPr lang="en-US" b="1" dirty="0"/>
              <a:t>atria </a:t>
            </a:r>
            <a:r>
              <a:rPr lang="en-US" b="1" dirty="0" err="1"/>
              <a:t>potestad</a:t>
            </a:r>
            <a:r>
              <a:rPr lang="en-US" dirty="0"/>
              <a:t>: </a:t>
            </a:r>
            <a:r>
              <a:rPr lang="en-US" dirty="0" err="1"/>
              <a:t>Institución</a:t>
            </a:r>
            <a:r>
              <a:rPr lang="en-US" dirty="0"/>
              <a:t>  </a:t>
            </a:r>
            <a:r>
              <a:rPr lang="en-US" dirty="0" err="1"/>
              <a:t>jurídica</a:t>
            </a:r>
            <a:r>
              <a:rPr lang="en-US" dirty="0"/>
              <a:t>  que </a:t>
            </a:r>
            <a:r>
              <a:rPr lang="en-US" dirty="0" err="1"/>
              <a:t>atribuye</a:t>
            </a:r>
            <a:r>
              <a:rPr lang="en-US" dirty="0"/>
              <a:t> a la/</a:t>
            </a:r>
            <a:r>
              <a:rPr lang="en-US" dirty="0" err="1"/>
              <a:t>os</a:t>
            </a:r>
            <a:r>
              <a:rPr lang="en-US" dirty="0"/>
              <a:t> </a:t>
            </a:r>
            <a:r>
              <a:rPr lang="en-US" dirty="0" err="1"/>
              <a:t>progenitores</a:t>
            </a:r>
            <a:r>
              <a:rPr lang="en-US" dirty="0"/>
              <a:t>  </a:t>
            </a:r>
            <a:r>
              <a:rPr lang="en-US" dirty="0" err="1"/>
              <a:t>el</a:t>
            </a:r>
            <a:r>
              <a:rPr lang="en-US" dirty="0"/>
              <a:t> </a:t>
            </a:r>
            <a:r>
              <a:rPr lang="en-US" dirty="0" err="1"/>
              <a:t>cuidado</a:t>
            </a:r>
            <a:r>
              <a:rPr lang="en-US" dirty="0"/>
              <a:t> y </a:t>
            </a:r>
            <a:r>
              <a:rPr lang="en-US" dirty="0" err="1"/>
              <a:t>educación</a:t>
            </a:r>
            <a:r>
              <a:rPr lang="en-US" dirty="0"/>
              <a:t> de </a:t>
            </a:r>
            <a:r>
              <a:rPr lang="en-US" dirty="0" err="1"/>
              <a:t>los</a:t>
            </a:r>
            <a:r>
              <a:rPr lang="en-US" dirty="0"/>
              <a:t>/as </a:t>
            </a:r>
            <a:r>
              <a:rPr lang="en-US" dirty="0" err="1"/>
              <a:t>hijos</a:t>
            </a:r>
            <a:r>
              <a:rPr lang="en-US" dirty="0"/>
              <a:t>/as no </a:t>
            </a:r>
            <a:r>
              <a:rPr lang="en-US" dirty="0" err="1"/>
              <a:t>emancipados</a:t>
            </a:r>
            <a:r>
              <a:rPr lang="en-US" dirty="0"/>
              <a:t>. </a:t>
            </a:r>
            <a:r>
              <a:rPr lang="en-US" dirty="0" err="1"/>
              <a:t>Comprende</a:t>
            </a:r>
            <a:r>
              <a:rPr lang="en-US" dirty="0"/>
              <a:t> </a:t>
            </a:r>
            <a:r>
              <a:rPr lang="en-US" dirty="0" err="1"/>
              <a:t>deberes</a:t>
            </a:r>
            <a:r>
              <a:rPr lang="en-US" dirty="0"/>
              <a:t> de: Velar </a:t>
            </a:r>
            <a:r>
              <a:rPr lang="en-US" dirty="0" err="1"/>
              <a:t>por</a:t>
            </a:r>
            <a:r>
              <a:rPr lang="en-US" dirty="0"/>
              <a:t> </a:t>
            </a:r>
            <a:r>
              <a:rPr lang="en-US" dirty="0" err="1"/>
              <a:t>ellas</a:t>
            </a:r>
            <a:r>
              <a:rPr lang="en-US" dirty="0"/>
              <a:t>/</a:t>
            </a:r>
            <a:r>
              <a:rPr lang="en-US" dirty="0" err="1"/>
              <a:t>os</a:t>
            </a:r>
            <a:r>
              <a:rPr lang="en-US" dirty="0"/>
              <a:t>, </a:t>
            </a:r>
            <a:r>
              <a:rPr lang="en-US" dirty="0" err="1"/>
              <a:t>tenerlos</a:t>
            </a:r>
            <a:r>
              <a:rPr lang="en-US" dirty="0"/>
              <a:t>/as </a:t>
            </a:r>
            <a:r>
              <a:rPr lang="en-US" dirty="0" err="1"/>
              <a:t>en</a:t>
            </a:r>
            <a:r>
              <a:rPr lang="en-US" dirty="0"/>
              <a:t> </a:t>
            </a:r>
            <a:r>
              <a:rPr lang="en-US" dirty="0" err="1"/>
              <a:t>compañía</a:t>
            </a:r>
            <a:r>
              <a:rPr lang="en-US" dirty="0"/>
              <a:t>, </a:t>
            </a:r>
            <a:r>
              <a:rPr lang="en-US" dirty="0" err="1"/>
              <a:t>alimentarlos</a:t>
            </a:r>
            <a:r>
              <a:rPr lang="en-US" dirty="0"/>
              <a:t>, </a:t>
            </a:r>
            <a:r>
              <a:rPr lang="en-US" dirty="0" err="1"/>
              <a:t>educarlos</a:t>
            </a:r>
            <a:r>
              <a:rPr lang="en-US" dirty="0"/>
              <a:t> y </a:t>
            </a:r>
            <a:r>
              <a:rPr lang="en-US" dirty="0" err="1"/>
              <a:t>procurarles</a:t>
            </a:r>
            <a:r>
              <a:rPr lang="en-US" dirty="0"/>
              <a:t> </a:t>
            </a:r>
            <a:r>
              <a:rPr lang="en-US" dirty="0" err="1"/>
              <a:t>una</a:t>
            </a:r>
            <a:r>
              <a:rPr lang="en-US" dirty="0"/>
              <a:t> </a:t>
            </a:r>
            <a:r>
              <a:rPr lang="en-US" dirty="0" err="1"/>
              <a:t>formación</a:t>
            </a:r>
            <a:r>
              <a:rPr lang="en-US" dirty="0"/>
              <a:t> integral. </a:t>
            </a:r>
            <a:r>
              <a:rPr lang="en-US" dirty="0" err="1"/>
              <a:t>Representarlos</a:t>
            </a:r>
            <a:r>
              <a:rPr lang="en-US" dirty="0"/>
              <a:t> y </a:t>
            </a:r>
            <a:r>
              <a:rPr lang="en-US" dirty="0" err="1"/>
              <a:t>administrar</a:t>
            </a:r>
            <a:r>
              <a:rPr lang="en-US" dirty="0"/>
              <a:t> sus </a:t>
            </a:r>
            <a:r>
              <a:rPr lang="en-US" dirty="0" err="1"/>
              <a:t>bienes</a:t>
            </a:r>
            <a:r>
              <a:rPr lang="en-US" dirty="0"/>
              <a:t>. </a:t>
            </a:r>
          </a:p>
          <a:p>
            <a:pPr marL="0">
              <a:lnSpc>
                <a:spcPct val="110000"/>
              </a:lnSpc>
            </a:pPr>
            <a:r>
              <a:rPr lang="en-US" dirty="0"/>
              <a:t>La patria </a:t>
            </a:r>
            <a:r>
              <a:rPr lang="en-US" dirty="0" err="1"/>
              <a:t>potestad</a:t>
            </a:r>
            <a:r>
              <a:rPr lang="en-US" dirty="0"/>
              <a:t> se </a:t>
            </a:r>
            <a:r>
              <a:rPr lang="en-US" dirty="0" err="1"/>
              <a:t>ejercerá</a:t>
            </a:r>
            <a:r>
              <a:rPr lang="en-US" dirty="0"/>
              <a:t> </a:t>
            </a:r>
            <a:r>
              <a:rPr lang="en-US" dirty="0" err="1"/>
              <a:t>conjuntamente</a:t>
            </a:r>
            <a:r>
              <a:rPr lang="en-US" dirty="0"/>
              <a:t> </a:t>
            </a:r>
            <a:r>
              <a:rPr lang="en-US" dirty="0" err="1"/>
              <a:t>por</a:t>
            </a:r>
            <a:r>
              <a:rPr lang="en-US" dirty="0"/>
              <a:t> ambos </a:t>
            </a:r>
            <a:r>
              <a:rPr lang="en-US" dirty="0" err="1"/>
              <a:t>progenitores</a:t>
            </a:r>
            <a:r>
              <a:rPr lang="en-US" dirty="0"/>
              <a:t> o </a:t>
            </a:r>
            <a:r>
              <a:rPr lang="en-US" dirty="0" err="1"/>
              <a:t>por</a:t>
            </a:r>
            <a:r>
              <a:rPr lang="en-US" dirty="0"/>
              <a:t> uno solo con </a:t>
            </a:r>
            <a:r>
              <a:rPr lang="en-US" dirty="0" err="1"/>
              <a:t>el</a:t>
            </a:r>
            <a:r>
              <a:rPr lang="en-US" dirty="0"/>
              <a:t> </a:t>
            </a:r>
            <a:r>
              <a:rPr lang="en-US" dirty="0" err="1"/>
              <a:t>consentimiento</a:t>
            </a:r>
            <a:r>
              <a:rPr lang="en-US" dirty="0"/>
              <a:t> </a:t>
            </a:r>
            <a:r>
              <a:rPr lang="en-US" dirty="0" err="1"/>
              <a:t>expreso</a:t>
            </a:r>
            <a:r>
              <a:rPr lang="en-US" dirty="0"/>
              <a:t> o </a:t>
            </a:r>
            <a:r>
              <a:rPr lang="en-US" dirty="0" err="1"/>
              <a:t>tácito</a:t>
            </a:r>
            <a:r>
              <a:rPr lang="en-US" dirty="0"/>
              <a:t> del </a:t>
            </a:r>
            <a:r>
              <a:rPr lang="en-US" dirty="0" err="1"/>
              <a:t>otro</a:t>
            </a:r>
            <a:r>
              <a:rPr lang="en-US" dirty="0"/>
              <a:t> (las </a:t>
            </a:r>
            <a:r>
              <a:rPr lang="en-US" dirty="0" err="1"/>
              <a:t>decisiones</a:t>
            </a:r>
            <a:r>
              <a:rPr lang="en-US" dirty="0"/>
              <a:t> </a:t>
            </a:r>
            <a:r>
              <a:rPr lang="en-US" dirty="0" err="1"/>
              <a:t>esenciales</a:t>
            </a:r>
            <a:r>
              <a:rPr lang="en-US" dirty="0"/>
              <a:t> se </a:t>
            </a:r>
            <a:r>
              <a:rPr lang="en-US" dirty="0" err="1"/>
              <a:t>deben</a:t>
            </a:r>
            <a:r>
              <a:rPr lang="en-US" dirty="0"/>
              <a:t> </a:t>
            </a:r>
            <a:r>
              <a:rPr lang="en-US" dirty="0" err="1"/>
              <a:t>tomar</a:t>
            </a:r>
            <a:r>
              <a:rPr lang="en-US" dirty="0"/>
              <a:t> </a:t>
            </a:r>
            <a:r>
              <a:rPr lang="en-US" dirty="0" err="1"/>
              <a:t>conjuntamente</a:t>
            </a:r>
            <a:r>
              <a:rPr lang="en-US" dirty="0"/>
              <a:t>, </a:t>
            </a:r>
            <a:r>
              <a:rPr lang="en-US" dirty="0" err="1"/>
              <a:t>en</a:t>
            </a:r>
            <a:r>
              <a:rPr lang="en-US" dirty="0"/>
              <a:t> </a:t>
            </a:r>
            <a:r>
              <a:rPr lang="en-US" dirty="0" err="1"/>
              <a:t>caso</a:t>
            </a:r>
            <a:r>
              <a:rPr lang="en-US" dirty="0"/>
              <a:t> de </a:t>
            </a:r>
            <a:r>
              <a:rPr lang="en-US" dirty="0" err="1"/>
              <a:t>discrepancia</a:t>
            </a:r>
            <a:r>
              <a:rPr lang="en-US" dirty="0"/>
              <a:t> </a:t>
            </a:r>
            <a:r>
              <a:rPr lang="en-US" dirty="0" err="1"/>
              <a:t>decidirá</a:t>
            </a:r>
            <a:r>
              <a:rPr lang="en-US" dirty="0"/>
              <a:t> </a:t>
            </a:r>
            <a:r>
              <a:rPr lang="en-US" dirty="0" err="1"/>
              <a:t>el</a:t>
            </a:r>
            <a:r>
              <a:rPr lang="en-US" dirty="0"/>
              <a:t> </a:t>
            </a:r>
            <a:r>
              <a:rPr lang="en-US" dirty="0" err="1"/>
              <a:t>juez</a:t>
            </a:r>
            <a:r>
              <a:rPr lang="en-US" dirty="0"/>
              <a:t>).</a:t>
            </a:r>
          </a:p>
          <a:p>
            <a:pPr marL="0">
              <a:lnSpc>
                <a:spcPct val="110000"/>
              </a:lnSpc>
            </a:pPr>
            <a:endParaRPr lang="en-US" b="1" dirty="0"/>
          </a:p>
          <a:p>
            <a:pPr marL="0">
              <a:lnSpc>
                <a:spcPct val="110000"/>
              </a:lnSpc>
            </a:pPr>
            <a:r>
              <a:rPr lang="en-US" b="1" dirty="0" err="1"/>
              <a:t>Guarda</a:t>
            </a:r>
            <a:r>
              <a:rPr lang="en-US" b="1" dirty="0"/>
              <a:t> y custodia</a:t>
            </a:r>
            <a:r>
              <a:rPr lang="en-US" dirty="0"/>
              <a:t>: </a:t>
            </a:r>
            <a:r>
              <a:rPr lang="en-US" dirty="0" err="1"/>
              <a:t>titularidad</a:t>
            </a:r>
            <a:r>
              <a:rPr lang="en-US" dirty="0"/>
              <a:t> </a:t>
            </a:r>
            <a:r>
              <a:rPr lang="en-US" dirty="0" err="1"/>
              <a:t>renunciable</a:t>
            </a:r>
            <a:r>
              <a:rPr lang="en-US" dirty="0"/>
              <a:t> que </a:t>
            </a:r>
            <a:r>
              <a:rPr lang="en-US" dirty="0" err="1"/>
              <a:t>comprende</a:t>
            </a:r>
            <a:r>
              <a:rPr lang="en-US" dirty="0"/>
              <a:t> </a:t>
            </a:r>
            <a:r>
              <a:rPr lang="en-US" dirty="0" err="1"/>
              <a:t>el</a:t>
            </a:r>
            <a:r>
              <a:rPr lang="en-US" dirty="0"/>
              <a:t> </a:t>
            </a:r>
            <a:r>
              <a:rPr lang="en-US" dirty="0" err="1"/>
              <a:t>cuidado</a:t>
            </a:r>
            <a:r>
              <a:rPr lang="en-US" dirty="0"/>
              <a:t>  y </a:t>
            </a:r>
            <a:r>
              <a:rPr lang="en-US" dirty="0" err="1"/>
              <a:t>educación</a:t>
            </a:r>
            <a:r>
              <a:rPr lang="en-US" dirty="0"/>
              <a:t> </a:t>
            </a:r>
            <a:r>
              <a:rPr lang="en-US" dirty="0" err="1"/>
              <a:t>diario</a:t>
            </a:r>
            <a:r>
              <a:rPr lang="en-US" dirty="0"/>
              <a:t> de </a:t>
            </a:r>
            <a:r>
              <a:rPr lang="en-US" dirty="0" err="1"/>
              <a:t>los</a:t>
            </a:r>
            <a:r>
              <a:rPr lang="en-US" dirty="0"/>
              <a:t>/as </a:t>
            </a:r>
            <a:r>
              <a:rPr lang="en-US" dirty="0" err="1"/>
              <a:t>hijos</a:t>
            </a:r>
            <a:r>
              <a:rPr lang="en-US" dirty="0"/>
              <a:t>/as </a:t>
            </a:r>
            <a:r>
              <a:rPr lang="en-US" dirty="0" err="1"/>
              <a:t>así</a:t>
            </a:r>
            <a:r>
              <a:rPr lang="en-US" dirty="0"/>
              <a:t> </a:t>
            </a:r>
            <a:r>
              <a:rPr lang="en-US" dirty="0" err="1"/>
              <a:t>como</a:t>
            </a:r>
            <a:r>
              <a:rPr lang="en-US" dirty="0"/>
              <a:t> la </a:t>
            </a:r>
            <a:r>
              <a:rPr lang="en-US" dirty="0" err="1"/>
              <a:t>toma</a:t>
            </a:r>
            <a:r>
              <a:rPr lang="en-US" dirty="0"/>
              <a:t> de </a:t>
            </a:r>
            <a:r>
              <a:rPr lang="en-US" dirty="0" err="1"/>
              <a:t>decisiones</a:t>
            </a:r>
            <a:r>
              <a:rPr lang="en-US" dirty="0"/>
              <a:t> </a:t>
            </a:r>
            <a:r>
              <a:rPr lang="en-US" dirty="0" err="1"/>
              <a:t>inmediata</a:t>
            </a:r>
            <a:r>
              <a:rPr lang="en-US" dirty="0"/>
              <a:t>. El progenitor que no </a:t>
            </a:r>
            <a:r>
              <a:rPr lang="en-US" dirty="0" err="1"/>
              <a:t>ejerza</a:t>
            </a:r>
            <a:r>
              <a:rPr lang="en-US" dirty="0"/>
              <a:t> la patria </a:t>
            </a:r>
            <a:r>
              <a:rPr lang="en-US" dirty="0" err="1"/>
              <a:t>potestad</a:t>
            </a:r>
            <a:r>
              <a:rPr lang="en-US" dirty="0"/>
              <a:t> </a:t>
            </a:r>
            <a:r>
              <a:rPr lang="en-US" dirty="0" err="1"/>
              <a:t>tiene</a:t>
            </a:r>
            <a:r>
              <a:rPr lang="en-US" dirty="0"/>
              <a:t> derecho a </a:t>
            </a:r>
            <a:r>
              <a:rPr lang="en-US" dirty="0" err="1"/>
              <a:t>relacionarse</a:t>
            </a:r>
            <a:r>
              <a:rPr lang="en-US" dirty="0"/>
              <a:t> (</a:t>
            </a:r>
            <a:r>
              <a:rPr lang="en-US" dirty="0" err="1"/>
              <a:t>visitas</a:t>
            </a:r>
            <a:r>
              <a:rPr lang="en-US" dirty="0"/>
              <a:t> , </a:t>
            </a:r>
            <a:r>
              <a:rPr lang="en-US" dirty="0" err="1"/>
              <a:t>comunicación</a:t>
            </a:r>
            <a:r>
              <a:rPr lang="en-US" dirty="0"/>
              <a:t> y estancia) con </a:t>
            </a:r>
            <a:r>
              <a:rPr lang="en-US" dirty="0" err="1"/>
              <a:t>los</a:t>
            </a:r>
            <a:r>
              <a:rPr lang="en-US" dirty="0"/>
              <a:t>/as </a:t>
            </a:r>
            <a:r>
              <a:rPr lang="en-US" dirty="0" err="1"/>
              <a:t>hijas</a:t>
            </a:r>
            <a:r>
              <a:rPr lang="en-US" dirty="0"/>
              <a:t>/</a:t>
            </a:r>
            <a:r>
              <a:rPr lang="en-US" dirty="0" err="1"/>
              <a:t>os</a:t>
            </a:r>
            <a:r>
              <a:rPr lang="en-US" dirty="0"/>
              <a:t> </a:t>
            </a:r>
            <a:r>
              <a:rPr lang="en-US" dirty="0" err="1"/>
              <a:t>menores</a:t>
            </a:r>
            <a:r>
              <a:rPr lang="en-US" dirty="0"/>
              <a:t>. Sin </a:t>
            </a:r>
            <a:r>
              <a:rPr lang="en-US" dirty="0" err="1"/>
              <a:t>justa</a:t>
            </a:r>
            <a:r>
              <a:rPr lang="en-US" dirty="0"/>
              <a:t> causa no </a:t>
            </a:r>
            <a:r>
              <a:rPr lang="en-US" dirty="0" err="1"/>
              <a:t>podrá</a:t>
            </a:r>
            <a:r>
              <a:rPr lang="en-US" dirty="0"/>
              <a:t> </a:t>
            </a:r>
            <a:r>
              <a:rPr lang="en-US" dirty="0" err="1"/>
              <a:t>impedir</a:t>
            </a:r>
            <a:r>
              <a:rPr lang="en-US" dirty="0"/>
              <a:t> </a:t>
            </a:r>
            <a:r>
              <a:rPr lang="en-US" dirty="0" err="1"/>
              <a:t>relaciones</a:t>
            </a:r>
            <a:r>
              <a:rPr lang="en-US" dirty="0"/>
              <a:t> del </a:t>
            </a:r>
            <a:r>
              <a:rPr lang="en-US" dirty="0" err="1"/>
              <a:t>hijo</a:t>
            </a:r>
            <a:r>
              <a:rPr lang="en-US" dirty="0"/>
              <a:t>/a con </a:t>
            </a:r>
            <a:r>
              <a:rPr lang="en-US" dirty="0" err="1"/>
              <a:t>los</a:t>
            </a:r>
            <a:r>
              <a:rPr lang="en-US" dirty="0"/>
              <a:t> </a:t>
            </a:r>
            <a:r>
              <a:rPr lang="en-US" dirty="0" err="1"/>
              <a:t>otros</a:t>
            </a:r>
            <a:r>
              <a:rPr lang="en-US" dirty="0"/>
              <a:t> </a:t>
            </a:r>
            <a:r>
              <a:rPr lang="en-US" dirty="0" err="1"/>
              <a:t>parientes</a:t>
            </a:r>
            <a:r>
              <a:rPr lang="en-US" dirty="0"/>
              <a:t> o </a:t>
            </a:r>
            <a:r>
              <a:rPr lang="en-US" dirty="0" err="1"/>
              <a:t>allegados</a:t>
            </a:r>
            <a:endParaRPr lang="en-US" dirty="0"/>
          </a:p>
          <a:p>
            <a:pPr marL="0">
              <a:lnSpc>
                <a:spcPct val="110000"/>
              </a:lnSpc>
            </a:pPr>
            <a:endParaRPr lang="en-US" sz="1300" dirty="0"/>
          </a:p>
          <a:p>
            <a:pPr marL="0">
              <a:lnSpc>
                <a:spcPct val="110000"/>
              </a:lnSpc>
            </a:pPr>
            <a:r>
              <a:rPr lang="en-US" sz="1300" dirty="0"/>
              <a:t> </a:t>
            </a:r>
          </a:p>
        </p:txBody>
      </p:sp>
      <p:sp>
        <p:nvSpPr>
          <p:cNvPr id="3074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709687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Effect transition="in" filter="fade">
                                      <p:cBhvr>
                                        <p:cTn id="14" dur="1000"/>
                                        <p:tgtEl>
                                          <p:spTgt spid="30723">
                                            <p:txEl>
                                              <p:pRg st="2" end="2"/>
                                            </p:txEl>
                                          </p:spTgt>
                                        </p:tgtEl>
                                      </p:cBhvr>
                                    </p:animEffect>
                                    <p:anim calcmode="lin" valueType="num">
                                      <p:cBhvr>
                                        <p:cTn id="15"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fade">
                                      <p:cBhvr>
                                        <p:cTn id="21" dur="1000"/>
                                        <p:tgtEl>
                                          <p:spTgt spid="30723">
                                            <p:txEl>
                                              <p:pRg st="4" end="4"/>
                                            </p:txEl>
                                          </p:spTgt>
                                        </p:tgtEl>
                                      </p:cBhvr>
                                    </p:animEffect>
                                    <p:anim calcmode="lin" valueType="num">
                                      <p:cBhvr>
                                        <p:cTn id="22"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3">
                                            <p:txEl>
                                              <p:pRg st="6" end="6"/>
                                            </p:txEl>
                                          </p:spTgt>
                                        </p:tgtEl>
                                        <p:attrNameLst>
                                          <p:attrName>style.visibility</p:attrName>
                                        </p:attrNameLst>
                                      </p:cBhvr>
                                      <p:to>
                                        <p:strVal val="visible"/>
                                      </p:to>
                                    </p:set>
                                    <p:animEffect transition="in" filter="fade">
                                      <p:cBhvr>
                                        <p:cTn id="28" dur="1000"/>
                                        <p:tgtEl>
                                          <p:spTgt spid="30723">
                                            <p:txEl>
                                              <p:pRg st="6" end="6"/>
                                            </p:txEl>
                                          </p:spTgt>
                                        </p:tgtEl>
                                      </p:cBhvr>
                                    </p:animEffect>
                                    <p:anim calcmode="lin" valueType="num">
                                      <p:cBhvr>
                                        <p:cTn id="29"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0" y="1412875"/>
            <a:ext cx="8229600" cy="4525963"/>
          </a:xfrm>
        </p:spPr>
        <p:txBody>
          <a:bodyPr/>
          <a:lstStyle/>
          <a:p>
            <a:pPr marL="0" indent="0" algn="just">
              <a:lnSpc>
                <a:spcPts val="4800"/>
              </a:lnSpc>
              <a:buNone/>
            </a:pPr>
            <a:endParaRPr lang="es-ES" sz="4000" dirty="0">
              <a:latin typeface="Arial Narrow" pitchFamily="34" charset="0"/>
            </a:endParaRPr>
          </a:p>
          <a:p>
            <a:pPr marL="0" indent="0" algn="just">
              <a:lnSpc>
                <a:spcPts val="4800"/>
              </a:lnSpc>
              <a:buNone/>
            </a:pPr>
            <a:r>
              <a:rPr lang="es-ES" sz="4000" dirty="0">
                <a:latin typeface="Arial Narrow" pitchFamily="34" charset="0"/>
              </a:rPr>
              <a:t> </a:t>
            </a:r>
          </a:p>
        </p:txBody>
      </p:sp>
      <p:sp>
        <p:nvSpPr>
          <p:cNvPr id="7" name="Google Shape;58;p4">
            <a:extLst>
              <a:ext uri="{FF2B5EF4-FFF2-40B4-BE49-F238E27FC236}">
                <a16:creationId xmlns:a16="http://schemas.microsoft.com/office/drawing/2014/main" id="{3DB7F0F8-CE0A-4856-9671-F19047811C07}"/>
              </a:ext>
            </a:extLst>
          </p:cNvPr>
          <p:cNvSpPr txBox="1">
            <a:spLocks/>
          </p:cNvSpPr>
          <p:nvPr/>
        </p:nvSpPr>
        <p:spPr>
          <a:xfrm>
            <a:off x="0" y="548593"/>
            <a:ext cx="10148888" cy="796229"/>
          </a:xfrm>
          <a:prstGeom prst="rect">
            <a:avLst/>
          </a:prstGeom>
          <a:solidFill>
            <a:srgbClr val="009999"/>
          </a:solid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S" sz="3200" b="1" dirty="0">
                <a:solidFill>
                  <a:schemeClr val="bg1"/>
                </a:solidFill>
                <a:latin typeface="Arial Narrow" panose="020B0606020202030204" pitchFamily="34" charset="0"/>
              </a:rPr>
              <a:t>FACTORES QUE INHIBEN EL COMPROMISO PROFESIONAL</a:t>
            </a:r>
          </a:p>
        </p:txBody>
      </p:sp>
      <p:sp>
        <p:nvSpPr>
          <p:cNvPr id="5" name="Marcador de contenido 4">
            <a:extLst>
              <a:ext uri="{FF2B5EF4-FFF2-40B4-BE49-F238E27FC236}">
                <a16:creationId xmlns:a16="http://schemas.microsoft.com/office/drawing/2014/main" id="{9250CC67-EF21-4848-BFB9-6923FDBAA6F9}"/>
              </a:ext>
            </a:extLst>
          </p:cNvPr>
          <p:cNvSpPr txBox="1">
            <a:spLocks/>
          </p:cNvSpPr>
          <p:nvPr/>
        </p:nvSpPr>
        <p:spPr>
          <a:xfrm>
            <a:off x="609600" y="2160588"/>
            <a:ext cx="10148888" cy="3881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ES" dirty="0"/>
              <a:t>La no – visión , no vemos lo que no conocemos</a:t>
            </a:r>
          </a:p>
          <a:p>
            <a:r>
              <a:rPr lang="es-ES" altLang="es-ES" dirty="0"/>
              <a:t>Falta de formación</a:t>
            </a:r>
          </a:p>
          <a:p>
            <a:r>
              <a:rPr lang="es-ES" altLang="es-ES" dirty="0"/>
              <a:t>La dificultad en el manejo de la violencia, de capacidades parentales con menores</a:t>
            </a:r>
          </a:p>
          <a:p>
            <a:r>
              <a:rPr lang="es-ES" altLang="es-ES" dirty="0"/>
              <a:t>La escasez de tiempo</a:t>
            </a:r>
          </a:p>
          <a:p>
            <a:r>
              <a:rPr lang="es-ES" altLang="es-ES" dirty="0"/>
              <a:t>Dificultades en la coordinación</a:t>
            </a:r>
          </a:p>
        </p:txBody>
      </p:sp>
    </p:spTree>
    <p:extLst>
      <p:ext uri="{BB962C8B-B14F-4D97-AF65-F5344CB8AC3E}">
        <p14:creationId xmlns:p14="http://schemas.microsoft.com/office/powerpoint/2010/main" val="15917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9" name="Rectangle 3072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31" name="Picture 3073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33" name="Straight Connector 3073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35" name="Straight Connector 3073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37" name="Rectangle 3073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5" name="Picture 30724" descr="Flechas apuntando hacia la luz">
            <a:extLst>
              <a:ext uri="{FF2B5EF4-FFF2-40B4-BE49-F238E27FC236}">
                <a16:creationId xmlns:a16="http://schemas.microsoft.com/office/drawing/2014/main" id="{187B2563-7B88-B7A7-5F78-30043478E947}"/>
              </a:ext>
            </a:extLst>
          </p:cNvPr>
          <p:cNvPicPr>
            <a:picLocks noChangeAspect="1"/>
          </p:cNvPicPr>
          <p:nvPr/>
        </p:nvPicPr>
        <p:blipFill rotWithShape="1">
          <a:blip r:embed="rId3">
            <a:alphaModFix amt="50000"/>
          </a:blip>
          <a:srcRect r="-1" b="15728"/>
          <a:stretch/>
        </p:blipFill>
        <p:spPr>
          <a:xfrm>
            <a:off x="305" y="10"/>
            <a:ext cx="12191695" cy="6857990"/>
          </a:xfrm>
          <a:prstGeom prst="rect">
            <a:avLst/>
          </a:prstGeom>
        </p:spPr>
      </p:pic>
      <p:sp>
        <p:nvSpPr>
          <p:cNvPr id="3073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74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0743" name="Rectangle 3074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ítulo 1">
            <a:extLst>
              <a:ext uri="{FF2B5EF4-FFF2-40B4-BE49-F238E27FC236}">
                <a16:creationId xmlns:a16="http://schemas.microsoft.com/office/drawing/2014/main" id="{A460ABFF-28F3-479D-9DDC-8C83267E14DA}"/>
              </a:ext>
            </a:extLst>
          </p:cNvPr>
          <p:cNvSpPr>
            <a:spLocks noGrp="1"/>
          </p:cNvSpPr>
          <p:nvPr>
            <p:ph type="title" idx="4294967295"/>
          </p:nvPr>
        </p:nvSpPr>
        <p:spPr>
          <a:xfrm>
            <a:off x="1130271" y="1193800"/>
            <a:ext cx="3193050" cy="4699000"/>
          </a:xfrm>
        </p:spPr>
        <p:txBody>
          <a:bodyPr vert="horz" lIns="91440" tIns="45720" rIns="91440" bIns="45720" rtlCol="0" anchor="ctr">
            <a:normAutofit/>
          </a:bodyPr>
          <a:lstStyle/>
          <a:p>
            <a:r>
              <a:rPr lang="en-US" altLang="es-ES" sz="2500"/>
              <a:t>SOLO SE VE LO QUE SE MIRA Y SOLO SE MIRA LO QUE SE TIENE EN MENTE</a:t>
            </a:r>
            <a:br>
              <a:rPr lang="en-US" altLang="es-ES" sz="2500"/>
            </a:br>
            <a:br>
              <a:rPr lang="en-US" altLang="es-ES" sz="2500"/>
            </a:br>
            <a:br>
              <a:rPr lang="en-US" altLang="es-ES" sz="2500"/>
            </a:br>
            <a:br>
              <a:rPr lang="en-US" altLang="es-ES" sz="2500"/>
            </a:br>
            <a:r>
              <a:rPr lang="en-US" altLang="es-ES" sz="2500"/>
              <a:t>								BERTILLON</a:t>
            </a:r>
            <a:br>
              <a:rPr lang="en-US" altLang="es-ES" sz="2500"/>
            </a:br>
            <a:endParaRPr lang="en-US" altLang="es-ES" sz="2500"/>
          </a:p>
        </p:txBody>
      </p:sp>
      <p:cxnSp>
        <p:nvCxnSpPr>
          <p:cNvPr id="30745" name="Straight Connector 3074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723" name="Rectangle 3"/>
          <p:cNvSpPr>
            <a:spLocks noGrp="1" noChangeArrowheads="1"/>
          </p:cNvSpPr>
          <p:nvPr>
            <p:ph idx="4294967295"/>
          </p:nvPr>
        </p:nvSpPr>
        <p:spPr>
          <a:xfrm>
            <a:off x="4976636" y="1193800"/>
            <a:ext cx="6085091" cy="4699000"/>
          </a:xfrm>
        </p:spPr>
        <p:txBody>
          <a:bodyPr vert="horz" lIns="91440" tIns="45720" rIns="91440" bIns="45720" rtlCol="0" anchor="ctr">
            <a:normAutofit/>
          </a:bodyPr>
          <a:lstStyle/>
          <a:p>
            <a:pPr marL="0"/>
            <a:endParaRPr lang="en-US"/>
          </a:p>
          <a:p>
            <a:pPr marL="0"/>
            <a:r>
              <a:rPr lang="en-US"/>
              <a:t> </a:t>
            </a:r>
          </a:p>
        </p:txBody>
      </p:sp>
      <p:sp>
        <p:nvSpPr>
          <p:cNvPr id="3074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436983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9" name="Rectangle 3072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31" name="Picture 3073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33" name="Straight Connector 3073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35" name="Straight Connector 3073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37" name="Rectangle 3073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5" name="Picture 30724" descr="Bombilla en fondo amarillo con rayos de luz y cable pintados">
            <a:extLst>
              <a:ext uri="{FF2B5EF4-FFF2-40B4-BE49-F238E27FC236}">
                <a16:creationId xmlns:a16="http://schemas.microsoft.com/office/drawing/2014/main" id="{D8D9E42B-C909-C287-C2BA-299FDF776919}"/>
              </a:ext>
            </a:extLst>
          </p:cNvPr>
          <p:cNvPicPr>
            <a:picLocks noChangeAspect="1"/>
          </p:cNvPicPr>
          <p:nvPr/>
        </p:nvPicPr>
        <p:blipFill rotWithShape="1">
          <a:blip r:embed="rId3">
            <a:alphaModFix amt="50000"/>
          </a:blip>
          <a:srcRect t="8534" r="-1" b="-1"/>
          <a:stretch/>
        </p:blipFill>
        <p:spPr>
          <a:xfrm>
            <a:off x="305" y="10"/>
            <a:ext cx="12191695" cy="6857990"/>
          </a:xfrm>
          <a:prstGeom prst="rect">
            <a:avLst/>
          </a:prstGeom>
        </p:spPr>
      </p:pic>
      <p:sp>
        <p:nvSpPr>
          <p:cNvPr id="3073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74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0743" name="Rectangle 3074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2">
            <a:extLst>
              <a:ext uri="{FF2B5EF4-FFF2-40B4-BE49-F238E27FC236}">
                <a16:creationId xmlns:a16="http://schemas.microsoft.com/office/drawing/2014/main" id="{F70927EE-8C14-470C-9F1E-40EECBB0D0FC}"/>
              </a:ext>
            </a:extLst>
          </p:cNvPr>
          <p:cNvSpPr>
            <a:spLocks noGrp="1" noRot="1"/>
          </p:cNvSpPr>
          <p:nvPr>
            <p:ph type="title" idx="4294967295"/>
          </p:nvPr>
        </p:nvSpPr>
        <p:spPr>
          <a:xfrm>
            <a:off x="1130271" y="1193800"/>
            <a:ext cx="3193050" cy="4699000"/>
          </a:xfrm>
        </p:spPr>
        <p:txBody>
          <a:bodyPr vert="horz" lIns="91440" tIns="45720" rIns="91440" bIns="45720" rtlCol="0" anchor="ctr">
            <a:normAutofit/>
          </a:bodyPr>
          <a:lstStyle/>
          <a:p>
            <a:r>
              <a:rPr lang="en-US" altLang="es-ES"/>
              <a:t>CUANDO NO SE ESCUCHAN LAS EMOCIONES... ... </a:t>
            </a:r>
            <a:br>
              <a:rPr lang="en-US" altLang="es-ES"/>
            </a:br>
            <a:br>
              <a:rPr lang="en-US" altLang="es-ES"/>
            </a:br>
            <a:br>
              <a:rPr lang="en-US" altLang="es-ES"/>
            </a:br>
            <a:r>
              <a:rPr lang="en-US" altLang="es-ES"/>
              <a:t>NO SE CONSIGUEN LOS OBJETIVOS</a:t>
            </a:r>
          </a:p>
        </p:txBody>
      </p:sp>
      <p:cxnSp>
        <p:nvCxnSpPr>
          <p:cNvPr id="30745" name="Straight Connector 3074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723" name="Rectangle 3"/>
          <p:cNvSpPr>
            <a:spLocks noGrp="1" noChangeArrowheads="1"/>
          </p:cNvSpPr>
          <p:nvPr>
            <p:ph idx="4294967295"/>
          </p:nvPr>
        </p:nvSpPr>
        <p:spPr>
          <a:xfrm>
            <a:off x="4976636" y="1193800"/>
            <a:ext cx="6085091" cy="4699000"/>
          </a:xfrm>
        </p:spPr>
        <p:txBody>
          <a:bodyPr vert="horz" lIns="91440" tIns="45720" rIns="91440" bIns="45720" rtlCol="0" anchor="ctr">
            <a:normAutofit/>
          </a:bodyPr>
          <a:lstStyle/>
          <a:p>
            <a:pPr marL="0"/>
            <a:endParaRPr lang="en-US"/>
          </a:p>
          <a:p>
            <a:pPr marL="0"/>
            <a:r>
              <a:rPr lang="en-US"/>
              <a:t> </a:t>
            </a:r>
          </a:p>
        </p:txBody>
      </p:sp>
      <p:sp>
        <p:nvSpPr>
          <p:cNvPr id="3074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357893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5481" name="Rectangle 10548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105483" name="Picture 10548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5485" name="Straight Connector 10548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5487" name="Straight Connector 10548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5489" name="Rectangle 10548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477" name="Picture 105476" descr="Jaque mate en una partida de ajedrez">
            <a:extLst>
              <a:ext uri="{FF2B5EF4-FFF2-40B4-BE49-F238E27FC236}">
                <a16:creationId xmlns:a16="http://schemas.microsoft.com/office/drawing/2014/main" id="{AD9610BD-DBA4-3700-12B6-4A82A94A877A}"/>
              </a:ext>
            </a:extLst>
          </p:cNvPr>
          <p:cNvPicPr>
            <a:picLocks noChangeAspect="1"/>
          </p:cNvPicPr>
          <p:nvPr/>
        </p:nvPicPr>
        <p:blipFill rotWithShape="1">
          <a:blip r:embed="rId4">
            <a:duotone>
              <a:schemeClr val="bg2">
                <a:shade val="45000"/>
                <a:satMod val="135000"/>
              </a:schemeClr>
              <a:prstClr val="white"/>
            </a:duotone>
            <a:alphaModFix amt="50000"/>
          </a:blip>
          <a:srcRect t="25741" r="-1" b="-1"/>
          <a:stretch/>
        </p:blipFill>
        <p:spPr>
          <a:xfrm>
            <a:off x="305" y="10"/>
            <a:ext cx="12191695" cy="6857990"/>
          </a:xfrm>
          <a:prstGeom prst="rect">
            <a:avLst/>
          </a:prstGeom>
        </p:spPr>
      </p:pic>
      <p:cxnSp>
        <p:nvCxnSpPr>
          <p:cNvPr id="105491" name="Straight Connector 10549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05474" name="Rectangle 2">
            <a:extLst>
              <a:ext uri="{FF2B5EF4-FFF2-40B4-BE49-F238E27FC236}">
                <a16:creationId xmlns:a16="http://schemas.microsoft.com/office/drawing/2014/main" id="{6E5AA66F-668E-2CDE-B35E-7DD452097603}"/>
              </a:ext>
            </a:extLst>
          </p:cNvPr>
          <p:cNvSpPr>
            <a:spLocks noGrp="1" noRot="1" noChangeArrowheads="1"/>
          </p:cNvSpPr>
          <p:nvPr>
            <p:ph type="title" idx="4294967295"/>
          </p:nvPr>
        </p:nvSpPr>
        <p:spPr>
          <a:xfrm>
            <a:off x="1451579" y="804519"/>
            <a:ext cx="9603275" cy="1049235"/>
          </a:xfrm>
        </p:spPr>
        <p:txBody>
          <a:bodyPr vert="horz" lIns="91440" tIns="45720" rIns="91440" bIns="45720" rtlCol="0" anchor="t">
            <a:normAutofit/>
          </a:bodyPr>
          <a:lstStyle/>
          <a:p>
            <a:pPr marL="484632">
              <a:defRPr/>
            </a:pPr>
            <a:r>
              <a:rPr lang="en-US" sz="2200"/>
              <a:t>Ley orgánica 1 / 2004, de 28 Diciembre, de medidas de protección integral contra la violencia de género.</a:t>
            </a:r>
            <a:br>
              <a:rPr lang="en-US" sz="2200"/>
            </a:br>
            <a:endParaRPr lang="en-US" sz="2200"/>
          </a:p>
        </p:txBody>
      </p:sp>
      <p:sp>
        <p:nvSpPr>
          <p:cNvPr id="105493" name="Rectangle 10549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5" name="Rectangle 3">
            <a:extLst>
              <a:ext uri="{FF2B5EF4-FFF2-40B4-BE49-F238E27FC236}">
                <a16:creationId xmlns:a16="http://schemas.microsoft.com/office/drawing/2014/main" id="{0C0AE36D-3304-4D15-AB14-A8A46ECFE2E2}"/>
              </a:ext>
            </a:extLst>
          </p:cNvPr>
          <p:cNvSpPr>
            <a:spLocks noGrp="1" noRot="1" noChangeArrowheads="1"/>
          </p:cNvSpPr>
          <p:nvPr>
            <p:ph idx="4294967295"/>
          </p:nvPr>
        </p:nvSpPr>
        <p:spPr>
          <a:xfrm>
            <a:off x="182880" y="2107933"/>
            <a:ext cx="11925701" cy="3358412"/>
          </a:xfrm>
        </p:spPr>
        <p:txBody>
          <a:bodyPr vert="horz" lIns="91440" tIns="45720" rIns="91440" bIns="45720" rtlCol="0" anchor="t">
            <a:normAutofit fontScale="92500" lnSpcReduction="20000"/>
          </a:bodyPr>
          <a:lstStyle/>
          <a:p>
            <a:pPr marL="64008">
              <a:lnSpc>
                <a:spcPct val="110000"/>
              </a:lnSpc>
              <a:defRPr/>
            </a:pPr>
            <a:r>
              <a:rPr lang="en-US" sz="3200" dirty="0"/>
              <a:t>“La </a:t>
            </a:r>
            <a:r>
              <a:rPr lang="en-US" sz="3200" dirty="0" err="1"/>
              <a:t>violencia</a:t>
            </a:r>
            <a:r>
              <a:rPr lang="en-US" sz="3200" dirty="0"/>
              <a:t> que, </a:t>
            </a:r>
            <a:r>
              <a:rPr lang="en-US" sz="3200" dirty="0" err="1"/>
              <a:t>como</a:t>
            </a:r>
            <a:r>
              <a:rPr lang="en-US" sz="3200" dirty="0"/>
              <a:t> </a:t>
            </a:r>
            <a:r>
              <a:rPr lang="en-US" sz="3200" dirty="0" err="1"/>
              <a:t>manifestación</a:t>
            </a:r>
            <a:r>
              <a:rPr lang="en-US" sz="3200" dirty="0"/>
              <a:t> de la </a:t>
            </a:r>
            <a:r>
              <a:rPr lang="en-US" sz="3200" dirty="0" err="1"/>
              <a:t>discriminación</a:t>
            </a:r>
            <a:r>
              <a:rPr lang="en-US" sz="3200" dirty="0"/>
              <a:t>, la </a:t>
            </a:r>
            <a:r>
              <a:rPr lang="en-US" sz="3200" dirty="0" err="1"/>
              <a:t>situación</a:t>
            </a:r>
            <a:r>
              <a:rPr lang="en-US" sz="3200" dirty="0"/>
              <a:t> de </a:t>
            </a:r>
            <a:r>
              <a:rPr lang="en-US" sz="3200" dirty="0" err="1"/>
              <a:t>desigualdad</a:t>
            </a:r>
            <a:r>
              <a:rPr lang="en-US" sz="3200" dirty="0"/>
              <a:t> y las </a:t>
            </a:r>
            <a:r>
              <a:rPr lang="en-US" sz="3200" dirty="0" err="1"/>
              <a:t>relaciones</a:t>
            </a:r>
            <a:r>
              <a:rPr lang="en-US" sz="3200" dirty="0"/>
              <a:t> de </a:t>
            </a:r>
            <a:r>
              <a:rPr lang="en-US" sz="3200" dirty="0" err="1"/>
              <a:t>poder</a:t>
            </a:r>
            <a:r>
              <a:rPr lang="en-US" sz="3200" dirty="0"/>
              <a:t> de </a:t>
            </a:r>
            <a:r>
              <a:rPr lang="en-US" sz="3200" dirty="0" err="1"/>
              <a:t>los</a:t>
            </a:r>
            <a:r>
              <a:rPr lang="en-US" sz="3200" dirty="0"/>
              <a:t> hombres </a:t>
            </a:r>
            <a:r>
              <a:rPr lang="en-US" sz="3200" dirty="0" err="1"/>
              <a:t>sobre</a:t>
            </a:r>
            <a:r>
              <a:rPr lang="en-US" sz="3200" dirty="0"/>
              <a:t> las </a:t>
            </a:r>
            <a:r>
              <a:rPr lang="en-US" sz="3200" dirty="0" err="1"/>
              <a:t>mujeres</a:t>
            </a:r>
            <a:r>
              <a:rPr lang="en-US" sz="3200" dirty="0"/>
              <a:t>, se </a:t>
            </a:r>
            <a:r>
              <a:rPr lang="en-US" sz="3200" dirty="0" err="1"/>
              <a:t>ejerce</a:t>
            </a:r>
            <a:r>
              <a:rPr lang="en-US" sz="3200" dirty="0"/>
              <a:t> </a:t>
            </a:r>
            <a:r>
              <a:rPr lang="en-US" sz="3200" dirty="0" err="1"/>
              <a:t>sobre</a:t>
            </a:r>
            <a:r>
              <a:rPr lang="en-US" sz="3200" dirty="0"/>
              <a:t> </a:t>
            </a:r>
            <a:r>
              <a:rPr lang="en-US" sz="3200" dirty="0" err="1"/>
              <a:t>éstas</a:t>
            </a:r>
            <a:r>
              <a:rPr lang="en-US" sz="3200" dirty="0"/>
              <a:t> o </a:t>
            </a:r>
            <a:r>
              <a:rPr lang="en-US" sz="3200" dirty="0" err="1"/>
              <a:t>hayan</a:t>
            </a:r>
            <a:r>
              <a:rPr lang="en-US" sz="3200" dirty="0"/>
              <a:t> </a:t>
            </a:r>
            <a:r>
              <a:rPr lang="en-US" sz="3200" dirty="0" err="1"/>
              <a:t>estado</a:t>
            </a:r>
            <a:r>
              <a:rPr lang="en-US" sz="3200" dirty="0"/>
              <a:t> </a:t>
            </a:r>
            <a:r>
              <a:rPr lang="en-US" sz="3200" dirty="0" err="1"/>
              <a:t>ligados</a:t>
            </a:r>
            <a:r>
              <a:rPr lang="en-US" sz="3200" dirty="0"/>
              <a:t> a </a:t>
            </a:r>
            <a:r>
              <a:rPr lang="en-US" sz="3200" dirty="0" err="1"/>
              <a:t>ellas</a:t>
            </a:r>
            <a:r>
              <a:rPr lang="en-US" sz="3200" dirty="0"/>
              <a:t> </a:t>
            </a:r>
            <a:r>
              <a:rPr lang="en-US" sz="3200" dirty="0" err="1"/>
              <a:t>por</a:t>
            </a:r>
            <a:r>
              <a:rPr lang="en-US" sz="3200" dirty="0"/>
              <a:t> </a:t>
            </a:r>
            <a:r>
              <a:rPr lang="en-US" sz="3200" dirty="0" err="1"/>
              <a:t>relaciones</a:t>
            </a:r>
            <a:r>
              <a:rPr lang="en-US" sz="3200" dirty="0"/>
              <a:t> </a:t>
            </a:r>
            <a:r>
              <a:rPr lang="en-US" sz="3200" dirty="0" err="1"/>
              <a:t>similares</a:t>
            </a:r>
            <a:r>
              <a:rPr lang="en-US" sz="3200" dirty="0"/>
              <a:t> de </a:t>
            </a:r>
            <a:r>
              <a:rPr lang="en-US" sz="3200" dirty="0" err="1"/>
              <a:t>afectividad</a:t>
            </a:r>
            <a:r>
              <a:rPr lang="en-US" sz="3200" dirty="0"/>
              <a:t>, </a:t>
            </a:r>
            <a:r>
              <a:rPr lang="en-US" sz="3200" dirty="0" err="1"/>
              <a:t>aún</a:t>
            </a:r>
            <a:r>
              <a:rPr lang="en-US" sz="3200" dirty="0"/>
              <a:t> sin </a:t>
            </a:r>
            <a:r>
              <a:rPr lang="en-US" sz="3200" dirty="0" err="1"/>
              <a:t>convivencia</a:t>
            </a:r>
            <a:r>
              <a:rPr lang="en-US" sz="3200" dirty="0"/>
              <a:t>”. </a:t>
            </a:r>
          </a:p>
          <a:p>
            <a:pPr marL="64008">
              <a:lnSpc>
                <a:spcPct val="110000"/>
              </a:lnSpc>
              <a:defRPr/>
            </a:pPr>
            <a:r>
              <a:rPr lang="en-US" sz="3200" dirty="0"/>
              <a:t>Esta Ley </a:t>
            </a:r>
            <a:r>
              <a:rPr lang="en-US" sz="3200" dirty="0" err="1"/>
              <a:t>reúne</a:t>
            </a:r>
            <a:r>
              <a:rPr lang="en-US" sz="3200" dirty="0"/>
              <a:t> </a:t>
            </a:r>
            <a:r>
              <a:rPr lang="en-US" sz="3200" dirty="0" err="1"/>
              <a:t>medidas</a:t>
            </a:r>
            <a:r>
              <a:rPr lang="en-US" sz="3200" dirty="0"/>
              <a:t> </a:t>
            </a:r>
            <a:r>
              <a:rPr lang="en-US" sz="3200" dirty="0" err="1"/>
              <a:t>preventivas</a:t>
            </a:r>
            <a:r>
              <a:rPr lang="en-US" sz="3200" dirty="0"/>
              <a:t>, </a:t>
            </a:r>
            <a:r>
              <a:rPr lang="en-US" sz="3200" dirty="0" err="1"/>
              <a:t>asistenciales</a:t>
            </a:r>
            <a:r>
              <a:rPr lang="en-US" sz="3200" dirty="0"/>
              <a:t>, de </a:t>
            </a:r>
            <a:r>
              <a:rPr lang="en-US" sz="3200" dirty="0" err="1"/>
              <a:t>protección</a:t>
            </a:r>
            <a:r>
              <a:rPr lang="en-US" sz="3200" dirty="0"/>
              <a:t> y de </a:t>
            </a:r>
            <a:r>
              <a:rPr lang="en-US" sz="3200" dirty="0" err="1"/>
              <a:t>sensibilidad</a:t>
            </a:r>
            <a:r>
              <a:rPr lang="en-US" sz="3200" dirty="0"/>
              <a:t>, </a:t>
            </a:r>
            <a:r>
              <a:rPr lang="en-US" sz="3200" dirty="0" err="1"/>
              <a:t>además</a:t>
            </a:r>
            <a:r>
              <a:rPr lang="en-US" sz="3200" dirty="0"/>
              <a:t> </a:t>
            </a:r>
            <a:r>
              <a:rPr lang="en-US" sz="3200" dirty="0" err="1"/>
              <a:t>incluye</a:t>
            </a:r>
            <a:r>
              <a:rPr lang="en-US" sz="3200" dirty="0"/>
              <a:t> la </a:t>
            </a:r>
            <a:r>
              <a:rPr lang="en-US" sz="3200" dirty="0" err="1"/>
              <a:t>regulación</a:t>
            </a:r>
            <a:r>
              <a:rPr lang="en-US" sz="3200" dirty="0"/>
              <a:t> y un </a:t>
            </a:r>
            <a:r>
              <a:rPr lang="en-US" sz="3200" dirty="0" err="1"/>
              <a:t>tratamiento</a:t>
            </a:r>
            <a:r>
              <a:rPr lang="en-US" sz="3200" dirty="0"/>
              <a:t> penal para </a:t>
            </a:r>
            <a:r>
              <a:rPr lang="en-US" sz="3200" dirty="0" err="1"/>
              <a:t>el</a:t>
            </a:r>
            <a:r>
              <a:rPr lang="en-US" sz="3200" dirty="0"/>
              <a:t> </a:t>
            </a:r>
            <a:r>
              <a:rPr lang="en-US" sz="3200" dirty="0" err="1"/>
              <a:t>agresor</a:t>
            </a:r>
            <a:r>
              <a:rPr lang="en-US" sz="3200" dirty="0"/>
              <a:t>.</a:t>
            </a:r>
          </a:p>
          <a:p>
            <a:pPr marL="0" indent="0">
              <a:lnSpc>
                <a:spcPct val="110000"/>
              </a:lnSpc>
              <a:buNone/>
              <a:defRPr/>
            </a:pPr>
            <a:endParaRPr lang="en-US" sz="1100" dirty="0"/>
          </a:p>
          <a:p>
            <a:pPr marL="448056">
              <a:lnSpc>
                <a:spcPct val="110000"/>
              </a:lnSpc>
              <a:defRPr/>
            </a:pPr>
            <a:endParaRPr lang="en-US" sz="1100" dirty="0"/>
          </a:p>
        </p:txBody>
      </p:sp>
      <p:pic>
        <p:nvPicPr>
          <p:cNvPr id="105495" name="Picture 10549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5497" name="Straight Connector 10549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0" y="1412875"/>
            <a:ext cx="8229600" cy="4525963"/>
          </a:xfrm>
        </p:spPr>
        <p:txBody>
          <a:bodyPr/>
          <a:lstStyle/>
          <a:p>
            <a:pPr marL="0" indent="0" algn="just">
              <a:lnSpc>
                <a:spcPts val="4800"/>
              </a:lnSpc>
              <a:buNone/>
            </a:pPr>
            <a:endParaRPr lang="es-ES" sz="4000" dirty="0">
              <a:latin typeface="Arial Narrow" pitchFamily="34" charset="0"/>
            </a:endParaRPr>
          </a:p>
          <a:p>
            <a:pPr marL="0" indent="0" algn="just">
              <a:lnSpc>
                <a:spcPts val="4800"/>
              </a:lnSpc>
              <a:buNone/>
            </a:pPr>
            <a:r>
              <a:rPr lang="es-ES" sz="4000" dirty="0">
                <a:latin typeface="Arial Narrow" pitchFamily="34" charset="0"/>
              </a:rPr>
              <a:t> </a:t>
            </a:r>
          </a:p>
        </p:txBody>
      </p:sp>
      <p:sp>
        <p:nvSpPr>
          <p:cNvPr id="7" name="Google Shape;58;p4">
            <a:extLst>
              <a:ext uri="{FF2B5EF4-FFF2-40B4-BE49-F238E27FC236}">
                <a16:creationId xmlns:a16="http://schemas.microsoft.com/office/drawing/2014/main" id="{3DB7F0F8-CE0A-4856-9671-F19047811C07}"/>
              </a:ext>
            </a:extLst>
          </p:cNvPr>
          <p:cNvSpPr txBox="1">
            <a:spLocks/>
          </p:cNvSpPr>
          <p:nvPr/>
        </p:nvSpPr>
        <p:spPr>
          <a:xfrm>
            <a:off x="914400" y="548593"/>
            <a:ext cx="8850085" cy="777875"/>
          </a:xfrm>
          <a:prstGeom prst="rect">
            <a:avLst/>
          </a:prstGeom>
          <a:solidFill>
            <a:srgbClr val="009999"/>
          </a:solid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solidFill>
                  <a:schemeClr val="bg1"/>
                </a:solidFill>
                <a:latin typeface="Arial Narrow" panose="020B0606020202030204" pitchFamily="34" charset="0"/>
              </a:rPr>
              <a:t>MENORES</a:t>
            </a:r>
          </a:p>
        </p:txBody>
      </p:sp>
      <p:sp>
        <p:nvSpPr>
          <p:cNvPr id="6" name="CuadroTexto 5">
            <a:extLst>
              <a:ext uri="{FF2B5EF4-FFF2-40B4-BE49-F238E27FC236}">
                <a16:creationId xmlns:a16="http://schemas.microsoft.com/office/drawing/2014/main" id="{B78FFB0E-D051-49F4-AE3D-F58CFFF6B4BC}"/>
              </a:ext>
            </a:extLst>
          </p:cNvPr>
          <p:cNvSpPr txBox="1"/>
          <p:nvPr/>
        </p:nvSpPr>
        <p:spPr>
          <a:xfrm>
            <a:off x="865415" y="2418170"/>
            <a:ext cx="10695214" cy="2515176"/>
          </a:xfrm>
          <a:prstGeom prst="rect">
            <a:avLst/>
          </a:prstGeom>
          <a:noFill/>
        </p:spPr>
        <p:txBody>
          <a:bodyPr wrap="square">
            <a:spAutoFit/>
          </a:bodyPr>
          <a:lstStyle/>
          <a:p>
            <a:pPr marL="65087" indent="0" eaLnBrk="1" hangingPunct="1">
              <a:lnSpc>
                <a:spcPct val="80000"/>
              </a:lnSpc>
              <a:buFont typeface="Wingdings 3" panose="05040102010807070707" pitchFamily="18" charset="2"/>
              <a:buNone/>
              <a:defRPr/>
            </a:pPr>
            <a:r>
              <a:rPr lang="es-ES" altLang="es-ES" sz="1800" dirty="0">
                <a:solidFill>
                  <a:schemeClr val="tx1"/>
                </a:solidFill>
              </a:rPr>
              <a:t> </a:t>
            </a:r>
          </a:p>
          <a:p>
            <a:pPr marL="65087" indent="0" eaLnBrk="1" hangingPunct="1">
              <a:lnSpc>
                <a:spcPct val="80000"/>
              </a:lnSpc>
              <a:buFont typeface="Wingdings 3" panose="05040102010807070707" pitchFamily="18" charset="2"/>
              <a:buNone/>
              <a:defRPr/>
            </a:pPr>
            <a:endParaRPr lang="es-ES" altLang="es-ES" dirty="0"/>
          </a:p>
          <a:p>
            <a:pPr marL="65087" indent="0" eaLnBrk="1" hangingPunct="1">
              <a:lnSpc>
                <a:spcPct val="80000"/>
              </a:lnSpc>
              <a:buFont typeface="Wingdings 3" panose="05040102010807070707" pitchFamily="18" charset="2"/>
              <a:buNone/>
              <a:defRPr/>
            </a:pPr>
            <a:r>
              <a:rPr lang="es-ES" altLang="es-ES" sz="3200" dirty="0">
                <a:solidFill>
                  <a:schemeClr val="tx1"/>
                </a:solidFill>
              </a:rPr>
              <a:t>Porque pedimos a los/as menores que sean valientes, que digan la verdad, que vayan a contar al juzgado a veces lo que luego se les volverá en contra, y nosotras como profesionales nos callamos .</a:t>
            </a:r>
          </a:p>
          <a:p>
            <a:pPr marL="65087" indent="0" eaLnBrk="1" hangingPunct="1">
              <a:lnSpc>
                <a:spcPct val="80000"/>
              </a:lnSpc>
              <a:buFont typeface="Wingdings 3" panose="05040102010807070707" pitchFamily="18" charset="2"/>
              <a:buNone/>
              <a:defRPr/>
            </a:pPr>
            <a:endParaRPr lang="es-ES" altLang="es-ES" sz="3200" dirty="0">
              <a:solidFill>
                <a:schemeClr val="tx1"/>
              </a:solidFill>
            </a:endParaRPr>
          </a:p>
        </p:txBody>
      </p:sp>
    </p:spTree>
    <p:extLst>
      <p:ext uri="{BB962C8B-B14F-4D97-AF65-F5344CB8AC3E}">
        <p14:creationId xmlns:p14="http://schemas.microsoft.com/office/powerpoint/2010/main" val="23255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5" name="Picture 3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2A8D7210-AC83-4F02-B909-67B79E7E367E}"/>
              </a:ext>
            </a:extLst>
          </p:cNvPr>
          <p:cNvSpPr>
            <a:spLocks noGrp="1"/>
          </p:cNvSpPr>
          <p:nvPr>
            <p:ph type="title" idx="4294967295"/>
          </p:nvPr>
        </p:nvSpPr>
        <p:spPr>
          <a:xfrm>
            <a:off x="3373119" y="182885"/>
            <a:ext cx="7681735" cy="751821"/>
          </a:xfrm>
        </p:spPr>
        <p:txBody>
          <a:bodyPr vert="horz" lIns="91440" tIns="45720" rIns="91440" bIns="45720" rtlCol="0" anchor="t">
            <a:normAutofit/>
          </a:bodyPr>
          <a:lstStyle/>
          <a:p>
            <a:r>
              <a:rPr lang="en-US"/>
              <a:t>LOS/AS MENORES</a:t>
            </a:r>
          </a:p>
        </p:txBody>
      </p:sp>
      <p:sp>
        <p:nvSpPr>
          <p:cNvPr id="4" name="Rectangle 2">
            <a:extLst>
              <a:ext uri="{FF2B5EF4-FFF2-40B4-BE49-F238E27FC236}">
                <a16:creationId xmlns:a16="http://schemas.microsoft.com/office/drawing/2014/main" id="{7C6262D7-6011-40BA-AC54-E6CBA4678863}"/>
              </a:ext>
            </a:extLst>
          </p:cNvPr>
          <p:cNvSpPr>
            <a:spLocks noGrp="1" noRot="1"/>
          </p:cNvSpPr>
          <p:nvPr>
            <p:ph idx="4294967295"/>
          </p:nvPr>
        </p:nvSpPr>
        <p:spPr>
          <a:xfrm>
            <a:off x="0" y="691324"/>
            <a:ext cx="5932311" cy="4775021"/>
          </a:xfrm>
        </p:spPr>
        <p:txBody>
          <a:bodyPr vert="horz" lIns="91440" tIns="45720" rIns="91440" bIns="45720" rtlCol="0" anchor="t">
            <a:normAutofit fontScale="92500" lnSpcReduction="10000"/>
          </a:bodyPr>
          <a:lstStyle/>
          <a:p>
            <a:pPr>
              <a:lnSpc>
                <a:spcPct val="110000"/>
              </a:lnSpc>
            </a:pPr>
            <a:r>
              <a:rPr lang="en-US" altLang="es-ES" dirty="0"/>
              <a:t>Si no </a:t>
            </a:r>
            <a:r>
              <a:rPr lang="en-US" altLang="es-ES" dirty="0" err="1"/>
              <a:t>entendemos</a:t>
            </a:r>
            <a:r>
              <a:rPr lang="en-US" altLang="es-ES" dirty="0"/>
              <a:t> la </a:t>
            </a:r>
            <a:r>
              <a:rPr lang="en-US" altLang="es-ES" dirty="0" err="1"/>
              <a:t>violencia</a:t>
            </a:r>
            <a:r>
              <a:rPr lang="en-US" altLang="es-ES" dirty="0"/>
              <a:t> de la forma </a:t>
            </a:r>
            <a:r>
              <a:rPr lang="en-US" altLang="es-ES" dirty="0" err="1"/>
              <a:t>adecuada</a:t>
            </a:r>
            <a:r>
              <a:rPr lang="en-US" altLang="es-ES" dirty="0"/>
              <a:t>, no </a:t>
            </a:r>
            <a:r>
              <a:rPr lang="en-US" altLang="es-ES" dirty="0" err="1"/>
              <a:t>veremos</a:t>
            </a:r>
            <a:r>
              <a:rPr lang="en-US" altLang="es-ES" dirty="0"/>
              <a:t> que </a:t>
            </a:r>
            <a:r>
              <a:rPr lang="en-US" altLang="es-ES" dirty="0" err="1"/>
              <a:t>los</a:t>
            </a:r>
            <a:r>
              <a:rPr lang="en-US" altLang="es-ES" dirty="0"/>
              <a:t> </a:t>
            </a:r>
            <a:r>
              <a:rPr lang="en-US" altLang="es-ES" dirty="0" err="1"/>
              <a:t>niños</a:t>
            </a:r>
            <a:r>
              <a:rPr lang="en-US" altLang="es-ES" dirty="0"/>
              <a:t> y </a:t>
            </a:r>
            <a:r>
              <a:rPr lang="en-US" altLang="es-ES" dirty="0" err="1"/>
              <a:t>niñas</a:t>
            </a:r>
            <a:r>
              <a:rPr lang="en-US" altLang="es-ES" dirty="0"/>
              <a:t> son </a:t>
            </a:r>
            <a:r>
              <a:rPr lang="en-US" altLang="es-ES" dirty="0" err="1"/>
              <a:t>víctimas</a:t>
            </a:r>
            <a:r>
              <a:rPr lang="en-US" altLang="es-ES" dirty="0"/>
              <a:t> de la </a:t>
            </a:r>
            <a:r>
              <a:rPr lang="en-US" altLang="es-ES" dirty="0" err="1"/>
              <a:t>violencia</a:t>
            </a:r>
            <a:r>
              <a:rPr lang="en-US" altLang="es-ES" dirty="0"/>
              <a:t> </a:t>
            </a:r>
            <a:r>
              <a:rPr lang="en-US" altLang="es-ES" dirty="0" err="1"/>
              <a:t>por</a:t>
            </a:r>
            <a:r>
              <a:rPr lang="en-US" altLang="es-ES" dirty="0"/>
              <a:t> </a:t>
            </a:r>
            <a:r>
              <a:rPr lang="en-US" altLang="es-ES" dirty="0" err="1"/>
              <a:t>el</a:t>
            </a:r>
            <a:r>
              <a:rPr lang="en-US" altLang="es-ES" dirty="0"/>
              <a:t> simple </a:t>
            </a:r>
            <a:r>
              <a:rPr lang="en-US" altLang="es-ES" dirty="0" err="1"/>
              <a:t>hecho</a:t>
            </a:r>
            <a:r>
              <a:rPr lang="en-US" altLang="es-ES" dirty="0"/>
              <a:t> de </a:t>
            </a:r>
            <a:r>
              <a:rPr lang="en-US" altLang="es-ES" dirty="0" err="1"/>
              <a:t>vivir</a:t>
            </a:r>
            <a:r>
              <a:rPr lang="en-US" altLang="es-ES" dirty="0"/>
              <a:t> </a:t>
            </a:r>
            <a:r>
              <a:rPr lang="en-US" altLang="es-ES" dirty="0" err="1"/>
              <a:t>en</a:t>
            </a:r>
            <a:r>
              <a:rPr lang="en-US" altLang="es-ES" dirty="0"/>
              <a:t> un </a:t>
            </a:r>
            <a:r>
              <a:rPr lang="en-US" altLang="es-ES" dirty="0" err="1"/>
              <a:t>hogar</a:t>
            </a:r>
            <a:r>
              <a:rPr lang="en-US" altLang="es-ES" dirty="0"/>
              <a:t> </a:t>
            </a:r>
            <a:r>
              <a:rPr lang="en-US" altLang="es-ES" dirty="0" err="1"/>
              <a:t>donde</a:t>
            </a:r>
            <a:r>
              <a:rPr lang="en-US" altLang="es-ES" dirty="0"/>
              <a:t> la </a:t>
            </a:r>
            <a:r>
              <a:rPr lang="en-US" altLang="es-ES" dirty="0" err="1"/>
              <a:t>violencia</a:t>
            </a:r>
            <a:r>
              <a:rPr lang="en-US" altLang="es-ES" dirty="0"/>
              <a:t> es un modo de </a:t>
            </a:r>
            <a:r>
              <a:rPr lang="en-US" altLang="es-ES" dirty="0" err="1"/>
              <a:t>relacionarse</a:t>
            </a:r>
            <a:r>
              <a:rPr lang="en-US" altLang="es-ES" dirty="0"/>
              <a:t>, </a:t>
            </a:r>
            <a:r>
              <a:rPr lang="en-US" altLang="es-ES" dirty="0" err="1"/>
              <a:t>aunque</a:t>
            </a:r>
            <a:r>
              <a:rPr lang="en-US" altLang="es-ES" dirty="0"/>
              <a:t> no se  les </a:t>
            </a:r>
            <a:r>
              <a:rPr lang="en-US" altLang="es-ES" dirty="0" err="1"/>
              <a:t>agreda</a:t>
            </a:r>
            <a:r>
              <a:rPr lang="en-US" altLang="es-ES" dirty="0"/>
              <a:t> </a:t>
            </a:r>
            <a:r>
              <a:rPr lang="en-US" altLang="es-ES" dirty="0" err="1"/>
              <a:t>físicamente</a:t>
            </a:r>
            <a:r>
              <a:rPr lang="en-US" altLang="es-ES" dirty="0"/>
              <a:t> </a:t>
            </a:r>
            <a:r>
              <a:rPr lang="en-US" altLang="es-ES" dirty="0" err="1"/>
              <a:t>ni</a:t>
            </a:r>
            <a:r>
              <a:rPr lang="en-US" altLang="es-ES" dirty="0"/>
              <a:t> </a:t>
            </a:r>
            <a:r>
              <a:rPr lang="en-US" altLang="es-ES" dirty="0" err="1"/>
              <a:t>presencien</a:t>
            </a:r>
            <a:r>
              <a:rPr lang="en-US" altLang="es-ES" dirty="0"/>
              <a:t> las </a:t>
            </a:r>
            <a:r>
              <a:rPr lang="en-US" altLang="es-ES" dirty="0" err="1"/>
              <a:t>palizas</a:t>
            </a:r>
            <a:r>
              <a:rPr lang="en-US" altLang="es-ES" dirty="0"/>
              <a:t>.</a:t>
            </a:r>
          </a:p>
          <a:p>
            <a:pPr>
              <a:lnSpc>
                <a:spcPct val="110000"/>
              </a:lnSpc>
            </a:pPr>
            <a:r>
              <a:rPr lang="en-US" altLang="es-ES" dirty="0"/>
              <a:t>No son las </a:t>
            </a:r>
            <a:r>
              <a:rPr lang="en-US" altLang="es-ES" dirty="0" err="1"/>
              <a:t>lesiones</a:t>
            </a:r>
            <a:r>
              <a:rPr lang="en-US" altLang="es-ES" dirty="0"/>
              <a:t> </a:t>
            </a:r>
            <a:r>
              <a:rPr lang="en-US" altLang="es-ES" dirty="0" err="1"/>
              <a:t>físicas</a:t>
            </a:r>
            <a:r>
              <a:rPr lang="en-US" altLang="es-ES" dirty="0"/>
              <a:t> </a:t>
            </a:r>
            <a:r>
              <a:rPr lang="en-US" altLang="es-ES" dirty="0" err="1"/>
              <a:t>sino</a:t>
            </a:r>
            <a:r>
              <a:rPr lang="en-US" altLang="es-ES" dirty="0"/>
              <a:t> </a:t>
            </a:r>
            <a:r>
              <a:rPr lang="en-US" altLang="es-ES" dirty="0" err="1"/>
              <a:t>el</a:t>
            </a:r>
            <a:r>
              <a:rPr lang="en-US" altLang="es-ES" dirty="0"/>
              <a:t> </a:t>
            </a:r>
            <a:r>
              <a:rPr lang="en-US" altLang="es-ES" dirty="0" err="1"/>
              <a:t>miedo</a:t>
            </a:r>
            <a:r>
              <a:rPr lang="en-US" altLang="es-ES" dirty="0"/>
              <a:t> y la </a:t>
            </a:r>
            <a:r>
              <a:rPr lang="en-US" altLang="es-ES" dirty="0" err="1"/>
              <a:t>anulación</a:t>
            </a:r>
            <a:r>
              <a:rPr lang="en-US" altLang="es-ES" dirty="0"/>
              <a:t> que </a:t>
            </a:r>
            <a:r>
              <a:rPr lang="en-US" altLang="es-ES" dirty="0" err="1"/>
              <a:t>sufren</a:t>
            </a:r>
            <a:r>
              <a:rPr lang="en-US" altLang="es-ES" dirty="0"/>
              <a:t> tanto las </a:t>
            </a:r>
            <a:r>
              <a:rPr lang="en-US" altLang="es-ES" dirty="0" err="1"/>
              <a:t>mujeres</a:t>
            </a:r>
            <a:r>
              <a:rPr lang="en-US" altLang="es-ES" dirty="0"/>
              <a:t> </a:t>
            </a:r>
            <a:r>
              <a:rPr lang="en-US" altLang="es-ES" dirty="0" err="1"/>
              <a:t>como</a:t>
            </a:r>
            <a:r>
              <a:rPr lang="en-US" altLang="es-ES" dirty="0"/>
              <a:t> </a:t>
            </a:r>
            <a:r>
              <a:rPr lang="en-US" altLang="es-ES" dirty="0" err="1"/>
              <a:t>niños</a:t>
            </a:r>
            <a:r>
              <a:rPr lang="en-US" altLang="es-ES" dirty="0"/>
              <a:t> y </a:t>
            </a:r>
            <a:r>
              <a:rPr lang="en-US" altLang="es-ES" dirty="0" err="1"/>
              <a:t>niñas</a:t>
            </a:r>
            <a:r>
              <a:rPr lang="en-US" altLang="es-ES" dirty="0"/>
              <a:t> lo que </a:t>
            </a:r>
            <a:r>
              <a:rPr lang="en-US" altLang="es-ES" dirty="0" err="1"/>
              <a:t>los</a:t>
            </a:r>
            <a:r>
              <a:rPr lang="en-US" altLang="es-ES" dirty="0"/>
              <a:t> </a:t>
            </a:r>
            <a:r>
              <a:rPr lang="en-US" altLang="es-ES" dirty="0" err="1"/>
              <a:t>iguala</a:t>
            </a:r>
            <a:r>
              <a:rPr lang="en-US" altLang="es-ES" dirty="0"/>
              <a:t> </a:t>
            </a:r>
            <a:r>
              <a:rPr lang="en-US" altLang="es-ES" dirty="0" err="1"/>
              <a:t>en</a:t>
            </a:r>
            <a:r>
              <a:rPr lang="en-US" altLang="es-ES" dirty="0"/>
              <a:t> </a:t>
            </a:r>
            <a:r>
              <a:rPr lang="en-US" altLang="es-ES" dirty="0" err="1"/>
              <a:t>su</a:t>
            </a:r>
            <a:r>
              <a:rPr lang="en-US" altLang="es-ES" dirty="0"/>
              <a:t> </a:t>
            </a:r>
            <a:r>
              <a:rPr lang="en-US" altLang="es-ES" dirty="0" err="1"/>
              <a:t>condición</a:t>
            </a:r>
            <a:r>
              <a:rPr lang="en-US" altLang="es-ES" dirty="0"/>
              <a:t> de </a:t>
            </a:r>
            <a:r>
              <a:rPr lang="en-US" altLang="es-ES" dirty="0" err="1"/>
              <a:t>víctima</a:t>
            </a:r>
            <a:r>
              <a:rPr lang="en-US" altLang="es-ES" dirty="0"/>
              <a:t>.</a:t>
            </a:r>
          </a:p>
          <a:p>
            <a:pPr>
              <a:lnSpc>
                <a:spcPct val="110000"/>
              </a:lnSpc>
            </a:pPr>
            <a:r>
              <a:rPr lang="en-US" altLang="es-ES" dirty="0" err="1"/>
              <a:t>Niñas</a:t>
            </a:r>
            <a:r>
              <a:rPr lang="en-US" altLang="es-ES" dirty="0"/>
              <a:t> y </a:t>
            </a:r>
            <a:r>
              <a:rPr lang="en-US" altLang="es-ES" dirty="0" err="1"/>
              <a:t>niños</a:t>
            </a:r>
            <a:r>
              <a:rPr lang="en-US" altLang="es-ES" dirty="0"/>
              <a:t> son </a:t>
            </a:r>
            <a:r>
              <a:rPr lang="en-US" altLang="es-ES" dirty="0" err="1"/>
              <a:t>testigos</a:t>
            </a:r>
            <a:endParaRPr lang="en-US" altLang="es-ES" dirty="0"/>
          </a:p>
          <a:p>
            <a:pPr>
              <a:lnSpc>
                <a:spcPct val="110000"/>
              </a:lnSpc>
            </a:pPr>
            <a:r>
              <a:rPr lang="en-US" altLang="es-ES" dirty="0"/>
              <a:t>Son </a:t>
            </a:r>
            <a:r>
              <a:rPr lang="en-US" altLang="es-ES" dirty="0" err="1"/>
              <a:t>víctimas</a:t>
            </a:r>
            <a:r>
              <a:rPr lang="en-US" altLang="es-ES" dirty="0"/>
              <a:t> </a:t>
            </a:r>
            <a:r>
              <a:rPr lang="en-US" altLang="es-ES" dirty="0" err="1"/>
              <a:t>directas</a:t>
            </a:r>
            <a:r>
              <a:rPr lang="en-US" altLang="es-ES" dirty="0"/>
              <a:t> </a:t>
            </a:r>
          </a:p>
          <a:p>
            <a:pPr>
              <a:lnSpc>
                <a:spcPct val="110000"/>
              </a:lnSpc>
            </a:pPr>
            <a:r>
              <a:rPr lang="en-US" altLang="es-ES" dirty="0" err="1"/>
              <a:t>Trastornos</a:t>
            </a:r>
            <a:r>
              <a:rPr lang="en-US" altLang="es-ES" dirty="0"/>
              <a:t> de </a:t>
            </a:r>
            <a:r>
              <a:rPr lang="en-US" altLang="es-ES" dirty="0" err="1"/>
              <a:t>conducta</a:t>
            </a:r>
            <a:r>
              <a:rPr lang="en-US" altLang="es-ES" dirty="0"/>
              <a:t>, </a:t>
            </a:r>
            <a:r>
              <a:rPr lang="en-US" altLang="es-ES" dirty="0" err="1"/>
              <a:t>salud</a:t>
            </a:r>
            <a:r>
              <a:rPr lang="en-US" altLang="es-ES" dirty="0"/>
              <a:t>, </a:t>
            </a:r>
            <a:r>
              <a:rPr lang="en-US" altLang="es-ES" dirty="0" err="1"/>
              <a:t>aprendizaje</a:t>
            </a:r>
            <a:endParaRPr lang="en-US" altLang="es-ES" dirty="0"/>
          </a:p>
          <a:p>
            <a:pPr>
              <a:lnSpc>
                <a:spcPct val="110000"/>
              </a:lnSpc>
            </a:pPr>
            <a:r>
              <a:rPr lang="en-US" altLang="es-ES" dirty="0"/>
              <a:t>El </a:t>
            </a:r>
            <a:r>
              <a:rPr lang="en-US" altLang="es-ES" dirty="0" err="1"/>
              <a:t>rol</a:t>
            </a:r>
            <a:endParaRPr lang="en-US" altLang="es-ES" dirty="0"/>
          </a:p>
          <a:p>
            <a:pPr>
              <a:lnSpc>
                <a:spcPct val="110000"/>
              </a:lnSpc>
            </a:pPr>
            <a:r>
              <a:rPr lang="en-US" altLang="es-ES" dirty="0" err="1"/>
              <a:t>Sienten</a:t>
            </a:r>
            <a:r>
              <a:rPr lang="en-US" altLang="es-ES" dirty="0"/>
              <a:t> </a:t>
            </a:r>
            <a:r>
              <a:rPr lang="en-US" altLang="es-ES" dirty="0" err="1"/>
              <a:t>culpabilidad</a:t>
            </a:r>
            <a:endParaRPr lang="en-US" altLang="es-ES" dirty="0"/>
          </a:p>
          <a:p>
            <a:pPr>
              <a:lnSpc>
                <a:spcPct val="110000"/>
              </a:lnSpc>
            </a:pPr>
            <a:endParaRPr lang="en-US" altLang="es-ES" sz="1100" dirty="0"/>
          </a:p>
        </p:txBody>
      </p:sp>
      <p:grpSp>
        <p:nvGrpSpPr>
          <p:cNvPr id="41" name="Group 40">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42" name="Rectangle 41">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Botas de goma en la puerta trasera">
            <a:extLst>
              <a:ext uri="{FF2B5EF4-FFF2-40B4-BE49-F238E27FC236}">
                <a16:creationId xmlns:a16="http://schemas.microsoft.com/office/drawing/2014/main" id="{E07E9BE6-51B2-FEE5-65AC-0AB88B78AAD2}"/>
              </a:ext>
            </a:extLst>
          </p:cNvPr>
          <p:cNvPicPr>
            <a:picLocks noChangeAspect="1"/>
          </p:cNvPicPr>
          <p:nvPr/>
        </p:nvPicPr>
        <p:blipFill rotWithShape="1">
          <a:blip r:embed="rId3"/>
          <a:srcRect r="1430" b="3"/>
          <a:stretch/>
        </p:blipFill>
        <p:spPr>
          <a:xfrm>
            <a:off x="6633853" y="2415716"/>
            <a:ext cx="4257276" cy="2882877"/>
          </a:xfrm>
          <a:prstGeom prst="rect">
            <a:avLst/>
          </a:prstGeom>
        </p:spPr>
      </p:pic>
    </p:spTree>
    <p:extLst>
      <p:ext uri="{BB962C8B-B14F-4D97-AF65-F5344CB8AC3E}">
        <p14:creationId xmlns:p14="http://schemas.microsoft.com/office/powerpoint/2010/main" val="4152575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0" y="1412875"/>
            <a:ext cx="8229600" cy="4525963"/>
          </a:xfrm>
        </p:spPr>
        <p:txBody>
          <a:bodyPr/>
          <a:lstStyle/>
          <a:p>
            <a:pPr marL="0" indent="0" algn="just">
              <a:lnSpc>
                <a:spcPts val="4800"/>
              </a:lnSpc>
              <a:buNone/>
            </a:pPr>
            <a:endParaRPr lang="es-ES" sz="4000" dirty="0">
              <a:latin typeface="Arial Narrow" pitchFamily="34" charset="0"/>
            </a:endParaRPr>
          </a:p>
          <a:p>
            <a:pPr marL="0" indent="0" algn="just">
              <a:lnSpc>
                <a:spcPts val="4800"/>
              </a:lnSpc>
              <a:buNone/>
            </a:pPr>
            <a:r>
              <a:rPr lang="es-ES" sz="4000" dirty="0">
                <a:latin typeface="Arial Narrow" pitchFamily="34" charset="0"/>
              </a:rPr>
              <a:t> </a:t>
            </a:r>
          </a:p>
        </p:txBody>
      </p:sp>
      <p:sp>
        <p:nvSpPr>
          <p:cNvPr id="7" name="Google Shape;58;p4">
            <a:extLst>
              <a:ext uri="{FF2B5EF4-FFF2-40B4-BE49-F238E27FC236}">
                <a16:creationId xmlns:a16="http://schemas.microsoft.com/office/drawing/2014/main" id="{3DB7F0F8-CE0A-4856-9671-F19047811C07}"/>
              </a:ext>
            </a:extLst>
          </p:cNvPr>
          <p:cNvSpPr txBox="1">
            <a:spLocks/>
          </p:cNvSpPr>
          <p:nvPr/>
        </p:nvSpPr>
        <p:spPr>
          <a:xfrm>
            <a:off x="1062830" y="856778"/>
            <a:ext cx="10007600" cy="1808845"/>
          </a:xfrm>
          <a:prstGeom prst="rect">
            <a:avLst/>
          </a:prstGeom>
          <a:noFill/>
          <a:ln w="25400" cap="rnd" cmpd="sng">
            <a:solidFill>
              <a:srgbClr val="009999"/>
            </a:solidFill>
            <a:prstDash val="solid"/>
            <a:miter lim="800000"/>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s-ES" sz="3200" b="1" dirty="0">
              <a:solidFill>
                <a:schemeClr val="bg1"/>
              </a:solidFill>
              <a:latin typeface="Arial Narrow" panose="020B0606020202030204" pitchFamily="34" charset="0"/>
            </a:endParaRPr>
          </a:p>
        </p:txBody>
      </p:sp>
      <p:sp>
        <p:nvSpPr>
          <p:cNvPr id="5" name="Rectangle 4">
            <a:extLst>
              <a:ext uri="{FF2B5EF4-FFF2-40B4-BE49-F238E27FC236}">
                <a16:creationId xmlns:a16="http://schemas.microsoft.com/office/drawing/2014/main" id="{FB9D552B-760B-459E-B560-F2F17BDE6EDC}"/>
              </a:ext>
            </a:extLst>
          </p:cNvPr>
          <p:cNvSpPr txBox="1">
            <a:spLocks noRot="1"/>
          </p:cNvSpPr>
          <p:nvPr/>
        </p:nvSpPr>
        <p:spPr>
          <a:xfrm>
            <a:off x="1121570" y="919260"/>
            <a:ext cx="9832180" cy="141436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ES" altLang="es-ES" b="1" dirty="0">
              <a:solidFill>
                <a:srgbClr val="0070C0"/>
              </a:solidFill>
            </a:endParaRPr>
          </a:p>
          <a:p>
            <a:pPr algn="ctr"/>
            <a:endParaRPr lang="es-ES" altLang="es-ES" b="1" dirty="0">
              <a:solidFill>
                <a:srgbClr val="0070C0"/>
              </a:solidFill>
            </a:endParaRPr>
          </a:p>
          <a:p>
            <a:pPr algn="ctr"/>
            <a:r>
              <a:rPr lang="es-ES" altLang="es-ES" b="1" dirty="0">
                <a:solidFill>
                  <a:srgbClr val="0070C0"/>
                </a:solidFill>
              </a:rPr>
              <a:t>Que la persona perciba que sus emociones han sido</a:t>
            </a:r>
          </a:p>
        </p:txBody>
      </p:sp>
      <p:sp>
        <p:nvSpPr>
          <p:cNvPr id="6" name="Rectangle 5">
            <a:extLst>
              <a:ext uri="{FF2B5EF4-FFF2-40B4-BE49-F238E27FC236}">
                <a16:creationId xmlns:a16="http://schemas.microsoft.com/office/drawing/2014/main" id="{7A8C68D0-BF4D-4E08-B926-A6FDC01E6F28}"/>
              </a:ext>
            </a:extLst>
          </p:cNvPr>
          <p:cNvSpPr txBox="1">
            <a:spLocks noRot="1"/>
          </p:cNvSpPr>
          <p:nvPr/>
        </p:nvSpPr>
        <p:spPr>
          <a:xfrm>
            <a:off x="468313" y="3005040"/>
            <a:ext cx="10335154" cy="2727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ltLang="es-ES" sz="3200" dirty="0"/>
              <a:t> </a:t>
            </a:r>
            <a:r>
              <a:rPr lang="es-ES" altLang="es-ES" sz="3600" dirty="0"/>
              <a:t>Escuchadas</a:t>
            </a:r>
          </a:p>
          <a:p>
            <a:pPr marL="0" indent="0">
              <a:buNone/>
            </a:pPr>
            <a:r>
              <a:rPr lang="es-ES" altLang="es-ES" sz="3600" dirty="0"/>
              <a:t>			</a:t>
            </a:r>
          </a:p>
          <a:p>
            <a:pPr marL="0" indent="0">
              <a:buNone/>
            </a:pPr>
            <a:r>
              <a:rPr lang="es-ES" altLang="es-ES" sz="3600" dirty="0"/>
              <a:t>					Entendidas</a:t>
            </a:r>
          </a:p>
          <a:p>
            <a:pPr marL="0" indent="0">
              <a:buNone/>
            </a:pPr>
            <a:r>
              <a:rPr lang="es-ES" altLang="es-ES" sz="3600" dirty="0"/>
              <a:t>									Atendidas</a:t>
            </a:r>
          </a:p>
        </p:txBody>
      </p:sp>
    </p:spTree>
    <p:extLst>
      <p:ext uri="{BB962C8B-B14F-4D97-AF65-F5344CB8AC3E}">
        <p14:creationId xmlns:p14="http://schemas.microsoft.com/office/powerpoint/2010/main" val="7018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0725" name="Picture 30724" descr="Una puerta blanca y abierta">
            <a:extLst>
              <a:ext uri="{FF2B5EF4-FFF2-40B4-BE49-F238E27FC236}">
                <a16:creationId xmlns:a16="http://schemas.microsoft.com/office/drawing/2014/main" id="{BB61E4FB-E07B-B4F2-C5B8-F6EDA554B8C9}"/>
              </a:ext>
            </a:extLst>
          </p:cNvPr>
          <p:cNvPicPr>
            <a:picLocks noChangeAspect="1"/>
          </p:cNvPicPr>
          <p:nvPr/>
        </p:nvPicPr>
        <p:blipFill rotWithShape="1">
          <a:blip r:embed="rId2"/>
          <a:srcRect t="13525" b="11475"/>
          <a:stretch/>
        </p:blipFill>
        <p:spPr>
          <a:xfrm>
            <a:off x="20" y="10"/>
            <a:ext cx="12191980" cy="6857990"/>
          </a:xfrm>
          <a:prstGeom prst="rect">
            <a:avLst/>
          </a:prstGeom>
        </p:spPr>
      </p:pic>
      <p:sp>
        <p:nvSpPr>
          <p:cNvPr id="5" name="1 Título">
            <a:extLst>
              <a:ext uri="{FF2B5EF4-FFF2-40B4-BE49-F238E27FC236}">
                <a16:creationId xmlns:a16="http://schemas.microsoft.com/office/drawing/2014/main" id="{AB45285B-F198-439E-821E-7F280806E15F}"/>
              </a:ext>
            </a:extLst>
          </p:cNvPr>
          <p:cNvSpPr>
            <a:spLocks noGrp="1"/>
          </p:cNvSpPr>
          <p:nvPr>
            <p:ph type="title" idx="4294967295"/>
          </p:nvPr>
        </p:nvSpPr>
        <p:spPr>
          <a:xfrm>
            <a:off x="0" y="277813"/>
            <a:ext cx="9121775" cy="5607050"/>
          </a:xfrm>
        </p:spPr>
        <p:txBody>
          <a:bodyPr>
            <a:normAutofit/>
          </a:bodyPr>
          <a:lstStyle/>
          <a:p>
            <a:pPr eaLnBrk="1" hangingPunct="1"/>
            <a:r>
              <a:rPr lang="es-ES_tradnl" altLang="es-ES" b="1" i="1" dirty="0"/>
              <a:t>“Para muchos, permanecer a salvo consiste en cerrar puertas y ventanas, y evitar los lugares peligrosos. Para otros no hay escapatoria, porque la amenaza de la violencia está detrás de esas puertas, oculta a los ojos de los demás”</a:t>
            </a:r>
            <a:br>
              <a:rPr lang="es-ES_tradnl" altLang="es-ES" b="1" i="1" dirty="0"/>
            </a:br>
            <a:br>
              <a:rPr lang="es-ES_tradnl" altLang="es-ES" b="1" i="1" dirty="0"/>
            </a:br>
            <a:br>
              <a:rPr lang="es-ES_tradnl" altLang="es-ES" b="1" i="1" dirty="0"/>
            </a:br>
            <a:r>
              <a:rPr lang="es-ES_tradnl" altLang="es-ES" b="1" i="1" dirty="0"/>
              <a:t>		</a:t>
            </a:r>
            <a:r>
              <a:rPr lang="es-ES_tradnl" altLang="es-ES" b="1" i="1"/>
              <a:t>				(Gro Harlem </a:t>
            </a:r>
            <a:r>
              <a:rPr lang="es-ES_tradnl" altLang="es-ES" b="1" i="1" err="1"/>
              <a:t>Budtland</a:t>
            </a:r>
            <a:r>
              <a:rPr lang="es-ES_tradnl" altLang="es-ES" b="1" i="1"/>
              <a:t> </a:t>
            </a:r>
            <a:endParaRPr lang="es-ES" altLang="es-ES" b="1" i="1"/>
          </a:p>
        </p:txBody>
      </p:sp>
      <p:sp>
        <p:nvSpPr>
          <p:cNvPr id="30723" name="Rectangle 3"/>
          <p:cNvSpPr>
            <a:spLocks noGrp="1" noChangeArrowheads="1"/>
          </p:cNvSpPr>
          <p:nvPr>
            <p:ph idx="4294967295"/>
          </p:nvPr>
        </p:nvSpPr>
        <p:spPr>
          <a:xfrm>
            <a:off x="0" y="1412875"/>
            <a:ext cx="9934575" cy="5292725"/>
          </a:xfrm>
        </p:spPr>
        <p:txBody>
          <a:bodyPr/>
          <a:lstStyle/>
          <a:p>
            <a:pPr marL="0" indent="0" algn="just">
              <a:lnSpc>
                <a:spcPts val="4800"/>
              </a:lnSpc>
              <a:buNone/>
            </a:pPr>
            <a:endParaRPr lang="es-ES" sz="4000" dirty="0">
              <a:latin typeface="Arial Narrow" pitchFamily="34" charset="0"/>
            </a:endParaRPr>
          </a:p>
          <a:p>
            <a:pPr marL="0" indent="0" algn="just">
              <a:lnSpc>
                <a:spcPts val="4800"/>
              </a:lnSpc>
              <a:buNone/>
            </a:pPr>
            <a:r>
              <a:rPr lang="es-ES" sz="4000" dirty="0">
                <a:latin typeface="Arial Narrow" pitchFamily="34" charset="0"/>
              </a:rPr>
              <a:t> </a:t>
            </a:r>
          </a:p>
        </p:txBody>
      </p:sp>
    </p:spTree>
    <p:extLst>
      <p:ext uri="{BB962C8B-B14F-4D97-AF65-F5344CB8AC3E}">
        <p14:creationId xmlns:p14="http://schemas.microsoft.com/office/powerpoint/2010/main" val="1725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1000"/>
                                        <p:tgtEl>
                                          <p:spTgt spid="30723">
                                            <p:txEl>
                                              <p:pRg st="1" end="1"/>
                                            </p:txEl>
                                          </p:spTgt>
                                        </p:tgtEl>
                                      </p:cBhvr>
                                    </p:animEffect>
                                    <p:anim calcmode="lin" valueType="num">
                                      <p:cBhvr>
                                        <p:cTn id="8"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5" descr="Vista amplia de una carretera">
            <a:extLst>
              <a:ext uri="{FF2B5EF4-FFF2-40B4-BE49-F238E27FC236}">
                <a16:creationId xmlns:a16="http://schemas.microsoft.com/office/drawing/2014/main" id="{F7D7FED5-75D7-F540-9DFA-45513378A389}"/>
              </a:ext>
            </a:extLst>
          </p:cNvPr>
          <p:cNvPicPr>
            <a:picLocks noChangeAspect="1"/>
          </p:cNvPicPr>
          <p:nvPr/>
        </p:nvPicPr>
        <p:blipFill rotWithShape="1">
          <a:blip r:embed="rId2">
            <a:duotone>
              <a:prstClr val="black"/>
              <a:prstClr val="white"/>
            </a:duotone>
          </a:blip>
          <a:srcRect t="15730"/>
          <a:stretch/>
        </p:blipFill>
        <p:spPr>
          <a:xfrm>
            <a:off x="20" y="10"/>
            <a:ext cx="12191980" cy="6857990"/>
          </a:xfrm>
          <a:prstGeom prst="rect">
            <a:avLst/>
          </a:prstGeom>
        </p:spPr>
      </p:pic>
      <p:sp>
        <p:nvSpPr>
          <p:cNvPr id="4" name="1 Título">
            <a:extLst>
              <a:ext uri="{FF2B5EF4-FFF2-40B4-BE49-F238E27FC236}">
                <a16:creationId xmlns:a16="http://schemas.microsoft.com/office/drawing/2014/main" id="{AF57246F-92C3-44E4-B70C-5F6F1733061C}"/>
              </a:ext>
            </a:extLst>
          </p:cNvPr>
          <p:cNvSpPr>
            <a:spLocks noGrp="1"/>
          </p:cNvSpPr>
          <p:nvPr>
            <p:ph idx="4294967295"/>
          </p:nvPr>
        </p:nvSpPr>
        <p:spPr>
          <a:xfrm>
            <a:off x="558800" y="873761"/>
            <a:ext cx="11450320" cy="5984239"/>
          </a:xfrm>
        </p:spPr>
        <p:txBody>
          <a:bodyPr>
            <a:normAutofit/>
          </a:bodyPr>
          <a:lstStyle/>
          <a:p>
            <a:pPr marL="0" indent="0" algn="ctr" eaLnBrk="1" hangingPunct="1">
              <a:buNone/>
            </a:pPr>
            <a:r>
              <a:rPr lang="es-ES_tradnl" altLang="es-ES" sz="4000" dirty="0"/>
              <a:t>Muchas gracias por haberme permitido estar aquí con vosotras/os. Por compartir con muchas de vosotras este camino de la profesión. Hoy me ha tocado estar a mi aquí, pero muchas de vosotras/os estaréis aquí mañana </a:t>
            </a:r>
          </a:p>
          <a:p>
            <a:pPr marL="0" indent="0" algn="ctr" eaLnBrk="1" hangingPunct="1">
              <a:buNone/>
            </a:pPr>
            <a:endParaRPr lang="es-ES_tradnl" altLang="es-ES" sz="4000" dirty="0"/>
          </a:p>
          <a:p>
            <a:pPr algn="ctr">
              <a:buFont typeface="Wingdings" panose="05000000000000000000" pitchFamily="2" charset="2"/>
              <a:buNone/>
            </a:pPr>
            <a:r>
              <a:rPr lang="es-ES_tradnl" altLang="es-ES" sz="2200" dirty="0">
                <a:solidFill>
                  <a:srgbClr val="0EB22D"/>
                </a:solidFill>
              </a:rPr>
              <a:t>nuriafmp@hotmail.com</a:t>
            </a:r>
          </a:p>
          <a:p>
            <a:pPr algn="ctr">
              <a:buFont typeface="Wingdings" panose="05000000000000000000" pitchFamily="2" charset="2"/>
              <a:buNone/>
            </a:pPr>
            <a:r>
              <a:rPr lang="es-ES_tradnl" altLang="es-ES" sz="2200" dirty="0">
                <a:solidFill>
                  <a:srgbClr val="0EB22D"/>
                </a:solidFill>
              </a:rPr>
              <a:t>617 966970</a:t>
            </a:r>
          </a:p>
          <a:p>
            <a:pPr marL="0" indent="0" algn="ctr" eaLnBrk="1" hangingPunct="1">
              <a:buNone/>
            </a:pPr>
            <a:endParaRPr lang="es-ES_tradnl" altLang="es-ES" sz="4000" dirty="0"/>
          </a:p>
          <a:p>
            <a:pPr marL="0" indent="0" algn="ctr" eaLnBrk="1" hangingPunct="1">
              <a:buNone/>
            </a:pPr>
            <a:endParaRPr lang="es-ES_tradnl" altLang="es-ES" sz="4000" dirty="0"/>
          </a:p>
          <a:p>
            <a:pPr marL="0" indent="0" algn="ctr" eaLnBrk="1" hangingPunct="1">
              <a:buNone/>
            </a:pPr>
            <a:endParaRPr lang="es-ES_tradnl" altLang="es-ES" sz="4000" dirty="0"/>
          </a:p>
          <a:p>
            <a:pPr marL="0" indent="0" algn="ctr" eaLnBrk="1" hangingPunct="1">
              <a:buNone/>
            </a:pPr>
            <a:endParaRPr lang="es-ES_tradnl" altLang="es-ES" sz="4000" dirty="0"/>
          </a:p>
          <a:p>
            <a:pPr marL="0" indent="0" algn="ctr" eaLnBrk="1" hangingPunct="1">
              <a:buNone/>
            </a:pPr>
            <a:endParaRPr lang="es-ES_tradnl" altLang="es-ES" sz="4000" dirty="0"/>
          </a:p>
          <a:p>
            <a:pPr marL="0" indent="0" algn="r" eaLnBrk="1" hangingPunct="1">
              <a:buNone/>
            </a:pPr>
            <a:endParaRPr lang="es-ES" altLang="es-ES" sz="2400" dirty="0"/>
          </a:p>
        </p:txBody>
      </p:sp>
    </p:spTree>
    <p:extLst>
      <p:ext uri="{BB962C8B-B14F-4D97-AF65-F5344CB8AC3E}">
        <p14:creationId xmlns:p14="http://schemas.microsoft.com/office/powerpoint/2010/main" val="4054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95" name="Rectangle 30772">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96" name="Picture 30774">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97" name="Straight Connector 30776">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98" name="Straight Connector 30778">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99" name="Rectangle 30780">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132083" y="91440"/>
            <a:ext cx="2631435" cy="4105941"/>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s-ES" sz="3200" b="0" i="0" kern="1200" cap="all" dirty="0">
                <a:solidFill>
                  <a:schemeClr val="tx1"/>
                </a:solidFill>
                <a:effectLst/>
                <a:latin typeface="+mj-lt"/>
                <a:ea typeface="+mj-ea"/>
                <a:cs typeface="+mj-cs"/>
              </a:rPr>
              <a:t>MARCO LEGAL SOBRE VIOLENCIA DE GÉNERO</a:t>
            </a:r>
            <a:endParaRPr lang="en-US" sz="3200" b="0" i="0" kern="1200" cap="all" dirty="0">
              <a:solidFill>
                <a:schemeClr val="tx1"/>
              </a:solidFill>
              <a:effectLst/>
              <a:latin typeface="+mj-lt"/>
              <a:ea typeface="+mj-ea"/>
              <a:cs typeface="+mj-cs"/>
            </a:endParaRPr>
          </a:p>
        </p:txBody>
      </p:sp>
      <p:cxnSp>
        <p:nvCxnSpPr>
          <p:cNvPr id="30800" name="Straight Connector 30782">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723" name="Rectangle 3"/>
          <p:cNvSpPr>
            <a:spLocks noGrp="1" noChangeArrowheads="1"/>
          </p:cNvSpPr>
          <p:nvPr>
            <p:ph idx="4294967295"/>
          </p:nvPr>
        </p:nvSpPr>
        <p:spPr>
          <a:xfrm>
            <a:off x="4429761" y="-2143760"/>
            <a:ext cx="7630156" cy="10210799"/>
          </a:xfrm>
        </p:spPr>
        <p:txBody>
          <a:bodyPr vert="horz" lIns="91440" tIns="45720" rIns="91440" bIns="45720" rtlCol="0" anchor="ctr">
            <a:noAutofit/>
          </a:bodyPr>
          <a:lstStyle/>
          <a:p>
            <a:pPr>
              <a:lnSpc>
                <a:spcPct val="110000"/>
              </a:lnSpc>
              <a:defRPr/>
            </a:pPr>
            <a:r>
              <a:rPr lang="en-US" b="1" dirty="0"/>
              <a:t>Ley 4/2015, de 27 de </a:t>
            </a:r>
            <a:r>
              <a:rPr lang="en-US" b="1" dirty="0" err="1"/>
              <a:t>abril</a:t>
            </a:r>
            <a:r>
              <a:rPr lang="en-US" b="1" dirty="0"/>
              <a:t>, del </a:t>
            </a:r>
            <a:r>
              <a:rPr lang="en-US" b="1" dirty="0" err="1"/>
              <a:t>Estatuto</a:t>
            </a:r>
            <a:r>
              <a:rPr lang="en-US" b="1" dirty="0"/>
              <a:t> de la </a:t>
            </a:r>
            <a:r>
              <a:rPr lang="en-US" b="1" dirty="0" err="1"/>
              <a:t>víctima</a:t>
            </a:r>
            <a:r>
              <a:rPr lang="en-US" b="1" dirty="0"/>
              <a:t> del </a:t>
            </a:r>
            <a:r>
              <a:rPr lang="en-US" b="1" dirty="0" err="1"/>
              <a:t>delito</a:t>
            </a:r>
            <a:r>
              <a:rPr lang="en-US" b="1" dirty="0"/>
              <a:t>:</a:t>
            </a:r>
          </a:p>
          <a:p>
            <a:pPr>
              <a:lnSpc>
                <a:spcPct val="110000"/>
              </a:lnSpc>
              <a:buFontTx/>
              <a:buChar char="-"/>
              <a:defRPr/>
            </a:pPr>
            <a:r>
              <a:rPr lang="en-US" dirty="0" err="1"/>
              <a:t>Concepto</a:t>
            </a:r>
            <a:r>
              <a:rPr lang="en-US" dirty="0"/>
              <a:t> </a:t>
            </a:r>
            <a:r>
              <a:rPr lang="en-US" dirty="0" err="1"/>
              <a:t>amplio</a:t>
            </a:r>
            <a:r>
              <a:rPr lang="en-US" dirty="0"/>
              <a:t> de </a:t>
            </a:r>
            <a:r>
              <a:rPr lang="en-US" dirty="0" err="1"/>
              <a:t>víctima</a:t>
            </a:r>
            <a:r>
              <a:rPr lang="en-US" dirty="0"/>
              <a:t>,  </a:t>
            </a:r>
            <a:r>
              <a:rPr lang="en-US" dirty="0" err="1"/>
              <a:t>por</a:t>
            </a:r>
            <a:r>
              <a:rPr lang="en-US" dirty="0"/>
              <a:t> </a:t>
            </a:r>
            <a:r>
              <a:rPr lang="en-US" dirty="0" err="1"/>
              <a:t>cualquier</a:t>
            </a:r>
            <a:r>
              <a:rPr lang="en-US" dirty="0"/>
              <a:t> </a:t>
            </a:r>
            <a:r>
              <a:rPr lang="en-US" dirty="0" err="1"/>
              <a:t>delito</a:t>
            </a:r>
            <a:r>
              <a:rPr lang="en-US" dirty="0"/>
              <a:t> y </a:t>
            </a:r>
            <a:r>
              <a:rPr lang="en-US" dirty="0" err="1"/>
              <a:t>cualquiera</a:t>
            </a:r>
            <a:r>
              <a:rPr lang="en-US" dirty="0"/>
              <a:t> que sea la </a:t>
            </a:r>
            <a:r>
              <a:rPr lang="en-US" dirty="0" err="1"/>
              <a:t>naturaleza</a:t>
            </a:r>
            <a:r>
              <a:rPr lang="en-US" dirty="0"/>
              <a:t> del </a:t>
            </a:r>
            <a:r>
              <a:rPr lang="en-US" dirty="0" err="1"/>
              <a:t>perjuicio</a:t>
            </a:r>
            <a:r>
              <a:rPr lang="en-US" dirty="0"/>
              <a:t> </a:t>
            </a:r>
            <a:r>
              <a:rPr lang="en-US" dirty="0" err="1"/>
              <a:t>físico</a:t>
            </a:r>
            <a:r>
              <a:rPr lang="en-US" dirty="0"/>
              <a:t>, moral.</a:t>
            </a:r>
          </a:p>
          <a:p>
            <a:pPr>
              <a:lnSpc>
                <a:spcPct val="110000"/>
              </a:lnSpc>
              <a:buFontTx/>
              <a:buChar char="-"/>
              <a:defRPr/>
            </a:pPr>
            <a:r>
              <a:rPr lang="en-US" dirty="0" err="1"/>
              <a:t>Recoge</a:t>
            </a:r>
            <a:r>
              <a:rPr lang="en-US" dirty="0"/>
              <a:t> un </a:t>
            </a:r>
            <a:r>
              <a:rPr lang="en-US" dirty="0" err="1"/>
              <a:t>catálogo</a:t>
            </a:r>
            <a:r>
              <a:rPr lang="en-US" dirty="0"/>
              <a:t> general de </a:t>
            </a:r>
            <a:r>
              <a:rPr lang="en-US" dirty="0" err="1"/>
              <a:t>los</a:t>
            </a:r>
            <a:r>
              <a:rPr lang="en-US" dirty="0"/>
              <a:t> derechos </a:t>
            </a:r>
            <a:r>
              <a:rPr lang="en-US" dirty="0" err="1"/>
              <a:t>comunes</a:t>
            </a:r>
            <a:r>
              <a:rPr lang="en-US" dirty="0"/>
              <a:t> a </a:t>
            </a:r>
            <a:r>
              <a:rPr lang="en-US" dirty="0" err="1"/>
              <a:t>todas</a:t>
            </a:r>
            <a:r>
              <a:rPr lang="en-US" dirty="0"/>
              <a:t>  las </a:t>
            </a:r>
            <a:r>
              <a:rPr lang="en-US" dirty="0" err="1"/>
              <a:t>víctimas</a:t>
            </a:r>
            <a:r>
              <a:rPr lang="en-US" dirty="0"/>
              <a:t>, derecho a la </a:t>
            </a:r>
            <a:r>
              <a:rPr lang="en-US" dirty="0" err="1"/>
              <a:t>información</a:t>
            </a:r>
            <a:r>
              <a:rPr lang="en-US" dirty="0"/>
              <a:t> , a la </a:t>
            </a:r>
            <a:r>
              <a:rPr lang="en-US" dirty="0" err="1"/>
              <a:t>protección</a:t>
            </a:r>
            <a:r>
              <a:rPr lang="en-US" dirty="0"/>
              <a:t> y al </a:t>
            </a:r>
            <a:r>
              <a:rPr lang="en-US" dirty="0" err="1"/>
              <a:t>apoyo</a:t>
            </a:r>
            <a:r>
              <a:rPr lang="en-US" dirty="0"/>
              <a:t>, derecho a </a:t>
            </a:r>
            <a:r>
              <a:rPr lang="en-US" dirty="0" err="1"/>
              <a:t>participar</a:t>
            </a:r>
            <a:r>
              <a:rPr lang="en-US" dirty="0"/>
              <a:t> </a:t>
            </a:r>
            <a:r>
              <a:rPr lang="en-US" dirty="0" err="1"/>
              <a:t>activamente</a:t>
            </a:r>
            <a:r>
              <a:rPr lang="en-US" dirty="0"/>
              <a:t> </a:t>
            </a:r>
            <a:r>
              <a:rPr lang="en-US" dirty="0" err="1"/>
              <a:t>en</a:t>
            </a:r>
            <a:r>
              <a:rPr lang="en-US" dirty="0"/>
              <a:t> </a:t>
            </a:r>
            <a:r>
              <a:rPr lang="en-US" dirty="0" err="1"/>
              <a:t>el</a:t>
            </a:r>
            <a:r>
              <a:rPr lang="en-US" dirty="0"/>
              <a:t> </a:t>
            </a:r>
            <a:r>
              <a:rPr lang="en-US" dirty="0" err="1"/>
              <a:t>proceso</a:t>
            </a:r>
            <a:r>
              <a:rPr lang="en-US" dirty="0"/>
              <a:t> penal, derecho al </a:t>
            </a:r>
            <a:r>
              <a:rPr lang="en-US" dirty="0" err="1"/>
              <a:t>reconocimiento</a:t>
            </a:r>
            <a:r>
              <a:rPr lang="en-US" dirty="0"/>
              <a:t> </a:t>
            </a:r>
            <a:r>
              <a:rPr lang="en-US" dirty="0" err="1"/>
              <a:t>como</a:t>
            </a:r>
            <a:r>
              <a:rPr lang="en-US" dirty="0"/>
              <a:t> </a:t>
            </a:r>
            <a:r>
              <a:rPr lang="en-US" dirty="0" err="1"/>
              <a:t>tal</a:t>
            </a:r>
            <a:r>
              <a:rPr lang="en-US" dirty="0"/>
              <a:t> </a:t>
            </a:r>
            <a:r>
              <a:rPr lang="en-US" dirty="0" err="1"/>
              <a:t>víctima</a:t>
            </a:r>
            <a:r>
              <a:rPr lang="en-US" dirty="0"/>
              <a:t> y derecho a un </a:t>
            </a:r>
            <a:r>
              <a:rPr lang="en-US" dirty="0" err="1"/>
              <a:t>trato</a:t>
            </a:r>
            <a:r>
              <a:rPr lang="en-US" dirty="0"/>
              <a:t> </a:t>
            </a:r>
            <a:r>
              <a:rPr lang="en-US" dirty="0" err="1"/>
              <a:t>respetuoso</a:t>
            </a:r>
            <a:r>
              <a:rPr lang="en-US" dirty="0"/>
              <a:t> y no </a:t>
            </a:r>
            <a:r>
              <a:rPr lang="en-US" dirty="0" err="1"/>
              <a:t>discriminatorio</a:t>
            </a:r>
            <a:r>
              <a:rPr lang="en-US" dirty="0"/>
              <a:t>.</a:t>
            </a:r>
          </a:p>
          <a:p>
            <a:pPr marL="0" indent="0">
              <a:lnSpc>
                <a:spcPct val="110000"/>
              </a:lnSpc>
              <a:buNone/>
              <a:defRPr/>
            </a:pPr>
            <a:r>
              <a:rPr lang="en-US" dirty="0"/>
              <a:t>- </a:t>
            </a:r>
            <a:r>
              <a:rPr lang="en-US" dirty="0" err="1"/>
              <a:t>Pretende</a:t>
            </a:r>
            <a:r>
              <a:rPr lang="en-US" dirty="0"/>
              <a:t> </a:t>
            </a:r>
            <a:r>
              <a:rPr lang="en-US" dirty="0" err="1"/>
              <a:t>evitar</a:t>
            </a:r>
            <a:r>
              <a:rPr lang="en-US" dirty="0"/>
              <a:t> </a:t>
            </a:r>
            <a:r>
              <a:rPr lang="en-US" dirty="0" err="1"/>
              <a:t>victimización</a:t>
            </a:r>
            <a:r>
              <a:rPr lang="en-US" dirty="0"/>
              <a:t> </a:t>
            </a:r>
            <a:r>
              <a:rPr lang="en-US" dirty="0" err="1"/>
              <a:t>secundaria</a:t>
            </a:r>
            <a:r>
              <a:rPr lang="en-US" dirty="0"/>
              <a:t>. La </a:t>
            </a:r>
            <a:r>
              <a:rPr lang="en-US" dirty="0" err="1"/>
              <a:t>declaración</a:t>
            </a:r>
            <a:r>
              <a:rPr lang="en-US" dirty="0"/>
              <a:t> </a:t>
            </a:r>
            <a:r>
              <a:rPr lang="en-US" dirty="0" err="1"/>
              <a:t>podrá</a:t>
            </a:r>
            <a:r>
              <a:rPr lang="en-US" dirty="0"/>
              <a:t> </a:t>
            </a:r>
            <a:r>
              <a:rPr lang="en-US" dirty="0" err="1"/>
              <a:t>recibirse</a:t>
            </a:r>
            <a:r>
              <a:rPr lang="en-US" dirty="0"/>
              <a:t> </a:t>
            </a:r>
            <a:r>
              <a:rPr lang="en-US" dirty="0" err="1"/>
              <a:t>por</a:t>
            </a:r>
            <a:r>
              <a:rPr lang="en-US" dirty="0"/>
              <a:t> medio de </a:t>
            </a:r>
            <a:r>
              <a:rPr lang="en-US" dirty="0" err="1"/>
              <a:t>expertos</a:t>
            </a:r>
            <a:r>
              <a:rPr lang="en-US" dirty="0"/>
              <a:t>. </a:t>
            </a:r>
            <a:r>
              <a:rPr lang="en-US" dirty="0" err="1"/>
              <a:t>Oficinas</a:t>
            </a:r>
            <a:r>
              <a:rPr lang="en-US" dirty="0"/>
              <a:t> de </a:t>
            </a:r>
            <a:r>
              <a:rPr lang="en-US" dirty="0" err="1"/>
              <a:t>atención</a:t>
            </a:r>
            <a:r>
              <a:rPr lang="en-US" dirty="0"/>
              <a:t> a las </a:t>
            </a:r>
            <a:r>
              <a:rPr lang="en-US" dirty="0" err="1"/>
              <a:t>víctimas</a:t>
            </a:r>
            <a:r>
              <a:rPr lang="en-US" dirty="0"/>
              <a:t>.</a:t>
            </a:r>
          </a:p>
          <a:p>
            <a:pPr marL="0" indent="0">
              <a:lnSpc>
                <a:spcPct val="110000"/>
              </a:lnSpc>
              <a:buNone/>
              <a:defRPr/>
            </a:pPr>
            <a:r>
              <a:rPr lang="en-US" dirty="0"/>
              <a:t>- </a:t>
            </a:r>
            <a:r>
              <a:rPr lang="en-US" dirty="0" err="1"/>
              <a:t>Reconoce</a:t>
            </a:r>
            <a:r>
              <a:rPr lang="en-US" dirty="0"/>
              <a:t> a </a:t>
            </a:r>
            <a:r>
              <a:rPr lang="en-US" dirty="0" err="1"/>
              <a:t>los</a:t>
            </a:r>
            <a:r>
              <a:rPr lang="en-US" dirty="0"/>
              <a:t>/as </a:t>
            </a:r>
            <a:r>
              <a:rPr lang="en-US" dirty="0" err="1"/>
              <a:t>hijos</a:t>
            </a:r>
            <a:r>
              <a:rPr lang="en-US" dirty="0"/>
              <a:t>/as </a:t>
            </a:r>
            <a:r>
              <a:rPr lang="en-US" dirty="0" err="1"/>
              <a:t>menores</a:t>
            </a:r>
            <a:r>
              <a:rPr lang="en-US" dirty="0"/>
              <a:t>  </a:t>
            </a:r>
            <a:r>
              <a:rPr lang="en-US" dirty="0" err="1"/>
              <a:t>sujetos</a:t>
            </a:r>
            <a:r>
              <a:rPr lang="en-US" dirty="0"/>
              <a:t>/as a tutela y custodia de las </a:t>
            </a:r>
            <a:r>
              <a:rPr lang="en-US" dirty="0" err="1"/>
              <a:t>mujeres</a:t>
            </a:r>
            <a:r>
              <a:rPr lang="en-US" dirty="0"/>
              <a:t> </a:t>
            </a:r>
            <a:r>
              <a:rPr lang="en-US" dirty="0" err="1"/>
              <a:t>víctimas</a:t>
            </a:r>
            <a:r>
              <a:rPr lang="en-US" dirty="0"/>
              <a:t> de </a:t>
            </a:r>
            <a:r>
              <a:rPr lang="en-US" dirty="0" err="1"/>
              <a:t>violencia</a:t>
            </a:r>
            <a:r>
              <a:rPr lang="en-US" dirty="0"/>
              <a:t> de </a:t>
            </a:r>
            <a:r>
              <a:rPr lang="en-US" dirty="0" err="1"/>
              <a:t>género</a:t>
            </a:r>
            <a:r>
              <a:rPr lang="en-US" dirty="0"/>
              <a:t>, </a:t>
            </a:r>
            <a:r>
              <a:rPr lang="en-US" dirty="0" err="1"/>
              <a:t>el</a:t>
            </a:r>
            <a:r>
              <a:rPr lang="en-US" dirty="0"/>
              <a:t> derecho a las </a:t>
            </a:r>
            <a:r>
              <a:rPr lang="en-US" dirty="0" err="1"/>
              <a:t>medidas</a:t>
            </a:r>
            <a:r>
              <a:rPr lang="en-US" dirty="0"/>
              <a:t> de </a:t>
            </a:r>
            <a:r>
              <a:rPr lang="en-US" dirty="0" err="1"/>
              <a:t>asistencia</a:t>
            </a:r>
            <a:r>
              <a:rPr lang="en-US" dirty="0"/>
              <a:t> y </a:t>
            </a:r>
            <a:r>
              <a:rPr lang="en-US" dirty="0" err="1"/>
              <a:t>protección</a:t>
            </a:r>
            <a:endParaRPr lang="en-US" dirty="0"/>
          </a:p>
        </p:txBody>
      </p:sp>
    </p:spTree>
    <p:extLst>
      <p:ext uri="{BB962C8B-B14F-4D97-AF65-F5344CB8AC3E}">
        <p14:creationId xmlns:p14="http://schemas.microsoft.com/office/powerpoint/2010/main" val="24801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3">
                                            <p:txEl>
                                              <p:pRg st="3" end="3"/>
                                            </p:txEl>
                                          </p:spTgt>
                                        </p:tgtEl>
                                        <p:attrNameLst>
                                          <p:attrName>style.visibility</p:attrName>
                                        </p:attrNameLst>
                                      </p:cBhvr>
                                      <p:to>
                                        <p:strVal val="visible"/>
                                      </p:to>
                                    </p:set>
                                    <p:animEffect transition="in" filter="fade">
                                      <p:cBhvr>
                                        <p:cTn id="28" dur="1000"/>
                                        <p:tgtEl>
                                          <p:spTgt spid="30723">
                                            <p:txEl>
                                              <p:pRg st="3" end="3"/>
                                            </p:txEl>
                                          </p:spTgt>
                                        </p:tgtEl>
                                      </p:cBhvr>
                                    </p:animEffect>
                                    <p:anim calcmode="lin" valueType="num">
                                      <p:cBhvr>
                                        <p:cTn id="29"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0723">
                                            <p:txEl>
                                              <p:pRg st="4" end="4"/>
                                            </p:txEl>
                                          </p:spTgt>
                                        </p:tgtEl>
                                        <p:attrNameLst>
                                          <p:attrName>style.visibility</p:attrName>
                                        </p:attrNameLst>
                                      </p:cBhvr>
                                      <p:to>
                                        <p:strVal val="visible"/>
                                      </p:to>
                                    </p:set>
                                    <p:animEffect transition="in" filter="fade">
                                      <p:cBhvr>
                                        <p:cTn id="35" dur="1000"/>
                                        <p:tgtEl>
                                          <p:spTgt spid="30723">
                                            <p:txEl>
                                              <p:pRg st="4" end="4"/>
                                            </p:txEl>
                                          </p:spTgt>
                                        </p:tgtEl>
                                      </p:cBhvr>
                                    </p:animEffect>
                                    <p:anim calcmode="lin" valueType="num">
                                      <p:cBhvr>
                                        <p:cTn id="36"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50" name="Rectangle 3074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30752" name="Picture 3075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754" name="Straight Connector 3075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0756" name="Straight Connector 3075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758" name="Rectangle 3075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58;p4">
            <a:extLst>
              <a:ext uri="{FF2B5EF4-FFF2-40B4-BE49-F238E27FC236}">
                <a16:creationId xmlns:a16="http://schemas.microsoft.com/office/drawing/2014/main" id="{4113CE63-2A0D-4CD2-9D28-717C281DBD71}"/>
              </a:ext>
            </a:extLst>
          </p:cNvPr>
          <p:cNvSpPr txBox="1">
            <a:spLocks/>
          </p:cNvSpPr>
          <p:nvPr/>
        </p:nvSpPr>
        <p:spPr>
          <a:xfrm>
            <a:off x="3" y="193041"/>
            <a:ext cx="3524014" cy="2468880"/>
          </a:xfrm>
          <a:prstGeom prst="rect">
            <a:avLst/>
          </a:prstGeom>
        </p:spPr>
        <p:txBody>
          <a:bodyPr spcFirstLastPara="1"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s-ES" sz="3200" b="0" i="0" kern="1200" cap="all" dirty="0">
                <a:solidFill>
                  <a:schemeClr val="tx1"/>
                </a:solidFill>
                <a:effectLst/>
                <a:latin typeface="+mj-lt"/>
                <a:ea typeface="+mj-ea"/>
                <a:cs typeface="+mj-cs"/>
              </a:rPr>
              <a:t>MARCO LEGAL SOBRE VIOLENCIA DE GÉNERO</a:t>
            </a:r>
            <a:endParaRPr lang="en-US" sz="3200" b="0" i="0" kern="1200" cap="all" dirty="0">
              <a:solidFill>
                <a:schemeClr val="tx1"/>
              </a:solidFill>
              <a:effectLst/>
              <a:latin typeface="+mj-lt"/>
              <a:ea typeface="+mj-ea"/>
              <a:cs typeface="+mj-cs"/>
            </a:endParaRPr>
          </a:p>
        </p:txBody>
      </p:sp>
      <p:cxnSp>
        <p:nvCxnSpPr>
          <p:cNvPr id="30760" name="Straight Connector 3075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723" name="Rectangle 3"/>
          <p:cNvSpPr>
            <a:spLocks noGrp="1" noChangeArrowheads="1"/>
          </p:cNvSpPr>
          <p:nvPr>
            <p:ph idx="4294967295"/>
          </p:nvPr>
        </p:nvSpPr>
        <p:spPr>
          <a:xfrm>
            <a:off x="4460240" y="0"/>
            <a:ext cx="7640319" cy="6705600"/>
          </a:xfrm>
        </p:spPr>
        <p:txBody>
          <a:bodyPr vert="horz" lIns="91440" tIns="45720" rIns="91440" bIns="45720" rtlCol="0" anchor="ctr">
            <a:noAutofit/>
          </a:bodyPr>
          <a:lstStyle/>
          <a:p>
            <a:pPr>
              <a:lnSpc>
                <a:spcPct val="110000"/>
              </a:lnSpc>
            </a:pPr>
            <a:r>
              <a:rPr lang="en-US" b="1" u="sng" dirty="0" err="1"/>
              <a:t>Pacto</a:t>
            </a:r>
            <a:r>
              <a:rPr lang="en-US" b="1" u="sng" dirty="0"/>
              <a:t> de Estado contra la </a:t>
            </a:r>
            <a:r>
              <a:rPr lang="en-US" b="1" u="sng" dirty="0" err="1"/>
              <a:t>Violencia</a:t>
            </a:r>
            <a:r>
              <a:rPr lang="en-US" b="1" u="sng" dirty="0"/>
              <a:t> de </a:t>
            </a:r>
            <a:r>
              <a:rPr lang="en-US" b="1" u="sng" dirty="0" err="1"/>
              <a:t>Género</a:t>
            </a:r>
            <a:r>
              <a:rPr lang="en-US" b="1" u="sng" dirty="0"/>
              <a:t> </a:t>
            </a:r>
            <a:r>
              <a:rPr lang="en-US" b="1" u="sng" dirty="0" err="1"/>
              <a:t>aprobado</a:t>
            </a:r>
            <a:r>
              <a:rPr lang="en-US" b="1" u="sng" dirty="0"/>
              <a:t> </a:t>
            </a:r>
            <a:r>
              <a:rPr lang="en-US" b="1" u="sng" dirty="0" err="1"/>
              <a:t>en</a:t>
            </a:r>
            <a:r>
              <a:rPr lang="en-US" b="1" u="sng" dirty="0"/>
              <a:t> </a:t>
            </a:r>
            <a:r>
              <a:rPr lang="en-US" b="1" u="sng" dirty="0" err="1"/>
              <a:t>Diciembre</a:t>
            </a:r>
            <a:r>
              <a:rPr lang="en-US" b="1" u="sng" dirty="0"/>
              <a:t> 2017 </a:t>
            </a:r>
            <a:r>
              <a:rPr lang="en-US" dirty="0"/>
              <a:t>( la </a:t>
            </a:r>
            <a:r>
              <a:rPr lang="en-US" dirty="0" err="1"/>
              <a:t>intención</a:t>
            </a:r>
            <a:r>
              <a:rPr lang="en-US" dirty="0"/>
              <a:t> es la de </a:t>
            </a:r>
            <a:r>
              <a:rPr lang="en-US" dirty="0" err="1"/>
              <a:t>mejorar</a:t>
            </a:r>
            <a:r>
              <a:rPr lang="en-US" dirty="0"/>
              <a:t> las </a:t>
            </a:r>
            <a:r>
              <a:rPr lang="en-US" dirty="0" err="1"/>
              <a:t>medidas</a:t>
            </a:r>
            <a:r>
              <a:rPr lang="en-US" dirty="0"/>
              <a:t> de </a:t>
            </a:r>
            <a:r>
              <a:rPr lang="en-US" dirty="0" err="1"/>
              <a:t>proteción</a:t>
            </a:r>
            <a:r>
              <a:rPr lang="en-US" dirty="0"/>
              <a:t> de la Ley 1/2004)</a:t>
            </a:r>
          </a:p>
          <a:p>
            <a:pPr>
              <a:lnSpc>
                <a:spcPct val="110000"/>
              </a:lnSpc>
            </a:pPr>
            <a:endParaRPr lang="en-US" b="1" dirty="0"/>
          </a:p>
          <a:p>
            <a:pPr>
              <a:lnSpc>
                <a:spcPct val="110000"/>
              </a:lnSpc>
            </a:pPr>
            <a:r>
              <a:rPr lang="en-US" b="1" dirty="0"/>
              <a:t>Ley </a:t>
            </a:r>
            <a:r>
              <a:rPr lang="en-US" b="1" dirty="0" err="1"/>
              <a:t>Orgánica</a:t>
            </a:r>
            <a:r>
              <a:rPr lang="en-US" b="1" dirty="0"/>
              <a:t> 8/2021, de 4 de </a:t>
            </a:r>
            <a:r>
              <a:rPr lang="en-US" b="1" dirty="0" err="1"/>
              <a:t>junio</a:t>
            </a:r>
            <a:r>
              <a:rPr lang="en-US" b="1" dirty="0"/>
              <a:t>, de </a:t>
            </a:r>
            <a:r>
              <a:rPr lang="en-US" b="1" dirty="0" err="1"/>
              <a:t>protección</a:t>
            </a:r>
            <a:r>
              <a:rPr lang="en-US" b="1" dirty="0"/>
              <a:t> integral a la </a:t>
            </a:r>
            <a:r>
              <a:rPr lang="en-US" b="1" dirty="0" err="1"/>
              <a:t>infancia</a:t>
            </a:r>
            <a:r>
              <a:rPr lang="en-US" b="1" dirty="0"/>
              <a:t> y la </a:t>
            </a:r>
            <a:r>
              <a:rPr lang="en-US" b="1" dirty="0" err="1"/>
              <a:t>adolescencia</a:t>
            </a:r>
            <a:r>
              <a:rPr lang="en-US" b="1" dirty="0"/>
              <a:t> </a:t>
            </a:r>
            <a:r>
              <a:rPr lang="en-US" b="1" dirty="0" err="1"/>
              <a:t>frente</a:t>
            </a:r>
            <a:r>
              <a:rPr lang="en-US" b="1" dirty="0"/>
              <a:t> a la </a:t>
            </a:r>
            <a:r>
              <a:rPr lang="en-US" b="1" dirty="0" err="1"/>
              <a:t>violencia</a:t>
            </a:r>
            <a:r>
              <a:rPr lang="en-US" b="1" dirty="0"/>
              <a:t>. </a:t>
            </a:r>
            <a:endParaRPr lang="en-US" dirty="0"/>
          </a:p>
          <a:p>
            <a:pPr>
              <a:lnSpc>
                <a:spcPct val="110000"/>
              </a:lnSpc>
            </a:pPr>
            <a:r>
              <a:rPr lang="en-US" dirty="0"/>
              <a:t>(</a:t>
            </a:r>
            <a:r>
              <a:rPr lang="en-US" dirty="0" err="1"/>
              <a:t>Importante</a:t>
            </a:r>
            <a:r>
              <a:rPr lang="en-US" dirty="0"/>
              <a:t> </a:t>
            </a:r>
            <a:r>
              <a:rPr lang="en-US" dirty="0" err="1"/>
              <a:t>cambio</a:t>
            </a:r>
            <a:r>
              <a:rPr lang="en-US" dirty="0"/>
              <a:t> </a:t>
            </a:r>
            <a:r>
              <a:rPr lang="en-US" dirty="0" err="1"/>
              <a:t>en</a:t>
            </a:r>
            <a:r>
              <a:rPr lang="en-US" dirty="0"/>
              <a:t> </a:t>
            </a:r>
            <a:r>
              <a:rPr lang="en-US" dirty="0" err="1"/>
              <a:t>relación</a:t>
            </a:r>
            <a:r>
              <a:rPr lang="en-US" dirty="0"/>
              <a:t> a la </a:t>
            </a:r>
            <a:r>
              <a:rPr lang="en-US" dirty="0" err="1"/>
              <a:t>declaración</a:t>
            </a:r>
            <a:r>
              <a:rPr lang="en-US" dirty="0"/>
              <a:t> de </a:t>
            </a:r>
            <a:r>
              <a:rPr lang="en-US" dirty="0" err="1"/>
              <a:t>los</a:t>
            </a:r>
            <a:r>
              <a:rPr lang="en-US" dirty="0"/>
              <a:t> </a:t>
            </a:r>
            <a:r>
              <a:rPr lang="en-US" dirty="0" err="1"/>
              <a:t>menores</a:t>
            </a:r>
            <a:r>
              <a:rPr lang="en-US" dirty="0"/>
              <a:t>)</a:t>
            </a:r>
          </a:p>
          <a:p>
            <a:pPr>
              <a:lnSpc>
                <a:spcPct val="110000"/>
              </a:lnSpc>
            </a:pPr>
            <a:endParaRPr lang="en-US" dirty="0"/>
          </a:p>
          <a:p>
            <a:pPr>
              <a:lnSpc>
                <a:spcPct val="110000"/>
              </a:lnSpc>
            </a:pPr>
            <a:r>
              <a:rPr lang="en-US" dirty="0"/>
              <a:t> </a:t>
            </a:r>
            <a:r>
              <a:rPr lang="en-US" b="1" dirty="0"/>
              <a:t>Ley </a:t>
            </a:r>
            <a:r>
              <a:rPr lang="en-US" b="1" dirty="0" err="1"/>
              <a:t>Orgánica</a:t>
            </a:r>
            <a:r>
              <a:rPr lang="en-US" b="1" dirty="0"/>
              <a:t> 10/2022,de 6 de </a:t>
            </a:r>
            <a:r>
              <a:rPr lang="en-US" b="1" dirty="0" err="1"/>
              <a:t>Septiembre</a:t>
            </a:r>
            <a:r>
              <a:rPr lang="en-US" b="1" dirty="0"/>
              <a:t>, de </a:t>
            </a:r>
            <a:r>
              <a:rPr lang="en-US" b="1" dirty="0" err="1"/>
              <a:t>garantía</a:t>
            </a:r>
            <a:r>
              <a:rPr lang="en-US" b="1" dirty="0"/>
              <a:t> integral de la </a:t>
            </a:r>
            <a:r>
              <a:rPr lang="en-US" b="1" dirty="0" err="1"/>
              <a:t>libertad</a:t>
            </a:r>
            <a:r>
              <a:rPr lang="en-US" b="1" dirty="0"/>
              <a:t> sexual</a:t>
            </a:r>
            <a:endParaRPr lang="en-US" dirty="0"/>
          </a:p>
        </p:txBody>
      </p:sp>
    </p:spTree>
    <p:extLst>
      <p:ext uri="{BB962C8B-B14F-4D97-AF65-F5344CB8AC3E}">
        <p14:creationId xmlns:p14="http://schemas.microsoft.com/office/powerpoint/2010/main" val="38573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Effect transition="in" filter="fade">
                                      <p:cBhvr>
                                        <p:cTn id="14" dur="1000"/>
                                        <p:tgtEl>
                                          <p:spTgt spid="30723">
                                            <p:txEl>
                                              <p:pRg st="2" end="2"/>
                                            </p:txEl>
                                          </p:spTgt>
                                        </p:tgtEl>
                                      </p:cBhvr>
                                    </p:animEffect>
                                    <p:anim calcmode="lin" valueType="num">
                                      <p:cBhvr>
                                        <p:cTn id="15"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Effect transition="in" filter="fade">
                                      <p:cBhvr>
                                        <p:cTn id="21" dur="1000"/>
                                        <p:tgtEl>
                                          <p:spTgt spid="30723">
                                            <p:txEl>
                                              <p:pRg st="3" end="3"/>
                                            </p:txEl>
                                          </p:spTgt>
                                        </p:tgtEl>
                                      </p:cBhvr>
                                    </p:animEffect>
                                    <p:anim calcmode="lin" valueType="num">
                                      <p:cBhvr>
                                        <p:cTn id="22" dur="10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23">
                                            <p:txEl>
                                              <p:pRg st="5" end="5"/>
                                            </p:txEl>
                                          </p:spTgt>
                                        </p:tgtEl>
                                        <p:attrNameLst>
                                          <p:attrName>style.visibility</p:attrName>
                                        </p:attrNameLst>
                                      </p:cBhvr>
                                      <p:to>
                                        <p:strVal val="visible"/>
                                      </p:to>
                                    </p:set>
                                    <p:animEffect transition="in" filter="fade">
                                      <p:cBhvr>
                                        <p:cTn id="28" dur="1000"/>
                                        <p:tgtEl>
                                          <p:spTgt spid="30723">
                                            <p:txEl>
                                              <p:pRg st="5" end="5"/>
                                            </p:txEl>
                                          </p:spTgt>
                                        </p:tgtEl>
                                      </p:cBhvr>
                                    </p:animEffect>
                                    <p:anim calcmode="lin" valueType="num">
                                      <p:cBhvr>
                                        <p:cTn id="29"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07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1918</TotalTime>
  <Words>9196</Words>
  <Application>Microsoft Office PowerPoint</Application>
  <PresentationFormat>Panorámica</PresentationFormat>
  <Paragraphs>689</Paragraphs>
  <Slides>74</Slides>
  <Notes>20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74</vt:i4>
      </vt:variant>
    </vt:vector>
  </HeadingPairs>
  <TitlesOfParts>
    <vt:vector size="85" baseType="lpstr">
      <vt:lpstr>Arial</vt:lpstr>
      <vt:lpstr>Arial Narrow</vt:lpstr>
      <vt:lpstr>Calibri</vt:lpstr>
      <vt:lpstr>Gill Sans MT</vt:lpstr>
      <vt:lpstr>Symbol</vt:lpstr>
      <vt:lpstr>Trebuchet MS</vt:lpstr>
      <vt:lpstr>Verdana</vt:lpstr>
      <vt:lpstr>Wingdings</vt:lpstr>
      <vt:lpstr>Wingdings 2</vt:lpstr>
      <vt:lpstr>Wingdings 3</vt:lpstr>
      <vt:lpstr>Galería</vt:lpstr>
      <vt:lpstr>Presentación de PowerPoint</vt:lpstr>
      <vt:lpstr>Presentación de PowerPoint</vt:lpstr>
      <vt:lpstr>Enmarcando el tema.   Índice</vt:lpstr>
      <vt:lpstr>Orígenes internacionales sobre la violencia de género</vt:lpstr>
      <vt:lpstr>Orígenes internacionales sobre la violencia de género</vt:lpstr>
      <vt:lpstr>Historia de la violencia de género en España. Marco Jurídico</vt:lpstr>
      <vt:lpstr>Ley orgánica 1 / 2004, de 28 Diciembre, de medidas de protección integral contra la violencia de género. </vt:lpstr>
      <vt:lpstr>Presentación de PowerPoint</vt:lpstr>
      <vt:lpstr>Presentación de PowerPoint</vt:lpstr>
      <vt:lpstr>Presentación de PowerPoint</vt:lpstr>
      <vt:lpstr>Presentación de PowerPoint</vt:lpstr>
      <vt:lpstr>Presentación de PowerPoint</vt:lpstr>
      <vt:lpstr>LEY ORGÁNICA 8/2021 DE 4 DE JUNIO DE PROTECCIÓN A LA INFANCIA Y ADOLESCENCIA</vt:lpstr>
      <vt:lpstr>Ley 8/2021</vt:lpstr>
      <vt:lpstr>EXPLORACIONES DE MENORES. ESTATUTO DE LA VÍCTIMA</vt:lpstr>
      <vt:lpstr>Presentación de PowerPoint</vt:lpstr>
      <vt:lpstr>Presentación de PowerPoint</vt:lpstr>
      <vt:lpstr>Presentación de PowerPoint</vt:lpstr>
      <vt:lpstr> INAUGURACIÓN DEL imlycf 16 DE DICIEMBRE DE 2020   </vt:lpstr>
      <vt:lpstr> Historia de los Juzgados de violencia sobre la mujer.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ACTITUDES DEL PROFESIONAL FORENSE DURANTE EL PERITAJE</vt:lpstr>
      <vt:lpstr>ASPECTOS CRÍTICOS EN LA ELABORACIÓN  Y ENTREGA DE LOS INFORMES PERICIALES</vt:lpstr>
      <vt:lpstr>INFORME PSICOLÓGICO Y SOCIAL DE CIVIL AL JUZGADO DE VIOLENCIA SOBRE LA MUJER Nº  DE MADRID La trabajadora social forense y la psicóloga forense adscritas a la Dirección General de Justicia de la Comunidad de Madrid. EXPONE: Que el fin del presente escrito es dar cumplimiento a la solicitud de informe de la Unidad de Valoración Forense Integral en el procedimiento de        , correspondiente a este Juzgado. El informe consta de los siguientes apartados:   OBJETO DE LA PERICIAL   METODOLOGIA DESCRIPCIÓN DEL GRUPO FAMILIAR    HISTORIA DE LA RELACIÓN DE PAREJA Y PRINCIPALES ACONTECIMIENTOS EN REFERENCIA AL PROCEDIMIENTO EXPLORACIÓN SOCIAL DEL GRUPO FAMILIAR EXPLORACIÓN PSICOLÓGICA DEL GRUPO FAMILIAR VI.1. Resultados de la evaluación pericial psicológica de Doña  VI.1.1. Antecedentes personales y evolución psicobiográfica VI.1.2. Motivación y planteamiento ante el procedimiento en curso VI.1.3. Situación actual y planteamiento de futuro VI.2. Resultados de la evaluación psicológica de Don  VI.2.1. Antecedentes personales y evolución psicobiográfica VI.2.2. Motivación y planteamiento ante el procedimiento en curso VI.2.3. Situación actual y planteamiento de futuro VI.3. Exploración del menor  CONSIDERACION PERICIALES PSICOSOCIALES CONCLUSIONES </vt:lpstr>
      <vt:lpstr>Presentación de PowerPoint</vt:lpstr>
      <vt:lpstr>SOLO SE VE LO QUE SE MIRA Y SOLO SE MIRA LO QUE SE TIENE EN MENTE </vt:lpstr>
      <vt:lpstr>FACTORES QUE INHIBEN EL COMPROMISO PROFESIONAL</vt:lpstr>
      <vt:lpstr>Condiciones básicas de la violencia de género</vt:lpstr>
      <vt:lpstr>Violencia de género</vt:lpstr>
      <vt:lpstr>Mujeres especialmente vulnerables</vt:lpstr>
      <vt:lpstr>ÁREAS PARA ANALIZAR LA INFORMACIÓN OBTENIDA (Tipo de relaciones de pareja)</vt:lpstr>
      <vt:lpstr>Tipos de maltrato (diferentes violencias)</vt:lpstr>
      <vt:lpstr>Violencia física</vt:lpstr>
      <vt:lpstr>Violencia psicológica</vt:lpstr>
      <vt:lpstr>Violencia sexual</vt:lpstr>
      <vt:lpstr>Otras formas de violencia</vt:lpstr>
      <vt:lpstr>Otras formas de violencia</vt:lpstr>
      <vt:lpstr>Factores de mantenimiento</vt:lpstr>
      <vt:lpstr>Efectos de la violencia sobre la salud de las mujeres</vt:lpstr>
      <vt:lpstr>Factores que dificultan pedir ayuda</vt:lpstr>
      <vt:lpstr>MALTRATO HABITUAL</vt:lpstr>
      <vt:lpstr>Lesión                                           Secuela</vt:lpstr>
      <vt:lpstr>LAS LESIONES PSÍQUICAS</vt:lpstr>
      <vt:lpstr>LESIONES PSÍQUICAS</vt:lpstr>
      <vt:lpstr>SECUELAS PSICOLÓGICAS</vt:lpstr>
      <vt:lpstr>Para explorar Los 4 tipos de secuelas de las victimas de violencia de genero</vt:lpstr>
      <vt:lpstr>Para explorar  Siete secuelas emocionales de las vÍctimas de violencia de genero</vt:lpstr>
      <vt:lpstr>RESILIENCIA</vt:lpstr>
      <vt:lpstr>Presentación de PowerPoint</vt:lpstr>
      <vt:lpstr>Presentación de PowerPoint</vt:lpstr>
      <vt:lpstr>VULNERABILIDAD</vt:lpstr>
      <vt:lpstr> </vt:lpstr>
      <vt:lpstr> Síndrome de alienación parental (SAP)</vt:lpstr>
      <vt:lpstr>Violencia de género y trastorno limite de la personalidad</vt:lpstr>
      <vt:lpstr>Confusión entre los síntomas del trastorno limite de la personalidad y las secuelas de la violencia de género</vt:lpstr>
      <vt:lpstr>VIOLENCIA DE GÉNERO: DEPENDENCIA EMOCIONAL Y RELACIÓN DE PAREJA” ¿Es la dependencia emocional un rasgo propio de la mujer que permanece en situación de violencia o es la dependencia emocional el resultado de la prolongación de un maltrato continuado y profundo?  </vt:lpstr>
      <vt:lpstr>CONCLUSION. DEPENDENCIA EMOCIONAL</vt:lpstr>
      <vt:lpstr>Que la persona perciba que sus emociones han sido</vt:lpstr>
      <vt:lpstr>Presentación de PowerPoint</vt:lpstr>
      <vt:lpstr>Presentación de PowerPoint</vt:lpstr>
      <vt:lpstr>SOLO SE VE LO QUE SE MIRA Y SOLO SE MIRA LO QUE SE TIENE EN MENTE            BERTILLON </vt:lpstr>
      <vt:lpstr>CUANDO NO SE ESCUCHAN LAS EMOCIONES... ...    NO SE CONSIGUEN LOS OBJETIVOS</vt:lpstr>
      <vt:lpstr>Presentación de PowerPoint</vt:lpstr>
      <vt:lpstr>LOS/AS MENORES</vt:lpstr>
      <vt:lpstr>Presentación de PowerPoint</vt:lpstr>
      <vt:lpstr>“Para muchos, permanecer a salvo consiste en cerrar puertas y ventanas, y evitar los lugares peligrosos. Para otros no hay escapatoria, porque la amenaza de la violencia está detrás de esas puertas, oculta a los ojos de los demás”         (Gro Harlem Budtland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MAXIMO DE LA PEÑA PRIETO</dc:creator>
  <cp:lastModifiedBy>Nuria Mateos de la Calle</cp:lastModifiedBy>
  <cp:revision>162</cp:revision>
  <dcterms:created xsi:type="dcterms:W3CDTF">2020-11-23T17:12:45Z</dcterms:created>
  <dcterms:modified xsi:type="dcterms:W3CDTF">2024-06-17T07:38:13Z</dcterms:modified>
</cp:coreProperties>
</file>