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6" r:id="rId3"/>
    <p:sldId id="297" r:id="rId4"/>
    <p:sldId id="299" r:id="rId5"/>
    <p:sldId id="298" r:id="rId6"/>
    <p:sldId id="318" r:id="rId7"/>
    <p:sldId id="336" r:id="rId8"/>
    <p:sldId id="300" r:id="rId9"/>
    <p:sldId id="319" r:id="rId10"/>
    <p:sldId id="348" r:id="rId11"/>
    <p:sldId id="330" r:id="rId12"/>
    <p:sldId id="315" r:id="rId13"/>
    <p:sldId id="325" r:id="rId14"/>
    <p:sldId id="327" r:id="rId15"/>
    <p:sldId id="326" r:id="rId16"/>
    <p:sldId id="328" r:id="rId17"/>
    <p:sldId id="329" r:id="rId18"/>
    <p:sldId id="331" r:id="rId19"/>
    <p:sldId id="310" r:id="rId20"/>
    <p:sldId id="349" r:id="rId21"/>
    <p:sldId id="346" r:id="rId22"/>
    <p:sldId id="345" r:id="rId23"/>
    <p:sldId id="320" r:id="rId24"/>
    <p:sldId id="343" r:id="rId25"/>
    <p:sldId id="350" r:id="rId26"/>
    <p:sldId id="351" r:id="rId27"/>
    <p:sldId id="333" r:id="rId28"/>
    <p:sldId id="324" r:id="rId29"/>
    <p:sldId id="352" r:id="rId30"/>
    <p:sldId id="338" r:id="rId31"/>
    <p:sldId id="339" r:id="rId32"/>
    <p:sldId id="353" r:id="rId33"/>
    <p:sldId id="354" r:id="rId34"/>
    <p:sldId id="340" r:id="rId35"/>
    <p:sldId id="342" r:id="rId36"/>
    <p:sldId id="355" r:id="rId37"/>
    <p:sldId id="344" r:id="rId38"/>
    <p:sldId id="356" r:id="rId39"/>
  </p:sldIdLst>
  <p:sldSz cx="9144000" cy="6858000" type="screen4x3"/>
  <p:notesSz cx="6724650" cy="97742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602F"/>
    <a:srgbClr val="30485E"/>
    <a:srgbClr val="3E5D78"/>
    <a:srgbClr val="BD8541"/>
    <a:srgbClr val="C28D4D"/>
    <a:srgbClr val="A9D18E"/>
    <a:srgbClr val="83C6FD"/>
    <a:srgbClr val="F1AE55"/>
    <a:srgbClr val="E66430"/>
    <a:srgbClr val="C3F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133" autoAdjust="0"/>
  </p:normalViewPr>
  <p:slideViewPr>
    <p:cSldViewPr>
      <p:cViewPr varScale="1">
        <p:scale>
          <a:sx n="69" d="100"/>
          <a:sy n="69" d="100"/>
        </p:scale>
        <p:origin x="14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860"/>
    </p:cViewPr>
  </p:sorterViewPr>
  <p:notesViewPr>
    <p:cSldViewPr>
      <p:cViewPr>
        <p:scale>
          <a:sx n="142" d="100"/>
          <a:sy n="142" d="100"/>
        </p:scale>
        <p:origin x="712" y="-2892"/>
      </p:cViewPr>
      <p:guideLst>
        <p:guide orient="horz" pos="3079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214290037241659"/>
        </c:manualLayout>
      </c:layout>
      <c:ofPieChart>
        <c:ofPieType val="pie"/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2"/>
        <c:secondPieSize val="75"/>
        <c:serLines>
          <c:spPr>
            <a:ln>
              <a:solidFill>
                <a:schemeClr val="accent2">
                  <a:lumMod val="50000"/>
                </a:schemeClr>
              </a:solidFill>
            </a:ln>
          </c:spPr>
        </c:serLines>
      </c:ofPieChart>
      <c:spPr>
        <a:solidFill>
          <a:schemeClr val="bg1"/>
        </a:solidFill>
        <a:ln w="25400">
          <a:noFill/>
        </a:ln>
      </c:spPr>
    </c:plotArea>
    <c:plotVisOnly val="0"/>
    <c:dispBlanksAs val="zero"/>
    <c:showDLblsOverMax val="0"/>
  </c:chart>
  <c:spPr>
    <a:noFill/>
    <a:ln>
      <a:noFill/>
    </a:ln>
  </c:spPr>
  <c:txPr>
    <a:bodyPr/>
    <a:lstStyle/>
    <a:p>
      <a:pPr>
        <a:defRPr sz="1400" b="1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38755958088964"/>
          <c:y val="1.5690892502984867E-2"/>
          <c:w val="0.60355687546455328"/>
          <c:h val="0.968618214994030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Pt>
            <c:idx val="12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05A-4589-94D5-C81DDC4D6E1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1 Grupo NO SI'!$F$40:$F$65</c:f>
              <c:strCache>
                <c:ptCount val="26"/>
                <c:pt idx="0">
                  <c:v>Instalación y mantenimiento</c:v>
                </c:pt>
                <c:pt idx="1">
                  <c:v>Fabricación mecánica</c:v>
                </c:pt>
                <c:pt idx="2">
                  <c:v>Servicios socioculturales y a la comunidad</c:v>
                </c:pt>
                <c:pt idx="3">
                  <c:v>Seguridad y medioambiente</c:v>
                </c:pt>
                <c:pt idx="4">
                  <c:v>Transporte y mantenimiento de vehículos</c:v>
                </c:pt>
                <c:pt idx="5">
                  <c:v>Electricidad y electrónica</c:v>
                </c:pt>
                <c:pt idx="6">
                  <c:v>Energía y agua</c:v>
                </c:pt>
                <c:pt idx="7">
                  <c:v>Industrias alimentarias</c:v>
                </c:pt>
                <c:pt idx="8">
                  <c:v>Sanidad</c:v>
                </c:pt>
                <c:pt idx="9">
                  <c:v>Textil, confección y piel</c:v>
                </c:pt>
                <c:pt idx="10">
                  <c:v>Actividades fisicas y deportivas</c:v>
                </c:pt>
                <c:pt idx="11">
                  <c:v>Edificación y obra civil</c:v>
                </c:pt>
                <c:pt idx="12">
                  <c:v>Total</c:v>
                </c:pt>
                <c:pt idx="13">
                  <c:v>Madera, mueble y corcho</c:v>
                </c:pt>
                <c:pt idx="14">
                  <c:v>Hostelería y turismo</c:v>
                </c:pt>
                <c:pt idx="15">
                  <c:v>Comercio y marketing</c:v>
                </c:pt>
                <c:pt idx="16">
                  <c:v>Imagen y sonido</c:v>
                </c:pt>
                <c:pt idx="17">
                  <c:v>Marítimo pesquera</c:v>
                </c:pt>
                <c:pt idx="18">
                  <c:v>Agraria</c:v>
                </c:pt>
                <c:pt idx="19">
                  <c:v>Informática  y comunicaciones</c:v>
                </c:pt>
                <c:pt idx="20">
                  <c:v>Administración y gestión</c:v>
                </c:pt>
                <c:pt idx="21">
                  <c:v>Imagen personal</c:v>
                </c:pt>
                <c:pt idx="22">
                  <c:v>Artes y artesanías</c:v>
                </c:pt>
                <c:pt idx="23">
                  <c:v>Artes gráficas</c:v>
                </c:pt>
                <c:pt idx="24">
                  <c:v>Química</c:v>
                </c:pt>
                <c:pt idx="25">
                  <c:v>Industrias extractivas</c:v>
                </c:pt>
              </c:strCache>
            </c:strRef>
          </c:cat>
          <c:val>
            <c:numRef>
              <c:f>'Tabla 1 Grupo NO SI'!$G$40:$G$65</c:f>
              <c:numCache>
                <c:formatCode>0.0%</c:formatCode>
                <c:ptCount val="26"/>
                <c:pt idx="0">
                  <c:v>0.78764478764478763</c:v>
                </c:pt>
                <c:pt idx="1">
                  <c:v>0.74634146341463414</c:v>
                </c:pt>
                <c:pt idx="2">
                  <c:v>0.74179104477611946</c:v>
                </c:pt>
                <c:pt idx="3">
                  <c:v>0.73951048951048948</c:v>
                </c:pt>
                <c:pt idx="4">
                  <c:v>0.72033898305084743</c:v>
                </c:pt>
                <c:pt idx="5">
                  <c:v>0.71220930232558144</c:v>
                </c:pt>
                <c:pt idx="6">
                  <c:v>0.70231213872832365</c:v>
                </c:pt>
                <c:pt idx="7">
                  <c:v>0.7021276595744681</c:v>
                </c:pt>
                <c:pt idx="8">
                  <c:v>0.70033670033670037</c:v>
                </c:pt>
                <c:pt idx="9">
                  <c:v>0.69565217391304346</c:v>
                </c:pt>
                <c:pt idx="10">
                  <c:v>0.69420035149384884</c:v>
                </c:pt>
                <c:pt idx="11">
                  <c:v>0.69291338582677164</c:v>
                </c:pt>
                <c:pt idx="12">
                  <c:v>0.67230925934908081</c:v>
                </c:pt>
                <c:pt idx="13">
                  <c:v>0.65536723163841804</c:v>
                </c:pt>
                <c:pt idx="14">
                  <c:v>0.65419987737584306</c:v>
                </c:pt>
                <c:pt idx="15">
                  <c:v>0.63524854744996773</c:v>
                </c:pt>
                <c:pt idx="16">
                  <c:v>0.60364464692482911</c:v>
                </c:pt>
                <c:pt idx="17">
                  <c:v>0.6</c:v>
                </c:pt>
                <c:pt idx="18">
                  <c:v>0.59639830508474578</c:v>
                </c:pt>
                <c:pt idx="19">
                  <c:v>0.5846514352665495</c:v>
                </c:pt>
                <c:pt idx="20">
                  <c:v>0.58393285371702641</c:v>
                </c:pt>
                <c:pt idx="21">
                  <c:v>0.5786046511627907</c:v>
                </c:pt>
                <c:pt idx="22">
                  <c:v>0.5714285714285714</c:v>
                </c:pt>
                <c:pt idx="23">
                  <c:v>0.54048964218455742</c:v>
                </c:pt>
                <c:pt idx="24">
                  <c:v>0.53030303030303028</c:v>
                </c:pt>
                <c:pt idx="2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A-4589-94D5-C81DDC4D6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axId val="240265568"/>
        <c:axId val="240265960"/>
      </c:barChart>
      <c:catAx>
        <c:axId val="240265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40265960"/>
        <c:crosses val="autoZero"/>
        <c:auto val="1"/>
        <c:lblAlgn val="ctr"/>
        <c:lblOffset val="100"/>
        <c:noMultiLvlLbl val="0"/>
      </c:catAx>
      <c:valAx>
        <c:axId val="2402659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40265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>
        <a:lumMod val="95000"/>
        <a:alpha val="53000"/>
      </a:sys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98324519462992"/>
          <c:y val="2.5864627377400685E-2"/>
          <c:w val="0.55583022862425147"/>
          <c:h val="0.94688661598945456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1 Grupo NO SI'!$D$39:$D$63</c:f>
              <c:strCache>
                <c:ptCount val="25"/>
                <c:pt idx="0">
                  <c:v>Servicios socioculturales y a la comunidad</c:v>
                </c:pt>
                <c:pt idx="1">
                  <c:v>Hostelería y turismo</c:v>
                </c:pt>
                <c:pt idx="2">
                  <c:v>Informática  y comunicaciones</c:v>
                </c:pt>
                <c:pt idx="3">
                  <c:v>Comercio y marketing</c:v>
                </c:pt>
                <c:pt idx="4">
                  <c:v>Administración y gestión</c:v>
                </c:pt>
                <c:pt idx="5">
                  <c:v>Seguridad y medioambiente</c:v>
                </c:pt>
                <c:pt idx="6">
                  <c:v>Instalación y mantenimiento</c:v>
                </c:pt>
                <c:pt idx="7">
                  <c:v>Electricidad y electrónica</c:v>
                </c:pt>
                <c:pt idx="8">
                  <c:v>Imagen personal</c:v>
                </c:pt>
                <c:pt idx="9">
                  <c:v>Transporte y mantenimiento de vehículos</c:v>
                </c:pt>
                <c:pt idx="10">
                  <c:v>Agraria</c:v>
                </c:pt>
                <c:pt idx="11">
                  <c:v>Actividades fisicas y deportivas</c:v>
                </c:pt>
                <c:pt idx="12">
                  <c:v>Fabricación mecánica</c:v>
                </c:pt>
                <c:pt idx="13">
                  <c:v>Artes gráficas</c:v>
                </c:pt>
                <c:pt idx="14">
                  <c:v>Imagen y sonido</c:v>
                </c:pt>
                <c:pt idx="15">
                  <c:v>Edificación y obra civil</c:v>
                </c:pt>
                <c:pt idx="16">
                  <c:v>Energía y agua</c:v>
                </c:pt>
                <c:pt idx="17">
                  <c:v>Sanidad</c:v>
                </c:pt>
                <c:pt idx="18">
                  <c:v>Madera, mueble y corcho</c:v>
                </c:pt>
                <c:pt idx="19">
                  <c:v>Química</c:v>
                </c:pt>
                <c:pt idx="20">
                  <c:v>Industrias alimentarias</c:v>
                </c:pt>
                <c:pt idx="21">
                  <c:v>Textil, confección y piel</c:v>
                </c:pt>
                <c:pt idx="22">
                  <c:v>Artes y artesanías</c:v>
                </c:pt>
                <c:pt idx="23">
                  <c:v>Industrias extractivas</c:v>
                </c:pt>
                <c:pt idx="24">
                  <c:v>Marítimo pesquera</c:v>
                </c:pt>
              </c:strCache>
            </c:strRef>
          </c:cat>
          <c:val>
            <c:numRef>
              <c:f>'Tabla 1 Grupo NO SI'!$E$39:$E$63</c:f>
              <c:numCache>
                <c:formatCode>#,##0</c:formatCode>
                <c:ptCount val="25"/>
                <c:pt idx="0">
                  <c:v>3479</c:v>
                </c:pt>
                <c:pt idx="1">
                  <c:v>1067</c:v>
                </c:pt>
                <c:pt idx="2">
                  <c:v>998</c:v>
                </c:pt>
                <c:pt idx="3">
                  <c:v>984</c:v>
                </c:pt>
                <c:pt idx="4">
                  <c:v>974</c:v>
                </c:pt>
                <c:pt idx="5">
                  <c:v>846</c:v>
                </c:pt>
                <c:pt idx="6">
                  <c:v>816</c:v>
                </c:pt>
                <c:pt idx="7">
                  <c:v>735</c:v>
                </c:pt>
                <c:pt idx="8">
                  <c:v>622</c:v>
                </c:pt>
                <c:pt idx="9">
                  <c:v>595</c:v>
                </c:pt>
                <c:pt idx="10">
                  <c:v>563</c:v>
                </c:pt>
                <c:pt idx="11">
                  <c:v>395</c:v>
                </c:pt>
                <c:pt idx="12">
                  <c:v>306</c:v>
                </c:pt>
                <c:pt idx="13">
                  <c:v>287</c:v>
                </c:pt>
                <c:pt idx="14">
                  <c:v>265</c:v>
                </c:pt>
                <c:pt idx="15">
                  <c:v>264</c:v>
                </c:pt>
                <c:pt idx="16">
                  <c:v>243</c:v>
                </c:pt>
                <c:pt idx="17">
                  <c:v>208</c:v>
                </c:pt>
                <c:pt idx="18">
                  <c:v>116</c:v>
                </c:pt>
                <c:pt idx="19">
                  <c:v>35</c:v>
                </c:pt>
                <c:pt idx="20">
                  <c:v>33</c:v>
                </c:pt>
                <c:pt idx="21">
                  <c:v>16</c:v>
                </c:pt>
                <c:pt idx="22">
                  <c:v>8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6-4850-B1E6-36483603A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axId val="240266744"/>
        <c:axId val="240267136"/>
      </c:barChart>
      <c:catAx>
        <c:axId val="240266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/>
            </a:pPr>
            <a:endParaRPr lang="es-ES"/>
          </a:p>
        </c:txPr>
        <c:crossAx val="240267136"/>
        <c:crosses val="autoZero"/>
        <c:auto val="1"/>
        <c:lblAlgn val="ctr"/>
        <c:lblOffset val="100"/>
        <c:noMultiLvlLbl val="0"/>
      </c:catAx>
      <c:valAx>
        <c:axId val="240267136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240266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>
        <a:lumMod val="95000"/>
        <a:alpha val="56000"/>
      </a:sys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s-ES" sz="1800" b="1"/>
              <a:t>%</a:t>
            </a:r>
            <a:r>
              <a:rPr lang="es-ES" sz="1800" b="1" baseline="0"/>
              <a:t> Inserción por Nivel CdP </a:t>
            </a:r>
            <a:endParaRPr lang="es-ES" sz="1800" b="1"/>
          </a:p>
        </c:rich>
      </c:tx>
      <c:layout>
        <c:manualLayout>
          <c:xMode val="edge"/>
          <c:yMode val="edge"/>
          <c:x val="0.16644964530412132"/>
          <c:y val="1.9308130395254162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E184-4A18-9DE1-515ECFFF87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E184-4A18-9DE1-515ECFFF87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E184-4A18-9DE1-515ECFFF87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E184-4A18-9DE1-515ECFFF878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FORMATIVO Y NIVEL CP'!$B$22:$B$25</c:f>
              <c:strCache>
                <c:ptCount val="4"/>
                <c:pt idx="0">
                  <c:v>Total</c:v>
                </c:pt>
                <c:pt idx="1">
                  <c:v>NIVEL 1</c:v>
                </c:pt>
                <c:pt idx="2">
                  <c:v>NIVEL 2</c:v>
                </c:pt>
                <c:pt idx="3">
                  <c:v>NIVEL 3</c:v>
                </c:pt>
              </c:strCache>
            </c:strRef>
          </c:cat>
          <c:val>
            <c:numRef>
              <c:f>'NIVEL FORMATIVO Y NIVEL CP'!$J$22:$J$25</c:f>
              <c:numCache>
                <c:formatCode>0.0%</c:formatCode>
                <c:ptCount val="4"/>
                <c:pt idx="0">
                  <c:v>0.67230925934908081</c:v>
                </c:pt>
                <c:pt idx="1">
                  <c:v>0.6235881271342264</c:v>
                </c:pt>
                <c:pt idx="2">
                  <c:v>0.7386835775202274</c:v>
                </c:pt>
                <c:pt idx="3">
                  <c:v>0.61730167014613779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84-4A18-9DE1-515ECFFF8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63575144"/>
        <c:axId val="763575536"/>
      </c:barChart>
      <c:catAx>
        <c:axId val="76357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63575536"/>
        <c:crosses val="autoZero"/>
        <c:auto val="1"/>
        <c:lblAlgn val="ctr"/>
        <c:lblOffset val="100"/>
        <c:noMultiLvlLbl val="0"/>
      </c:catAx>
      <c:valAx>
        <c:axId val="76357553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763575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r>
              <a:rPr lang="en-US" sz="1200" b="1">
                <a:solidFill>
                  <a:srgbClr val="002060"/>
                </a:solidFill>
              </a:rPr>
              <a:t>Nivel formativo y probabilidad de inserción</a:t>
            </a:r>
          </a:p>
        </c:rich>
      </c:tx>
      <c:layout>
        <c:manualLayout>
          <c:xMode val="edge"/>
          <c:yMode val="edge"/>
          <c:x val="0.18631829207743969"/>
          <c:y val="3.773584905660380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472566929133892E-2"/>
          <c:y val="7.3328628732729162E-2"/>
          <c:w val="0.95757866363228961"/>
          <c:h val="0.68342683108007751"/>
        </c:manualLayout>
      </c:layout>
      <c:barChart>
        <c:barDir val="col"/>
        <c:grouping val="clustered"/>
        <c:varyColors val="0"/>
        <c:ser>
          <c:idx val="1"/>
          <c:order val="0"/>
          <c:tx>
            <c:v>Insertados</c:v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2700000" vert="horz"/>
              <a:lstStyle/>
              <a:p>
                <a:pPr algn="ctr"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FORMATIVO Y NIVEL CP'!$C$16:$C$21</c:f>
              <c:strCache>
                <c:ptCount val="6"/>
                <c:pt idx="0">
                  <c:v>primarios incompletos o sin estudios</c:v>
                </c:pt>
                <c:pt idx="1">
                  <c:v>primarios completos</c:v>
                </c:pt>
                <c:pt idx="2">
                  <c:v>secundarios. FP</c:v>
                </c:pt>
                <c:pt idx="3">
                  <c:v>secundarios. General</c:v>
                </c:pt>
                <c:pt idx="4">
                  <c:v>FP superior</c:v>
                </c:pt>
                <c:pt idx="5">
                  <c:v>universitarios</c:v>
                </c:pt>
              </c:strCache>
            </c:strRef>
          </c:cat>
          <c:val>
            <c:numRef>
              <c:f>'NIVEL FORMATIVO Y NIVEL CP'!$L$16:$L$21</c:f>
              <c:numCache>
                <c:formatCode>0.0%</c:formatCode>
                <c:ptCount val="6"/>
                <c:pt idx="0">
                  <c:v>5.27620670953746E-2</c:v>
                </c:pt>
                <c:pt idx="1">
                  <c:v>0.16851320988610832</c:v>
                </c:pt>
                <c:pt idx="2">
                  <c:v>9.5219648252886036E-2</c:v>
                </c:pt>
                <c:pt idx="3">
                  <c:v>0.4702099635856512</c:v>
                </c:pt>
                <c:pt idx="4">
                  <c:v>9.60718989695514E-2</c:v>
                </c:pt>
                <c:pt idx="5">
                  <c:v>0.11722321221042845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5-43C7-B924-8C7AD9CAA9E0}"/>
            </c:ext>
          </c:extLst>
        </c:ser>
        <c:ser>
          <c:idx val="0"/>
          <c:order val="1"/>
          <c:tx>
            <c:v>No Insertados</c:v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2700000" vert="horz"/>
              <a:lstStyle/>
              <a:p>
                <a:pPr algn="ctr"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FORMATIVO Y NIVEL CP'!$C$16:$C$21</c:f>
              <c:strCache>
                <c:ptCount val="6"/>
                <c:pt idx="0">
                  <c:v>primarios incompletos o sin estudios</c:v>
                </c:pt>
                <c:pt idx="1">
                  <c:v>primarios completos</c:v>
                </c:pt>
                <c:pt idx="2">
                  <c:v>secundarios. FP</c:v>
                </c:pt>
                <c:pt idx="3">
                  <c:v>secundarios. General</c:v>
                </c:pt>
                <c:pt idx="4">
                  <c:v>FP superior</c:v>
                </c:pt>
                <c:pt idx="5">
                  <c:v>universitarios</c:v>
                </c:pt>
              </c:strCache>
            </c:strRef>
          </c:cat>
          <c:val>
            <c:numRef>
              <c:f>'NIVEL FORMATIVO Y NIVEL CP'!$M$16:$M$21</c:f>
              <c:numCache>
                <c:formatCode>0.0%</c:formatCode>
                <c:ptCount val="6"/>
                <c:pt idx="0">
                  <c:v>4.4673539518900345E-2</c:v>
                </c:pt>
                <c:pt idx="1">
                  <c:v>0.15916900968447359</c:v>
                </c:pt>
                <c:pt idx="2">
                  <c:v>8.8097469540768511E-2</c:v>
                </c:pt>
                <c:pt idx="3">
                  <c:v>0.47703842549203374</c:v>
                </c:pt>
                <c:pt idx="4">
                  <c:v>8.7004061230865348E-2</c:v>
                </c:pt>
                <c:pt idx="5">
                  <c:v>0.14401749453295845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5-43C7-B924-8C7AD9CAA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63585336"/>
        <c:axId val="763577496"/>
      </c:barChart>
      <c:lineChart>
        <c:grouping val="standard"/>
        <c:varyColors val="0"/>
        <c:ser>
          <c:idx val="2"/>
          <c:order val="2"/>
          <c:tx>
            <c:v>Probabilidad de Inserción</c:v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1500000"/>
              <a:lstStyle/>
              <a:p>
                <a:pPr>
                  <a:defRPr sz="120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FORMATIVO Y NIVEL CP'!$C$16:$C$21</c:f>
              <c:strCache>
                <c:ptCount val="6"/>
                <c:pt idx="0">
                  <c:v>primarios incompletos o sin estudios</c:v>
                </c:pt>
                <c:pt idx="1">
                  <c:v>primarios completos</c:v>
                </c:pt>
                <c:pt idx="2">
                  <c:v>secundarios. FP</c:v>
                </c:pt>
                <c:pt idx="3">
                  <c:v>secundarios. General</c:v>
                </c:pt>
                <c:pt idx="4">
                  <c:v>FP superior</c:v>
                </c:pt>
                <c:pt idx="5">
                  <c:v>universitarios</c:v>
                </c:pt>
              </c:strCache>
            </c:strRef>
          </c:cat>
          <c:val>
            <c:numRef>
              <c:f>'NIVEL FORMATIVO Y NIVEL CP'!$J$16:$J$21</c:f>
              <c:numCache>
                <c:formatCode>0.0%</c:formatCode>
                <c:ptCount val="6"/>
                <c:pt idx="0">
                  <c:v>0.70423991726990698</c:v>
                </c:pt>
                <c:pt idx="1">
                  <c:v>0.68096430807764563</c:v>
                </c:pt>
                <c:pt idx="2">
                  <c:v>0.6854433909648634</c:v>
                </c:pt>
                <c:pt idx="3">
                  <c:v>0.6652416968102598</c:v>
                </c:pt>
                <c:pt idx="4">
                  <c:v>0.69003895381190872</c:v>
                </c:pt>
                <c:pt idx="5">
                  <c:v>0.6213552361396304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A5-43C7-B924-8C7AD9CAA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585728"/>
        <c:axId val="763584944"/>
      </c:lineChart>
      <c:catAx>
        <c:axId val="76358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63577496"/>
        <c:crosses val="autoZero"/>
        <c:auto val="1"/>
        <c:lblAlgn val="ctr"/>
        <c:lblOffset val="100"/>
        <c:noMultiLvlLbl val="0"/>
      </c:catAx>
      <c:valAx>
        <c:axId val="7635774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763585336"/>
        <c:crosses val="autoZero"/>
        <c:crossBetween val="between"/>
      </c:valAx>
      <c:valAx>
        <c:axId val="763584944"/>
        <c:scaling>
          <c:orientation val="minMax"/>
        </c:scaling>
        <c:delete val="1"/>
        <c:axPos val="r"/>
        <c:numFmt formatCode="0%" sourceLinked="0"/>
        <c:majorTickMark val="out"/>
        <c:minorTickMark val="none"/>
        <c:tickLblPos val="none"/>
        <c:crossAx val="763585728"/>
        <c:crosses val="max"/>
        <c:crossBetween val="between"/>
        <c:majorUnit val="0.2"/>
      </c:valAx>
      <c:catAx>
        <c:axId val="763585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635849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651514462142238"/>
          <c:w val="0.99645149763759011"/>
          <c:h val="0.11706909605923686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ysClr val="window" lastClr="FFFFFF">
        <a:lumMod val="95000"/>
        <a:alpha val="50000"/>
      </a:sys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es-E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s-E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Egresados según </a:t>
            </a:r>
            <a:r>
              <a:rPr lang="es-E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antigüedad en desempleo</a:t>
            </a:r>
          </a:p>
        </c:rich>
      </c:tx>
      <c:layout>
        <c:manualLayout>
          <c:xMode val="edge"/>
          <c:yMode val="edge"/>
          <c:x val="0.1114272986989716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3456783364357585E-2"/>
          <c:y val="0.11098265895953757"/>
          <c:w val="0.9130864332712848"/>
          <c:h val="0.72192107778435233"/>
        </c:manualLayout>
      </c:layout>
      <c:barChart>
        <c:barDir val="col"/>
        <c:grouping val="clustered"/>
        <c:varyColors val="0"/>
        <c:ser>
          <c:idx val="1"/>
          <c:order val="0"/>
          <c:tx>
            <c:v>Insertados</c:v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5 Grupo NO NO'!$B$8:$B$9</c:f>
              <c:strCache>
                <c:ptCount val="2"/>
                <c:pt idx="0">
                  <c:v>&lt; 1 Año</c:v>
                </c:pt>
                <c:pt idx="1">
                  <c:v>&gt; = 1 Año</c:v>
                </c:pt>
              </c:strCache>
            </c:strRef>
          </c:cat>
          <c:val>
            <c:numRef>
              <c:f>'Tabla 5 Grupo NO NO'!$F$8:$F$9</c:f>
              <c:numCache>
                <c:formatCode>0.0</c:formatCode>
                <c:ptCount val="2"/>
                <c:pt idx="0">
                  <c:v>58.668205757160379</c:v>
                </c:pt>
                <c:pt idx="1">
                  <c:v>30.733713296298969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D-4C8D-BC6D-2B217B1E76CC}"/>
            </c:ext>
          </c:extLst>
        </c:ser>
        <c:ser>
          <c:idx val="0"/>
          <c:order val="1"/>
          <c:tx>
            <c:v>No insertados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5 Grupo NO NO'!$B$8:$B$9</c:f>
              <c:strCache>
                <c:ptCount val="2"/>
                <c:pt idx="0">
                  <c:v>&lt; 1 Año</c:v>
                </c:pt>
                <c:pt idx="1">
                  <c:v>&gt; = 1 Año</c:v>
                </c:pt>
              </c:strCache>
            </c:strRef>
          </c:cat>
          <c:val>
            <c:numRef>
              <c:f>'Tabla 5 Grupo NO NO'!$D$8:$D$9</c:f>
              <c:numCache>
                <c:formatCode>0.0</c:formatCode>
                <c:ptCount val="2"/>
                <c:pt idx="0">
                  <c:v>41.074600355239788</c:v>
                </c:pt>
                <c:pt idx="1">
                  <c:v>50.81409117821196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D-4C8D-BC6D-2B217B1E7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596704"/>
        <c:axId val="763590432"/>
      </c:barChart>
      <c:catAx>
        <c:axId val="76359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763590432"/>
        <c:crosses val="autoZero"/>
        <c:auto val="1"/>
        <c:lblAlgn val="ctr"/>
        <c:lblOffset val="100"/>
        <c:noMultiLvlLbl val="0"/>
      </c:catAx>
      <c:valAx>
        <c:axId val="76359043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one"/>
        <c:crossAx val="763596704"/>
        <c:crosses val="autoZero"/>
        <c:crossBetween val="between"/>
      </c:valAx>
      <c:spPr>
        <a:solidFill>
          <a:sysClr val="window" lastClr="FFFFFF">
            <a:lumMod val="95000"/>
            <a:alpha val="50000"/>
          </a:sysClr>
        </a:solidFill>
      </c:spPr>
    </c:plotArea>
    <c:legend>
      <c:legendPos val="b"/>
      <c:layout>
        <c:manualLayout>
          <c:xMode val="edge"/>
          <c:yMode val="edge"/>
          <c:x val="0.21274910660070284"/>
          <c:y val="0.91175531382276642"/>
          <c:w val="0.57450178679859465"/>
          <c:h val="8.3620408720586292E-2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solidFill>
      <a:sysClr val="window" lastClr="FFFFFF">
        <a:lumMod val="95000"/>
        <a:alpha val="50000"/>
      </a:sysClr>
    </a:solidFill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es-ES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Paro de larga duración por edad e inserción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708456897433342E-2"/>
          <c:y val="0.1356272132650084"/>
          <c:w val="0.89078647522000931"/>
          <c:h val="0.6380958854963279"/>
        </c:manualLayout>
      </c:layout>
      <c:barChart>
        <c:barDir val="col"/>
        <c:grouping val="clustered"/>
        <c:varyColors val="0"/>
        <c:ser>
          <c:idx val="1"/>
          <c:order val="0"/>
          <c:tx>
            <c:v>Insertados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-1.9596588033428383E-2"/>
                  <c:y val="1.070944297404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7C-4448-BF0B-4BF11F5E1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n-lt"/>
                    <a:cs typeface="Arial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6 Grupo NO NO'!$I$18:$I$22</c:f>
              <c:strCache>
                <c:ptCount val="5"/>
                <c:pt idx="0">
                  <c:v>&lt; 25</c:v>
                </c:pt>
                <c:pt idx="1">
                  <c:v>25 - 34</c:v>
                </c:pt>
                <c:pt idx="2">
                  <c:v>35 - 44</c:v>
                </c:pt>
                <c:pt idx="3">
                  <c:v>45 - 51</c:v>
                </c:pt>
                <c:pt idx="4">
                  <c:v>=&gt;52</c:v>
                </c:pt>
              </c:strCache>
            </c:strRef>
          </c:cat>
          <c:val>
            <c:numRef>
              <c:f>('Tabla 6 Grupo NO NO'!$F$40,'Tabla 6 Grupo NO NO'!$H$40,'Tabla 6 Grupo NO NO'!$J$40,'Tabla 6 Grupo NO NO'!$L$40,'Tabla 6 Grupo NO NO'!$N$40)</c:f>
              <c:numCache>
                <c:formatCode>###0.0%</c:formatCode>
                <c:ptCount val="5"/>
                <c:pt idx="0">
                  <c:v>4.2057698992005559E-2</c:v>
                </c:pt>
                <c:pt idx="1">
                  <c:v>0.1261730969760167</c:v>
                </c:pt>
                <c:pt idx="2">
                  <c:v>0.30031282586027114</c:v>
                </c:pt>
                <c:pt idx="3">
                  <c:v>0.30344108446298229</c:v>
                </c:pt>
                <c:pt idx="4">
                  <c:v>0.22801529370872436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A-42C9-836F-68B609460949}"/>
            </c:ext>
          </c:extLst>
        </c:ser>
        <c:ser>
          <c:idx val="0"/>
          <c:order val="1"/>
          <c:tx>
            <c:v>No insertados</c:v>
          </c:tx>
          <c:spPr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8586549632115647E-2"/>
                  <c:y val="9.59232613908874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CA-42C9-836F-68B609460949}"/>
                </c:ext>
              </c:extLst>
            </c:dLbl>
            <c:dLbl>
              <c:idx val="1"/>
              <c:layout>
                <c:manualLayout>
                  <c:x val="3.1571447969625951E-2"/>
                  <c:y val="-6.29889521273851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CA-42C9-836F-68B609460949}"/>
                </c:ext>
              </c:extLst>
            </c:dLbl>
            <c:dLbl>
              <c:idx val="2"/>
              <c:layout>
                <c:manualLayout>
                  <c:x val="4.3158785479683805E-2"/>
                  <c:y val="9.59232613908874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CA-42C9-836F-68B609460949}"/>
                </c:ext>
              </c:extLst>
            </c:dLbl>
            <c:dLbl>
              <c:idx val="3"/>
              <c:layout>
                <c:manualLayout>
                  <c:x val="4.3715846994535519E-2"/>
                  <c:y val="9.5923261390887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CA-42C9-836F-68B609460949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 6 Grupo NO NO'!$I$18:$I$22</c:f>
              <c:strCache>
                <c:ptCount val="5"/>
                <c:pt idx="0">
                  <c:v>&lt; 25</c:v>
                </c:pt>
                <c:pt idx="1">
                  <c:v>25 - 34</c:v>
                </c:pt>
                <c:pt idx="2">
                  <c:v>35 - 44</c:v>
                </c:pt>
                <c:pt idx="3">
                  <c:v>45 - 51</c:v>
                </c:pt>
                <c:pt idx="4">
                  <c:v>=&gt;52</c:v>
                </c:pt>
              </c:strCache>
            </c:strRef>
          </c:cat>
          <c:val>
            <c:numRef>
              <c:f>('Tabla 6 Grupo NO NO'!$F$9,'Tabla 6 Grupo NO NO'!$H$9,'Tabla 6 Grupo NO NO'!$J$9,'Tabla 6 Grupo NO NO'!$L$9,'Tabla 6 Grupo NO NO'!$N$9)</c:f>
              <c:numCache>
                <c:formatCode>###0.0%</c:formatCode>
                <c:ptCount val="5"/>
                <c:pt idx="0">
                  <c:v>4.3693562481794339E-2</c:v>
                </c:pt>
                <c:pt idx="1">
                  <c:v>0.10428196912321583</c:v>
                </c:pt>
                <c:pt idx="2">
                  <c:v>0.22400233032333236</c:v>
                </c:pt>
                <c:pt idx="3">
                  <c:v>0.28138654238275562</c:v>
                </c:pt>
                <c:pt idx="4">
                  <c:v>0.34663559568890184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CA-42C9-836F-68B609460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3587688"/>
        <c:axId val="763592000"/>
      </c:barChart>
      <c:catAx>
        <c:axId val="76358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/>
            </a:pPr>
            <a:endParaRPr lang="es-ES"/>
          </a:p>
        </c:txPr>
        <c:crossAx val="763592000"/>
        <c:crosses val="autoZero"/>
        <c:auto val="1"/>
        <c:lblAlgn val="ctr"/>
        <c:lblOffset val="100"/>
        <c:tickLblSkip val="1"/>
        <c:noMultiLvlLbl val="0"/>
      </c:catAx>
      <c:valAx>
        <c:axId val="76359200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one"/>
        <c:crossAx val="7635876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862498745033931"/>
          <c:y val="0.8979065116860393"/>
          <c:w val="0.5827500250993215"/>
          <c:h val="9.254517645725950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solidFill>
      <a:sysClr val="window" lastClr="FFFFFF">
        <a:lumMod val="95000"/>
        <a:alpha val="48000"/>
      </a:sysClr>
    </a:solidFill>
    <a:ln w="9525" cap="flat" cmpd="sng" algn="ctr">
      <a:noFill/>
      <a:round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r>
              <a:rPr lang="es-ES" sz="1400">
                <a:solidFill>
                  <a:srgbClr val="002060"/>
                </a:solidFill>
              </a:rPr>
              <a:t>% Egresados no insertados</a:t>
            </a:r>
          </a:p>
        </c:rich>
      </c:tx>
      <c:layout>
        <c:manualLayout>
          <c:xMode val="edge"/>
          <c:yMode val="edge"/>
          <c:x val="0.3677551696169000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0270450568678915"/>
          <c:y val="5.1690442460382811E-2"/>
          <c:w val="0.44636956838728498"/>
          <c:h val="0.913355516752874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Pt>
            <c:idx val="1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2B28-4FAA-9A8E-A63D65C2529D}"/>
              </c:ext>
            </c:extLst>
          </c:dPt>
          <c:dLbls>
            <c:dLbl>
              <c:idx val="0"/>
              <c:layout>
                <c:manualLayout>
                  <c:x val="-9.2592362962504986E-3"/>
                  <c:y val="-4.2678934796071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28-4FAA-9A8E-A63D65C2529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 NO NO_FamProf'!$J$4:$J$29</c:f>
              <c:strCache>
                <c:ptCount val="26"/>
                <c:pt idx="0">
                  <c:v>Industrias extractivas</c:v>
                </c:pt>
                <c:pt idx="1">
                  <c:v>Química</c:v>
                </c:pt>
                <c:pt idx="2">
                  <c:v>Artes gráficas</c:v>
                </c:pt>
                <c:pt idx="3">
                  <c:v>Artes y artesanías</c:v>
                </c:pt>
                <c:pt idx="4">
                  <c:v>Imagen personal</c:v>
                </c:pt>
                <c:pt idx="5">
                  <c:v>Administración y gestión</c:v>
                </c:pt>
                <c:pt idx="6">
                  <c:v>Informática  y comunicaciones</c:v>
                </c:pt>
                <c:pt idx="7">
                  <c:v>Agraria</c:v>
                </c:pt>
                <c:pt idx="8">
                  <c:v>Marítimo pesquera</c:v>
                </c:pt>
                <c:pt idx="9">
                  <c:v>Imagen y sonido</c:v>
                </c:pt>
                <c:pt idx="10">
                  <c:v>Comercio y marketing</c:v>
                </c:pt>
                <c:pt idx="11">
                  <c:v>Hostelería y turismo</c:v>
                </c:pt>
                <c:pt idx="12">
                  <c:v>Madera, mueble y corcho</c:v>
                </c:pt>
                <c:pt idx="13">
                  <c:v>Total</c:v>
                </c:pt>
                <c:pt idx="14">
                  <c:v>Edificación y obra civil</c:v>
                </c:pt>
                <c:pt idx="15">
                  <c:v>Actividades fisicas y deportivas</c:v>
                </c:pt>
                <c:pt idx="16">
                  <c:v>Textil, confección y piel</c:v>
                </c:pt>
                <c:pt idx="17">
                  <c:v>Sanidad</c:v>
                </c:pt>
                <c:pt idx="18">
                  <c:v>Industrias alimentarias</c:v>
                </c:pt>
                <c:pt idx="19">
                  <c:v>Energía y agua</c:v>
                </c:pt>
                <c:pt idx="20">
                  <c:v>Electricidad y electrónica</c:v>
                </c:pt>
                <c:pt idx="21">
                  <c:v>Transporte y mantenimiento de vehículos</c:v>
                </c:pt>
                <c:pt idx="22">
                  <c:v>Seguridad y medioambiente</c:v>
                </c:pt>
                <c:pt idx="23">
                  <c:v>Servicios socioculturales y a la comunidad</c:v>
                </c:pt>
                <c:pt idx="24">
                  <c:v>Fabricación mecánica</c:v>
                </c:pt>
                <c:pt idx="25">
                  <c:v>Instalación y mantenimiento</c:v>
                </c:pt>
              </c:strCache>
            </c:strRef>
          </c:cat>
          <c:val>
            <c:numRef>
              <c:f>'Grupo NO NO_FamProf'!$M$4:$M$29</c:f>
              <c:numCache>
                <c:formatCode>0.0%</c:formatCode>
                <c:ptCount val="26"/>
                <c:pt idx="0">
                  <c:v>0.7</c:v>
                </c:pt>
                <c:pt idx="1">
                  <c:v>0.46969696969696972</c:v>
                </c:pt>
                <c:pt idx="2">
                  <c:v>0.45951035781544258</c:v>
                </c:pt>
                <c:pt idx="3">
                  <c:v>0.42857142857142855</c:v>
                </c:pt>
                <c:pt idx="4">
                  <c:v>0.4213953488372093</c:v>
                </c:pt>
                <c:pt idx="5">
                  <c:v>0.41606714628297364</c:v>
                </c:pt>
                <c:pt idx="6">
                  <c:v>0.4153485647334505</c:v>
                </c:pt>
                <c:pt idx="7">
                  <c:v>0.40360169491525422</c:v>
                </c:pt>
                <c:pt idx="8">
                  <c:v>0.4</c:v>
                </c:pt>
                <c:pt idx="9">
                  <c:v>0.39635535307517084</c:v>
                </c:pt>
                <c:pt idx="10">
                  <c:v>0.36475145255003227</c:v>
                </c:pt>
                <c:pt idx="11">
                  <c:v>0.34580012262415694</c:v>
                </c:pt>
                <c:pt idx="12">
                  <c:v>0.34463276836158191</c:v>
                </c:pt>
                <c:pt idx="13">
                  <c:v>0.32769074065091913</c:v>
                </c:pt>
                <c:pt idx="14">
                  <c:v>0.30708661417322836</c:v>
                </c:pt>
                <c:pt idx="15">
                  <c:v>0.30579964850615116</c:v>
                </c:pt>
                <c:pt idx="16">
                  <c:v>0.30434782608695654</c:v>
                </c:pt>
                <c:pt idx="17">
                  <c:v>0.29966329966329969</c:v>
                </c:pt>
                <c:pt idx="18">
                  <c:v>0.2978723404255319</c:v>
                </c:pt>
                <c:pt idx="19">
                  <c:v>0.29768786127167629</c:v>
                </c:pt>
                <c:pt idx="20">
                  <c:v>0.28779069767441862</c:v>
                </c:pt>
                <c:pt idx="21">
                  <c:v>0.27966101694915252</c:v>
                </c:pt>
                <c:pt idx="22">
                  <c:v>0.26048951048951047</c:v>
                </c:pt>
                <c:pt idx="23">
                  <c:v>0.2582089552238806</c:v>
                </c:pt>
                <c:pt idx="24">
                  <c:v>0.25365853658536586</c:v>
                </c:pt>
                <c:pt idx="25">
                  <c:v>0.21235521235521235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28-4FAA-9A8E-A63D65C25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592392"/>
        <c:axId val="763596312"/>
      </c:barChart>
      <c:catAx>
        <c:axId val="763592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63596312"/>
        <c:crosses val="autoZero"/>
        <c:auto val="0"/>
        <c:lblAlgn val="ctr"/>
        <c:lblOffset val="100"/>
        <c:noMultiLvlLbl val="0"/>
      </c:catAx>
      <c:valAx>
        <c:axId val="76359631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763592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>
        <a:lumMod val="95000"/>
        <a:alpha val="50000"/>
      </a:sys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/>
              <a:t>Evolución</a:t>
            </a:r>
            <a:r>
              <a:rPr lang="en-US" sz="1400" b="1" dirty="0"/>
              <a:t> de la </a:t>
            </a:r>
            <a:r>
              <a:rPr lang="en-US" sz="1400" b="1" dirty="0" err="1"/>
              <a:t>inserción</a:t>
            </a:r>
            <a:r>
              <a:rPr lang="en-US" sz="1400" b="1" dirty="0"/>
              <a:t> </a:t>
            </a:r>
            <a:r>
              <a:rPr lang="en-US" sz="1400" b="1" dirty="0" err="1" smtClean="0"/>
              <a:t>laboral</a:t>
            </a:r>
            <a:r>
              <a:rPr lang="en-US" sz="1400" b="1" dirty="0" smtClean="0"/>
              <a:t> (%) del </a:t>
            </a:r>
            <a:r>
              <a:rPr lang="en-US" sz="1400" b="1" dirty="0" err="1"/>
              <a:t>alumnado</a:t>
            </a:r>
            <a:r>
              <a:rPr lang="en-US" sz="1400" b="1" dirty="0"/>
              <a:t> de </a:t>
            </a:r>
            <a:r>
              <a:rPr lang="en-US" sz="1400" b="1" dirty="0" err="1"/>
              <a:t>formación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CdP y </a:t>
            </a:r>
            <a:r>
              <a:rPr lang="en-US" sz="1400" b="1" dirty="0" err="1"/>
              <a:t>sexo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'Evolución 1-4'!$A$3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'Evolución 1-4'!$B$1:$E$1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'Evolución 1-4'!$B$3:$E$3</c:f>
              <c:numCache>
                <c:formatCode>General</c:formatCode>
                <c:ptCount val="4"/>
                <c:pt idx="0" formatCode="0.0">
                  <c:v>62</c:v>
                </c:pt>
                <c:pt idx="1">
                  <c:v>64.599999999999994</c:v>
                </c:pt>
                <c:pt idx="2">
                  <c:v>67.7</c:v>
                </c:pt>
                <c:pt idx="3">
                  <c:v>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6-4474-9E47-B40BC1D5734C}"/>
            </c:ext>
          </c:extLst>
        </c:ser>
        <c:ser>
          <c:idx val="2"/>
          <c:order val="2"/>
          <c:tx>
            <c:strRef>
              <c:f>'Evolución 1-4'!$A$4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'Evolución 1-4'!$B$1:$E$1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'Evolución 1-4'!$B$4:$E$4</c:f>
              <c:numCache>
                <c:formatCode>0.0</c:formatCode>
                <c:ptCount val="4"/>
                <c:pt idx="0" formatCode="General">
                  <c:v>65.7</c:v>
                </c:pt>
                <c:pt idx="1">
                  <c:v>69</c:v>
                </c:pt>
                <c:pt idx="2" formatCode="General">
                  <c:v>71.099999999999994</c:v>
                </c:pt>
                <c:pt idx="3" formatCode="General">
                  <c:v>68.900000000000006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46-4474-9E47-B40BC1D57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075024"/>
        <c:axId val="626076664"/>
      </c:barChart>
      <c:lineChart>
        <c:grouping val="stacked"/>
        <c:varyColors val="0"/>
        <c:ser>
          <c:idx val="0"/>
          <c:order val="0"/>
          <c:tx>
            <c:strRef>
              <c:f>'Evolución 1-4'!$A$2</c:f>
              <c:strCache>
                <c:ptCount val="1"/>
                <c:pt idx="0">
                  <c:v>Ambos sexos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'Evolución 1-4'!$B$1:$E$1</c:f>
              <c:strCache>
                <c:ptCount val="4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</c:strCache>
            </c:strRef>
          </c:cat>
          <c:val>
            <c:numRef>
              <c:f>'Evolución 1-4'!$B$2:$E$2</c:f>
              <c:numCache>
                <c:formatCode>General</c:formatCode>
                <c:ptCount val="4"/>
                <c:pt idx="0">
                  <c:v>63.9</c:v>
                </c:pt>
                <c:pt idx="1">
                  <c:v>67.099999999999994</c:v>
                </c:pt>
                <c:pt idx="2">
                  <c:v>69.400000000000006</c:v>
                </c:pt>
                <c:pt idx="3">
                  <c:v>67.2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46-4474-9E47-B40BC1D57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075024"/>
        <c:axId val="626076664"/>
      </c:lineChart>
      <c:catAx>
        <c:axId val="6260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6076664"/>
        <c:crosses val="autoZero"/>
        <c:auto val="1"/>
        <c:lblAlgn val="ctr"/>
        <c:lblOffset val="100"/>
        <c:noMultiLvlLbl val="0"/>
      </c:catAx>
      <c:valAx>
        <c:axId val="6260766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2607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4729051122315"/>
          <c:y val="0.17369991969634455"/>
          <c:w val="0.81823472920527107"/>
          <c:h val="0.72054796326761616"/>
        </c:manualLayout>
      </c:layout>
      <c:ofPieChart>
        <c:ofPieType val="pie"/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61-446A-818E-C78C0E64440D}"/>
              </c:ext>
            </c:extLst>
          </c:dPt>
          <c:dPt>
            <c:idx val="1"/>
            <c:bubble3D val="0"/>
            <c:spPr>
              <a:solidFill>
                <a:srgbClr val="C28D4D"/>
              </a:solidFill>
              <a:ln w="19050">
                <a:solidFill>
                  <a:srgbClr val="89602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1-446A-818E-C78C0E64440D}"/>
              </c:ext>
            </c:extLst>
          </c:dPt>
          <c:dPt>
            <c:idx val="2"/>
            <c:bubble3D val="0"/>
            <c:spPr>
              <a:solidFill>
                <a:srgbClr val="F2E5D6"/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61-446A-818E-C78C0E64440D}"/>
              </c:ext>
            </c:extLst>
          </c:dPt>
          <c:dPt>
            <c:idx val="3"/>
            <c:bubble3D val="0"/>
            <c:explosion val="5"/>
            <c:spPr>
              <a:solidFill>
                <a:srgbClr val="E3C5A5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61-446A-818E-C78C0E64440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30485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 baseline="0" dirty="0" smtClean="0">
                        <a:solidFill>
                          <a:srgbClr val="3048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OCUPADOS</a:t>
                    </a:r>
                    <a:endParaRPr lang="en-US" sz="1100" baseline="0" dirty="0">
                      <a:solidFill>
                        <a:srgbClr val="30485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100" b="1">
                        <a:solidFill>
                          <a:srgbClr val="3048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45E6E316-6736-43B3-95AE-F22FEC18E58B}" type="VALUE">
                      <a:rPr lang="en-US" sz="1100" smtClean="0">
                        <a:solidFill>
                          <a:srgbClr val="3048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00" b="1">
                          <a:solidFill>
                            <a:srgbClr val="3048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sz="1100" dirty="0" smtClean="0">
                        <a:solidFill>
                          <a:srgbClr val="3048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</a:p>
                  <a:p>
                    <a:pPr>
                      <a:defRPr sz="1100" b="1">
                        <a:solidFill>
                          <a:srgbClr val="3048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100" dirty="0" smtClean="0">
                        <a:solidFill>
                          <a:srgbClr val="3048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24,7%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0485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61-446A-818E-C78C0E64440D}"/>
                </c:ext>
              </c:extLst>
            </c:dLbl>
            <c:dLbl>
              <c:idx val="1"/>
              <c:layout>
                <c:manualLayout>
                  <c:x val="7.3278647386427628E-2"/>
                  <c:y val="0.215299682942810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OCUPADOS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4B603E2B-F533-4C29-8D30-6BF18E2449F8}" type="VALUE">
                      <a:rPr lang="en-US" sz="11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sz="11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67,2%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61-446A-818E-C78C0E64440D}"/>
                </c:ext>
              </c:extLst>
            </c:dLbl>
            <c:dLbl>
              <c:idx val="2"/>
              <c:layout>
                <c:manualLayout>
                  <c:x val="-6.6144392878747182E-2"/>
                  <c:y val="-0.16549939693115531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DESEMPLEADOS (NO </a:t>
                    </a:r>
                    <a:r>
                      <a:rPr lang="en-US" sz="11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insertados</a:t>
                    </a:r>
                    <a:r>
                      <a: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en-US" sz="11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5C83262D-C28F-429B-B7CF-26C8DAF40DBD}" type="VALUE">
                      <a:rPr lang="en-US" sz="11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r>
                      <a: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</a:t>
                    </a:r>
                  </a:p>
                  <a:p>
                    <a:r>
                      <a: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32,8%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61-446A-818E-C78C0E64440D}"/>
                </c:ext>
              </c:extLst>
            </c:dLbl>
            <c:dLbl>
              <c:idx val="3"/>
              <c:layout>
                <c:manualLayout>
                  <c:x val="-0.23049062805605655"/>
                  <c:y val="-3.289442443594921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DESEMPLEADOS</a:t>
                    </a:r>
                    <a:endParaRPr lang="en-US" sz="11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F33EA545-436D-44ED-B0EA-127AE413CD34}" type="VALUE">
                      <a:rPr lang="en-US" sz="110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1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sz="11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1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75,3%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08645833333332"/>
                      <c:h val="0.25174222222222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61-446A-818E-C78C0E644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'Tabla resumen'!$N$5:$N$7</c:f>
              <c:strCache>
                <c:ptCount val="3"/>
                <c:pt idx="0">
                  <c:v>Alumnos NO ocupados</c:v>
                </c:pt>
                <c:pt idx="1">
                  <c:v>Alumnos Insertados</c:v>
                </c:pt>
                <c:pt idx="2">
                  <c:v>Alumnos NO insertados</c:v>
                </c:pt>
              </c:strCache>
            </c:strRef>
          </c:cat>
          <c:val>
            <c:numRef>
              <c:f>'Tabla resumen'!$M$5:$M$7</c:f>
              <c:numCache>
                <c:formatCode>#,##0</c:formatCode>
                <c:ptCount val="3"/>
                <c:pt idx="0">
                  <c:v>6762</c:v>
                </c:pt>
                <c:pt idx="1">
                  <c:v>13861</c:v>
                </c:pt>
                <c:pt idx="2">
                  <c:v>6756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61-446A-818E-C78C0E644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771398467432951"/>
          <c:y val="2.2642645859743724E-2"/>
          <c:w val="0.48704885057471264"/>
          <c:h val="0.954714708280512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 Profesional'!$B$34:$B$58</c:f>
              <c:strCache>
                <c:ptCount val="25"/>
                <c:pt idx="0">
                  <c:v>Servicios socioculturales y a la comunidad</c:v>
                </c:pt>
                <c:pt idx="1">
                  <c:v>Administración y gestión</c:v>
                </c:pt>
                <c:pt idx="2">
                  <c:v>Informática  y comunicaciones</c:v>
                </c:pt>
                <c:pt idx="3">
                  <c:v>Hostelería y turismo</c:v>
                </c:pt>
                <c:pt idx="4">
                  <c:v>Comercio y marketing</c:v>
                </c:pt>
                <c:pt idx="5">
                  <c:v>Seguridad y medioambiente</c:v>
                </c:pt>
                <c:pt idx="6">
                  <c:v>Instalación y mantenimiento</c:v>
                </c:pt>
                <c:pt idx="7">
                  <c:v>Electricidad y electrónica</c:v>
                </c:pt>
                <c:pt idx="8">
                  <c:v>Imagen personal</c:v>
                </c:pt>
                <c:pt idx="9">
                  <c:v>Agraria</c:v>
                </c:pt>
                <c:pt idx="10">
                  <c:v>Transporte y mantenimiento de vehículos</c:v>
                </c:pt>
                <c:pt idx="11">
                  <c:v>Actividades fisicas y deportivas</c:v>
                </c:pt>
                <c:pt idx="12">
                  <c:v>Artes gráficas</c:v>
                </c:pt>
                <c:pt idx="13">
                  <c:v>Imagen y sonido</c:v>
                </c:pt>
                <c:pt idx="14">
                  <c:v>Fabricación mecánica</c:v>
                </c:pt>
                <c:pt idx="15">
                  <c:v>Edificación y obra civil</c:v>
                </c:pt>
                <c:pt idx="16">
                  <c:v>Energía y agua</c:v>
                </c:pt>
                <c:pt idx="17">
                  <c:v>Sanidad</c:v>
                </c:pt>
                <c:pt idx="18">
                  <c:v>Madera, mueble y corcho</c:v>
                </c:pt>
                <c:pt idx="19">
                  <c:v>Química</c:v>
                </c:pt>
                <c:pt idx="20">
                  <c:v>Industrias alimentarias</c:v>
                </c:pt>
                <c:pt idx="21">
                  <c:v>Textil, confección y piel</c:v>
                </c:pt>
                <c:pt idx="22">
                  <c:v>Artes y artesanías</c:v>
                </c:pt>
                <c:pt idx="23">
                  <c:v>Industrias extractivas</c:v>
                </c:pt>
                <c:pt idx="24">
                  <c:v>Marítimo pesquera</c:v>
                </c:pt>
              </c:strCache>
            </c:strRef>
          </c:cat>
          <c:val>
            <c:numRef>
              <c:f>'Familia Profesional'!$C$34:$C$58</c:f>
              <c:numCache>
                <c:formatCode>#,##0</c:formatCode>
                <c:ptCount val="25"/>
                <c:pt idx="0">
                  <c:v>7498</c:v>
                </c:pt>
                <c:pt idx="1">
                  <c:v>2029</c:v>
                </c:pt>
                <c:pt idx="2">
                  <c:v>2024</c:v>
                </c:pt>
                <c:pt idx="3">
                  <c:v>1998</c:v>
                </c:pt>
                <c:pt idx="4">
                  <c:v>1836</c:v>
                </c:pt>
                <c:pt idx="5">
                  <c:v>1597</c:v>
                </c:pt>
                <c:pt idx="6">
                  <c:v>1381</c:v>
                </c:pt>
                <c:pt idx="7">
                  <c:v>1378</c:v>
                </c:pt>
                <c:pt idx="8">
                  <c:v>1290</c:v>
                </c:pt>
                <c:pt idx="9">
                  <c:v>1100</c:v>
                </c:pt>
                <c:pt idx="10">
                  <c:v>1010</c:v>
                </c:pt>
                <c:pt idx="11">
                  <c:v>782</c:v>
                </c:pt>
                <c:pt idx="12">
                  <c:v>650</c:v>
                </c:pt>
                <c:pt idx="13">
                  <c:v>541</c:v>
                </c:pt>
                <c:pt idx="14">
                  <c:v>528</c:v>
                </c:pt>
                <c:pt idx="15">
                  <c:v>474</c:v>
                </c:pt>
                <c:pt idx="16">
                  <c:v>466</c:v>
                </c:pt>
                <c:pt idx="17">
                  <c:v>400</c:v>
                </c:pt>
                <c:pt idx="18">
                  <c:v>196</c:v>
                </c:pt>
                <c:pt idx="19">
                  <c:v>74</c:v>
                </c:pt>
                <c:pt idx="20">
                  <c:v>63</c:v>
                </c:pt>
                <c:pt idx="21">
                  <c:v>28</c:v>
                </c:pt>
                <c:pt idx="22">
                  <c:v>18</c:v>
                </c:pt>
                <c:pt idx="23">
                  <c:v>12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C-487C-BF98-B8CCA1BC8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9940320"/>
        <c:axId val="239942280"/>
      </c:barChart>
      <c:catAx>
        <c:axId val="239940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39942280"/>
        <c:crosses val="autoZero"/>
        <c:auto val="1"/>
        <c:lblAlgn val="ctr"/>
        <c:lblOffset val="100"/>
        <c:noMultiLvlLbl val="0"/>
      </c:catAx>
      <c:valAx>
        <c:axId val="239942280"/>
        <c:scaling>
          <c:orientation val="minMax"/>
          <c:max val="9000"/>
        </c:scaling>
        <c:delete val="1"/>
        <c:axPos val="t"/>
        <c:numFmt formatCode="#,##0" sourceLinked="1"/>
        <c:majorTickMark val="out"/>
        <c:minorTickMark val="none"/>
        <c:tickLblPos val="nextTo"/>
        <c:crossAx val="239940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E3C5A5"/>
                </a:solidFill>
              </a:defRPr>
            </a:pPr>
            <a:r>
              <a:rPr lang="en-US" sz="1200">
                <a:solidFill>
                  <a:srgbClr val="E3C5A5"/>
                </a:solidFill>
              </a:rPr>
              <a:t>Hombres</a:t>
            </a:r>
          </a:p>
        </c:rich>
      </c:tx>
      <c:layout>
        <c:manualLayout>
          <c:xMode val="edge"/>
          <c:yMode val="edge"/>
          <c:x val="1.0321582142657701E-2"/>
          <c:y val="0"/>
        </c:manualLayout>
      </c:layout>
      <c:overlay val="0"/>
      <c:spPr>
        <a:solidFill>
          <a:schemeClr val="bg1">
            <a:lumMod val="5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49062223929325915"/>
          <c:y val="6.0856668763772381E-2"/>
          <c:w val="0.39357371487100695"/>
          <c:h val="0.900340180351091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E3C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 Profesional'!$B$65:$B$89</c:f>
              <c:strCache>
                <c:ptCount val="25"/>
                <c:pt idx="0">
                  <c:v>Informática  y comunicaciones</c:v>
                </c:pt>
                <c:pt idx="1">
                  <c:v>Instalación y mantenimiento</c:v>
                </c:pt>
                <c:pt idx="2">
                  <c:v>Electricidad y electrónica</c:v>
                </c:pt>
                <c:pt idx="3">
                  <c:v>Seguridad y medioambiente</c:v>
                </c:pt>
                <c:pt idx="4">
                  <c:v>Servicios socioculturales y a la comunidad</c:v>
                </c:pt>
                <c:pt idx="5">
                  <c:v>Transporte y mantenimiento de vehículos</c:v>
                </c:pt>
                <c:pt idx="6">
                  <c:v>Hostelería y turismo</c:v>
                </c:pt>
                <c:pt idx="7">
                  <c:v>Comercio y marketing</c:v>
                </c:pt>
                <c:pt idx="8">
                  <c:v>Agraria</c:v>
                </c:pt>
                <c:pt idx="9">
                  <c:v>Fabricación mecánica</c:v>
                </c:pt>
                <c:pt idx="10">
                  <c:v>Energía y agua</c:v>
                </c:pt>
                <c:pt idx="11">
                  <c:v>Edificación y obra civil</c:v>
                </c:pt>
                <c:pt idx="12">
                  <c:v>Actividades fisicas y deportivas</c:v>
                </c:pt>
                <c:pt idx="13">
                  <c:v>Administración y gestión</c:v>
                </c:pt>
                <c:pt idx="14">
                  <c:v>Artes gráficas</c:v>
                </c:pt>
                <c:pt idx="15">
                  <c:v>Imagen y sonido</c:v>
                </c:pt>
                <c:pt idx="16">
                  <c:v>Sanidad</c:v>
                </c:pt>
                <c:pt idx="17">
                  <c:v>Madera, mueble y corcho</c:v>
                </c:pt>
                <c:pt idx="18">
                  <c:v>Imagen personal</c:v>
                </c:pt>
                <c:pt idx="19">
                  <c:v>Industrias alimentarias</c:v>
                </c:pt>
                <c:pt idx="20">
                  <c:v>Química</c:v>
                </c:pt>
                <c:pt idx="21">
                  <c:v>Artes y artesanías</c:v>
                </c:pt>
                <c:pt idx="22">
                  <c:v>Industrias extractivas</c:v>
                </c:pt>
                <c:pt idx="23">
                  <c:v>Marítimo pesquera</c:v>
                </c:pt>
                <c:pt idx="24">
                  <c:v>Textil, confección y piel</c:v>
                </c:pt>
              </c:strCache>
            </c:strRef>
          </c:cat>
          <c:val>
            <c:numRef>
              <c:f>'Familia Profesional'!$C$65:$C$89</c:f>
              <c:numCache>
                <c:formatCode>#,##0</c:formatCode>
                <c:ptCount val="25"/>
                <c:pt idx="0">
                  <c:v>1469</c:v>
                </c:pt>
                <c:pt idx="1">
                  <c:v>1336</c:v>
                </c:pt>
                <c:pt idx="2">
                  <c:v>1299</c:v>
                </c:pt>
                <c:pt idx="3">
                  <c:v>1028</c:v>
                </c:pt>
                <c:pt idx="4">
                  <c:v>1018</c:v>
                </c:pt>
                <c:pt idx="5">
                  <c:v>878</c:v>
                </c:pt>
                <c:pt idx="6">
                  <c:v>741</c:v>
                </c:pt>
                <c:pt idx="7">
                  <c:v>682</c:v>
                </c:pt>
                <c:pt idx="8">
                  <c:v>560</c:v>
                </c:pt>
                <c:pt idx="9">
                  <c:v>448</c:v>
                </c:pt>
                <c:pt idx="10">
                  <c:v>430</c:v>
                </c:pt>
                <c:pt idx="11">
                  <c:v>374</c:v>
                </c:pt>
                <c:pt idx="12">
                  <c:v>367</c:v>
                </c:pt>
                <c:pt idx="13">
                  <c:v>362</c:v>
                </c:pt>
                <c:pt idx="14">
                  <c:v>293</c:v>
                </c:pt>
                <c:pt idx="15">
                  <c:v>285</c:v>
                </c:pt>
                <c:pt idx="16">
                  <c:v>183</c:v>
                </c:pt>
                <c:pt idx="17">
                  <c:v>150</c:v>
                </c:pt>
                <c:pt idx="18">
                  <c:v>53</c:v>
                </c:pt>
                <c:pt idx="19">
                  <c:v>26</c:v>
                </c:pt>
                <c:pt idx="20">
                  <c:v>19</c:v>
                </c:pt>
                <c:pt idx="21">
                  <c:v>8</c:v>
                </c:pt>
                <c:pt idx="22">
                  <c:v>4</c:v>
                </c:pt>
                <c:pt idx="23">
                  <c:v>3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D-460B-84DD-A42CA958A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9943064"/>
        <c:axId val="239943456"/>
      </c:barChart>
      <c:catAx>
        <c:axId val="239943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39943456"/>
        <c:crosses val="autoZero"/>
        <c:auto val="1"/>
        <c:lblAlgn val="ctr"/>
        <c:lblOffset val="100"/>
        <c:noMultiLvlLbl val="0"/>
      </c:catAx>
      <c:valAx>
        <c:axId val="239943456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39943064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E3C5A5"/>
                </a:solidFill>
              </a:defRPr>
            </a:pPr>
            <a:r>
              <a:rPr lang="en-US" sz="1200">
                <a:solidFill>
                  <a:srgbClr val="E3C5A5"/>
                </a:solidFill>
              </a:rPr>
              <a:t>Mujeres</a:t>
            </a:r>
          </a:p>
        </c:rich>
      </c:tx>
      <c:layout>
        <c:manualLayout>
          <c:xMode val="edge"/>
          <c:yMode val="edge"/>
          <c:x val="8.5243075958788732E-4"/>
          <c:y val="0"/>
        </c:manualLayout>
      </c:layout>
      <c:overlay val="0"/>
      <c:spPr>
        <a:solidFill>
          <a:schemeClr val="bg1">
            <a:lumMod val="5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45162621523847962"/>
          <c:y val="6.4668822517256863E-2"/>
          <c:w val="0.49077343522936551"/>
          <c:h val="0.897597312940222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F7037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9.9800399201596807E-2"/>
                  <c:y val="-2.936857562408223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18-45A5-854A-51985A29894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 Profesional'!$B$98:$B$122</c:f>
              <c:strCache>
                <c:ptCount val="25"/>
                <c:pt idx="0">
                  <c:v>Servicios socioculturales y a la comunidad</c:v>
                </c:pt>
                <c:pt idx="1">
                  <c:v>Administración y gestión</c:v>
                </c:pt>
                <c:pt idx="2">
                  <c:v>Hostelería y turismo</c:v>
                </c:pt>
                <c:pt idx="3">
                  <c:v>Imagen personal</c:v>
                </c:pt>
                <c:pt idx="4">
                  <c:v>Comercio y marketing</c:v>
                </c:pt>
                <c:pt idx="5">
                  <c:v>Seguridad y medioambiente</c:v>
                </c:pt>
                <c:pt idx="6">
                  <c:v>Informática  y comunicaciones</c:v>
                </c:pt>
                <c:pt idx="7">
                  <c:v>Agraria</c:v>
                </c:pt>
                <c:pt idx="8">
                  <c:v>Actividades fisicas y deportivas</c:v>
                </c:pt>
                <c:pt idx="9">
                  <c:v>Artes gráficas</c:v>
                </c:pt>
                <c:pt idx="10">
                  <c:v>Imagen y sonido</c:v>
                </c:pt>
                <c:pt idx="11">
                  <c:v>Sanidad</c:v>
                </c:pt>
                <c:pt idx="12">
                  <c:v>Transporte y mantenimiento de vehículos</c:v>
                </c:pt>
                <c:pt idx="13">
                  <c:v>Edificación y obra civil</c:v>
                </c:pt>
                <c:pt idx="14">
                  <c:v>Fabricación mecánica</c:v>
                </c:pt>
                <c:pt idx="15">
                  <c:v>Electricidad y electrónica</c:v>
                </c:pt>
                <c:pt idx="16">
                  <c:v>Química</c:v>
                </c:pt>
                <c:pt idx="17">
                  <c:v>Madera, mueble y corcho</c:v>
                </c:pt>
                <c:pt idx="18">
                  <c:v>Instalación y mantenimiento</c:v>
                </c:pt>
                <c:pt idx="19">
                  <c:v>Industrias alimentarias</c:v>
                </c:pt>
                <c:pt idx="20">
                  <c:v>Energía y agua</c:v>
                </c:pt>
                <c:pt idx="21">
                  <c:v>Textil, confección y piel</c:v>
                </c:pt>
                <c:pt idx="22">
                  <c:v>Artes y artesanías</c:v>
                </c:pt>
                <c:pt idx="23">
                  <c:v>Industrias extractivas</c:v>
                </c:pt>
                <c:pt idx="24">
                  <c:v>Marítimo pesquera</c:v>
                </c:pt>
              </c:strCache>
            </c:strRef>
          </c:cat>
          <c:val>
            <c:numRef>
              <c:f>'Familia Profesional'!$C$98:$C$122</c:f>
              <c:numCache>
                <c:formatCode>#,##0</c:formatCode>
                <c:ptCount val="25"/>
                <c:pt idx="0">
                  <c:v>6480</c:v>
                </c:pt>
                <c:pt idx="1">
                  <c:v>1667</c:v>
                </c:pt>
                <c:pt idx="2">
                  <c:v>1257</c:v>
                </c:pt>
                <c:pt idx="3">
                  <c:v>1237</c:v>
                </c:pt>
                <c:pt idx="4">
                  <c:v>1154</c:v>
                </c:pt>
                <c:pt idx="5">
                  <c:v>569</c:v>
                </c:pt>
                <c:pt idx="6">
                  <c:v>555</c:v>
                </c:pt>
                <c:pt idx="7">
                  <c:v>540</c:v>
                </c:pt>
                <c:pt idx="8">
                  <c:v>415</c:v>
                </c:pt>
                <c:pt idx="9">
                  <c:v>357</c:v>
                </c:pt>
                <c:pt idx="10">
                  <c:v>256</c:v>
                </c:pt>
                <c:pt idx="11">
                  <c:v>217</c:v>
                </c:pt>
                <c:pt idx="12">
                  <c:v>132</c:v>
                </c:pt>
                <c:pt idx="13">
                  <c:v>100</c:v>
                </c:pt>
                <c:pt idx="14">
                  <c:v>80</c:v>
                </c:pt>
                <c:pt idx="15">
                  <c:v>79</c:v>
                </c:pt>
                <c:pt idx="16">
                  <c:v>55</c:v>
                </c:pt>
                <c:pt idx="17">
                  <c:v>46</c:v>
                </c:pt>
                <c:pt idx="18">
                  <c:v>45</c:v>
                </c:pt>
                <c:pt idx="19">
                  <c:v>37</c:v>
                </c:pt>
                <c:pt idx="20">
                  <c:v>36</c:v>
                </c:pt>
                <c:pt idx="21">
                  <c:v>27</c:v>
                </c:pt>
                <c:pt idx="22">
                  <c:v>10</c:v>
                </c:pt>
                <c:pt idx="23">
                  <c:v>8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18-45A5-854A-51985A298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0888968"/>
        <c:axId val="240889360"/>
      </c:barChart>
      <c:catAx>
        <c:axId val="240888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40889360"/>
        <c:crosses val="autoZero"/>
        <c:auto val="1"/>
        <c:lblAlgn val="ctr"/>
        <c:lblOffset val="100"/>
        <c:noMultiLvlLbl val="0"/>
      </c:catAx>
      <c:valAx>
        <c:axId val="24088936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40888968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'Familia Profesional'!$E$127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E3C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 Profesional'!$B$129:$B$152</c:f>
              <c:strCache>
                <c:ptCount val="24"/>
                <c:pt idx="0">
                  <c:v>Textil, confección y piel</c:v>
                </c:pt>
                <c:pt idx="1">
                  <c:v>Imagen personal</c:v>
                </c:pt>
                <c:pt idx="2">
                  <c:v>Servicios socioculturales y a la comunidad</c:v>
                </c:pt>
                <c:pt idx="3">
                  <c:v>Administración y gestión</c:v>
                </c:pt>
                <c:pt idx="4">
                  <c:v>Química</c:v>
                </c:pt>
                <c:pt idx="5">
                  <c:v>Industrias extractivas</c:v>
                </c:pt>
                <c:pt idx="6">
                  <c:v>Hostelería y turismo</c:v>
                </c:pt>
                <c:pt idx="7">
                  <c:v>Comercio y marketing</c:v>
                </c:pt>
                <c:pt idx="8">
                  <c:v>Industrias alimentarias</c:v>
                </c:pt>
                <c:pt idx="9">
                  <c:v>Artes y artesanías</c:v>
                </c:pt>
                <c:pt idx="10">
                  <c:v>Artes gráficas</c:v>
                </c:pt>
                <c:pt idx="11">
                  <c:v>Sanidad</c:v>
                </c:pt>
                <c:pt idx="12">
                  <c:v>Actividades fisicas y deportivas</c:v>
                </c:pt>
                <c:pt idx="13">
                  <c:v>Marítimo pesquera</c:v>
                </c:pt>
                <c:pt idx="14">
                  <c:v>Agraria</c:v>
                </c:pt>
                <c:pt idx="15">
                  <c:v>Imagen y sonido</c:v>
                </c:pt>
                <c:pt idx="16">
                  <c:v>Seguridad y medioambiente</c:v>
                </c:pt>
                <c:pt idx="17">
                  <c:v>Informática  y comunicaciones</c:v>
                </c:pt>
                <c:pt idx="18">
                  <c:v>Madera, mueble y corcho</c:v>
                </c:pt>
                <c:pt idx="19">
                  <c:v>Edificación y obra civil</c:v>
                </c:pt>
                <c:pt idx="20">
                  <c:v>Fabricación mecánica</c:v>
                </c:pt>
                <c:pt idx="21">
                  <c:v>Transporte y mantenimiento de vehículos</c:v>
                </c:pt>
                <c:pt idx="22">
                  <c:v>Energía y agua</c:v>
                </c:pt>
                <c:pt idx="23">
                  <c:v>Electricidad y electrónica</c:v>
                </c:pt>
              </c:strCache>
            </c:strRef>
          </c:cat>
          <c:val>
            <c:numRef>
              <c:f>'Familia Profesional'!$F$129:$F$152</c:f>
              <c:numCache>
                <c:formatCode>###0.0%</c:formatCode>
                <c:ptCount val="24"/>
                <c:pt idx="0">
                  <c:v>0.9642857142857143</c:v>
                </c:pt>
                <c:pt idx="1">
                  <c:v>0.95891472868217054</c:v>
                </c:pt>
                <c:pt idx="2">
                  <c:v>0.86423046145638838</c:v>
                </c:pt>
                <c:pt idx="3">
                  <c:v>0.82158698866436664</c:v>
                </c:pt>
                <c:pt idx="4">
                  <c:v>0.7432432432432432</c:v>
                </c:pt>
                <c:pt idx="5">
                  <c:v>0.66666666666666663</c:v>
                </c:pt>
                <c:pt idx="6">
                  <c:v>0.62912912912912911</c:v>
                </c:pt>
                <c:pt idx="7">
                  <c:v>0.6285403050108932</c:v>
                </c:pt>
                <c:pt idx="8">
                  <c:v>0.58730158730158732</c:v>
                </c:pt>
                <c:pt idx="9">
                  <c:v>0.55555555555555558</c:v>
                </c:pt>
                <c:pt idx="10">
                  <c:v>0.54923076923076919</c:v>
                </c:pt>
                <c:pt idx="11">
                  <c:v>0.54249999999999998</c:v>
                </c:pt>
                <c:pt idx="12">
                  <c:v>0.53069053708439895</c:v>
                </c:pt>
                <c:pt idx="13">
                  <c:v>0.5</c:v>
                </c:pt>
                <c:pt idx="14">
                  <c:v>0.49090909090909091</c:v>
                </c:pt>
                <c:pt idx="15">
                  <c:v>0.47319778188539741</c:v>
                </c:pt>
                <c:pt idx="16">
                  <c:v>0.35629304946775203</c:v>
                </c:pt>
                <c:pt idx="17">
                  <c:v>0.27420948616600793</c:v>
                </c:pt>
                <c:pt idx="18">
                  <c:v>0.23469387755102042</c:v>
                </c:pt>
                <c:pt idx="19">
                  <c:v>0.2109704641350211</c:v>
                </c:pt>
                <c:pt idx="20">
                  <c:v>0.15151515151515152</c:v>
                </c:pt>
                <c:pt idx="21">
                  <c:v>0.1306930693069307</c:v>
                </c:pt>
                <c:pt idx="22">
                  <c:v>7.7253218884120178E-2</c:v>
                </c:pt>
                <c:pt idx="23">
                  <c:v>5.7329462989840346E-2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4-46A4-BF3E-366FBCF598F6}"/>
            </c:ext>
          </c:extLst>
        </c:ser>
        <c:ser>
          <c:idx val="1"/>
          <c:order val="1"/>
          <c:tx>
            <c:strRef>
              <c:f>'Familia Profesional'!$G$127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BD854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 Profesional'!$B$129:$B$152</c:f>
              <c:strCache>
                <c:ptCount val="24"/>
                <c:pt idx="0">
                  <c:v>Textil, confección y piel</c:v>
                </c:pt>
                <c:pt idx="1">
                  <c:v>Imagen personal</c:v>
                </c:pt>
                <c:pt idx="2">
                  <c:v>Servicios socioculturales y a la comunidad</c:v>
                </c:pt>
                <c:pt idx="3">
                  <c:v>Administración y gestión</c:v>
                </c:pt>
                <c:pt idx="4">
                  <c:v>Química</c:v>
                </c:pt>
                <c:pt idx="5">
                  <c:v>Industrias extractivas</c:v>
                </c:pt>
                <c:pt idx="6">
                  <c:v>Hostelería y turismo</c:v>
                </c:pt>
                <c:pt idx="7">
                  <c:v>Comercio y marketing</c:v>
                </c:pt>
                <c:pt idx="8">
                  <c:v>Industrias alimentarias</c:v>
                </c:pt>
                <c:pt idx="9">
                  <c:v>Artes y artesanías</c:v>
                </c:pt>
                <c:pt idx="10">
                  <c:v>Artes gráficas</c:v>
                </c:pt>
                <c:pt idx="11">
                  <c:v>Sanidad</c:v>
                </c:pt>
                <c:pt idx="12">
                  <c:v>Actividades fisicas y deportivas</c:v>
                </c:pt>
                <c:pt idx="13">
                  <c:v>Marítimo pesquera</c:v>
                </c:pt>
                <c:pt idx="14">
                  <c:v>Agraria</c:v>
                </c:pt>
                <c:pt idx="15">
                  <c:v>Imagen y sonido</c:v>
                </c:pt>
                <c:pt idx="16">
                  <c:v>Seguridad y medioambiente</c:v>
                </c:pt>
                <c:pt idx="17">
                  <c:v>Informática  y comunicaciones</c:v>
                </c:pt>
                <c:pt idx="18">
                  <c:v>Madera, mueble y corcho</c:v>
                </c:pt>
                <c:pt idx="19">
                  <c:v>Edificación y obra civil</c:v>
                </c:pt>
                <c:pt idx="20">
                  <c:v>Fabricación mecánica</c:v>
                </c:pt>
                <c:pt idx="21">
                  <c:v>Transporte y mantenimiento de vehículos</c:v>
                </c:pt>
                <c:pt idx="22">
                  <c:v>Energía y agua</c:v>
                </c:pt>
                <c:pt idx="23">
                  <c:v>Electricidad y electrónica</c:v>
                </c:pt>
              </c:strCache>
            </c:strRef>
          </c:cat>
          <c:val>
            <c:numRef>
              <c:f>'Familia Profesional'!$H$129:$H$152</c:f>
              <c:numCache>
                <c:formatCode>###0.0%</c:formatCode>
                <c:ptCount val="24"/>
                <c:pt idx="0">
                  <c:v>3.5714285714285712E-2</c:v>
                </c:pt>
                <c:pt idx="1">
                  <c:v>4.1085271317829457E-2</c:v>
                </c:pt>
                <c:pt idx="2">
                  <c:v>0.13576953854361162</c:v>
                </c:pt>
                <c:pt idx="3">
                  <c:v>0.17841301133563331</c:v>
                </c:pt>
                <c:pt idx="4">
                  <c:v>0.25675675675675674</c:v>
                </c:pt>
                <c:pt idx="5">
                  <c:v>0.33333333333333331</c:v>
                </c:pt>
                <c:pt idx="6">
                  <c:v>0.37087087087087089</c:v>
                </c:pt>
                <c:pt idx="7">
                  <c:v>0.37145969498910675</c:v>
                </c:pt>
                <c:pt idx="8">
                  <c:v>0.41269841269841268</c:v>
                </c:pt>
                <c:pt idx="9">
                  <c:v>0.44444444444444442</c:v>
                </c:pt>
                <c:pt idx="10">
                  <c:v>0.45076923076923076</c:v>
                </c:pt>
                <c:pt idx="11">
                  <c:v>0.45750000000000002</c:v>
                </c:pt>
                <c:pt idx="12">
                  <c:v>0.46930946291560105</c:v>
                </c:pt>
                <c:pt idx="13">
                  <c:v>0.5</c:v>
                </c:pt>
                <c:pt idx="14">
                  <c:v>0.50909090909090904</c:v>
                </c:pt>
                <c:pt idx="15">
                  <c:v>0.52680221811460259</c:v>
                </c:pt>
                <c:pt idx="16">
                  <c:v>0.64370695053224791</c:v>
                </c:pt>
                <c:pt idx="17">
                  <c:v>0.72579051383399207</c:v>
                </c:pt>
                <c:pt idx="18">
                  <c:v>0.76530612244897955</c:v>
                </c:pt>
                <c:pt idx="19">
                  <c:v>0.78902953586497893</c:v>
                </c:pt>
                <c:pt idx="20">
                  <c:v>0.84848484848484851</c:v>
                </c:pt>
                <c:pt idx="21">
                  <c:v>0.8693069306930693</c:v>
                </c:pt>
                <c:pt idx="22">
                  <c:v>0.92274678111587982</c:v>
                </c:pt>
                <c:pt idx="23">
                  <c:v>0.94267053701015968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4-46A4-BF3E-366FBCF59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0891712"/>
        <c:axId val="240892104"/>
      </c:barChart>
      <c:catAx>
        <c:axId val="24089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892104"/>
        <c:crosses val="autoZero"/>
        <c:auto val="1"/>
        <c:lblAlgn val="ctr"/>
        <c:lblOffset val="100"/>
        <c:noMultiLvlLbl val="0"/>
      </c:catAx>
      <c:valAx>
        <c:axId val="240892104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out"/>
        <c:minorTickMark val="none"/>
        <c:tickLblPos val="nextTo"/>
        <c:crossAx val="240891712"/>
        <c:crosses val="autoZero"/>
        <c:crossBetween val="between"/>
        <c:majorUnit val="0.25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s-ES" sz="1400" b="1">
                <a:solidFill>
                  <a:sysClr val="windowText" lastClr="000000"/>
                </a:solidFill>
              </a:rPr>
              <a:t>Alumnado por Nivel</a:t>
            </a:r>
            <a:r>
              <a:rPr lang="es-ES" sz="1400" b="1" baseline="0">
                <a:solidFill>
                  <a:sysClr val="windowText" lastClr="000000"/>
                </a:solidFill>
              </a:rPr>
              <a:t> del CdP</a:t>
            </a:r>
            <a:endParaRPr lang="es-ES" sz="14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4.038063523997831E-3"/>
          <c:y val="0"/>
        </c:manualLayout>
      </c:layout>
      <c:overlay val="0"/>
    </c:title>
    <c:autoTitleDeleted val="0"/>
    <c:view3D>
      <c:rotX val="30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61110271865292"/>
          <c:y val="0.12122786461900126"/>
          <c:w val="0.81047825681929186"/>
          <c:h val="0.683324907922293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10-4416-B5FF-2993E3E76594}"/>
              </c:ext>
            </c:extLst>
          </c:dPt>
          <c:dPt>
            <c:idx val="1"/>
            <c:bubble3D val="0"/>
            <c:spPr>
              <a:solidFill>
                <a:srgbClr val="E3C5A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010-4416-B5FF-2993E3E76594}"/>
              </c:ext>
            </c:extLst>
          </c:dPt>
          <c:dPt>
            <c:idx val="2"/>
            <c:bubble3D val="0"/>
            <c:spPr>
              <a:solidFill>
                <a:srgbClr val="9F703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010-4416-B5FF-2993E3E76594}"/>
              </c:ext>
            </c:extLst>
          </c:dPt>
          <c:dLbls>
            <c:dLbl>
              <c:idx val="0"/>
              <c:layout>
                <c:manualLayout>
                  <c:x val="0.1626813586960722"/>
                  <c:y val="-0.1842396497477984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0-4416-B5FF-2993E3E76594}"/>
                </c:ext>
              </c:extLst>
            </c:dLbl>
            <c:dLbl>
              <c:idx val="2"/>
              <c:layout>
                <c:manualLayout>
                  <c:x val="-0.20133439684064908"/>
                  <c:y val="-0.10110669041634067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10-4416-B5FF-2993E3E76594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'Nivel del certificado'!$A$23:$A$25</c:f>
              <c:strCache>
                <c:ptCount val="3"/>
                <c:pt idx="0">
                  <c:v>NIVEL 1</c:v>
                </c:pt>
                <c:pt idx="1">
                  <c:v>NIVEL 2</c:v>
                </c:pt>
                <c:pt idx="2">
                  <c:v>NIVEL 3</c:v>
                </c:pt>
              </c:strCache>
            </c:strRef>
          </c:cat>
          <c:val>
            <c:numRef>
              <c:f>'Nivel del certificado'!$C$23:$C$25</c:f>
              <c:numCache>
                <c:formatCode>#,##0</c:formatCode>
                <c:ptCount val="3"/>
                <c:pt idx="0">
                  <c:v>4508</c:v>
                </c:pt>
                <c:pt idx="1">
                  <c:v>13358</c:v>
                </c:pt>
                <c:pt idx="2">
                  <c:v>9513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10-4416-B5FF-2993E3E76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8369512181021425"/>
          <c:y val="0.82396218572225988"/>
          <c:w val="0.63955461514447243"/>
          <c:h val="9.922067433878456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94013684970601"/>
          <c:y val="8.2444359636993675E-2"/>
          <c:w val="0.76204139875528643"/>
          <c:h val="0.8509247920470810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'Nivel del certificado'!$F$21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E3C5A5"/>
            </a:solidFill>
            <a:ln w="25400">
              <a:noFill/>
            </a:ln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del certificado'!$A$22:$A$25</c:f>
              <c:strCache>
                <c:ptCount val="4"/>
                <c:pt idx="0">
                  <c:v>TOTAL</c:v>
                </c:pt>
                <c:pt idx="1">
                  <c:v>NIVEL 1</c:v>
                </c:pt>
                <c:pt idx="2">
                  <c:v>NIVEL 2</c:v>
                </c:pt>
                <c:pt idx="3">
                  <c:v>NIVEL 3</c:v>
                </c:pt>
              </c:strCache>
            </c:strRef>
          </c:cat>
          <c:val>
            <c:numRef>
              <c:f>'Nivel del certificado'!$F$22:$F$25</c:f>
              <c:numCache>
                <c:formatCode>0.0%</c:formatCode>
                <c:ptCount val="4"/>
                <c:pt idx="0">
                  <c:v>0.56108696446181383</c:v>
                </c:pt>
                <c:pt idx="1">
                  <c:v>0.51619343389529726</c:v>
                </c:pt>
                <c:pt idx="2">
                  <c:v>0.54671357987722713</c:v>
                </c:pt>
                <c:pt idx="3">
                  <c:v>0.60254388731209918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3-4710-ADDB-D96AA7255B59}"/>
            </c:ext>
          </c:extLst>
        </c:ser>
        <c:ser>
          <c:idx val="0"/>
          <c:order val="1"/>
          <c:tx>
            <c:strRef>
              <c:f>'Nivel del certificado'!$G$21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9F7037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del certificado'!$A$22:$A$25</c:f>
              <c:strCache>
                <c:ptCount val="4"/>
                <c:pt idx="0">
                  <c:v>TOTAL</c:v>
                </c:pt>
                <c:pt idx="1">
                  <c:v>NIVEL 1</c:v>
                </c:pt>
                <c:pt idx="2">
                  <c:v>NIVEL 2</c:v>
                </c:pt>
                <c:pt idx="3">
                  <c:v>NIVEL 3</c:v>
                </c:pt>
              </c:strCache>
            </c:strRef>
          </c:cat>
          <c:val>
            <c:numRef>
              <c:f>'Nivel del certificado'!$G$22:$G$25</c:f>
              <c:numCache>
                <c:formatCode>0.0%</c:formatCode>
                <c:ptCount val="4"/>
                <c:pt idx="0">
                  <c:v>0.43891303553818622</c:v>
                </c:pt>
                <c:pt idx="1">
                  <c:v>0.48380656610470274</c:v>
                </c:pt>
                <c:pt idx="2">
                  <c:v>0.45328642012277287</c:v>
                </c:pt>
                <c:pt idx="3">
                  <c:v>0.39745611268790076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33-4710-ADDB-D96AA7255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63560248"/>
        <c:axId val="763549272"/>
      </c:barChart>
      <c:catAx>
        <c:axId val="763560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63549272"/>
        <c:crosses val="autoZero"/>
        <c:auto val="1"/>
        <c:lblAlgn val="ctr"/>
        <c:lblOffset val="100"/>
        <c:noMultiLvlLbl val="0"/>
      </c:catAx>
      <c:valAx>
        <c:axId val="763549272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one"/>
        <c:crossAx val="763560248"/>
        <c:crosses val="autoZero"/>
        <c:crossBetween val="between"/>
        <c:majorUnit val="0.2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202970807688341"/>
          <c:y val="0.88622895940402668"/>
          <c:w val="0.74949558161125052"/>
          <c:h val="7.485029940119758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16-480C-8E04-809FB965FDC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16-480C-8E04-809FB965FD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16-480C-8E04-809FB965FD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16-480C-8E04-809FB965FDC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D16-480C-8E04-809FB965FDC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D16-480C-8E04-809FB965FDCE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del certificado'!$O$39:$T$39</c:f>
              <c:strCache>
                <c:ptCount val="6"/>
                <c:pt idx="0">
                  <c:v>Estudios primarios incompletos o sin estudios</c:v>
                </c:pt>
                <c:pt idx="1">
                  <c:v>Estudios primarios completos</c:v>
                </c:pt>
                <c:pt idx="2">
                  <c:v>Estudios secundarios. FP</c:v>
                </c:pt>
                <c:pt idx="3">
                  <c:v>Estudios secundarios. General</c:v>
                </c:pt>
                <c:pt idx="4">
                  <c:v>Estudios FP superior</c:v>
                </c:pt>
                <c:pt idx="5">
                  <c:v>Estudios universitarios</c:v>
                </c:pt>
              </c:strCache>
            </c:strRef>
          </c:cat>
          <c:val>
            <c:numRef>
              <c:f>'Nivel del certificado'!$V$40:$AA$40</c:f>
              <c:numCache>
                <c:formatCode>0.0%</c:formatCode>
                <c:ptCount val="6"/>
                <c:pt idx="0">
                  <c:v>5.2686773774067705E-2</c:v>
                </c:pt>
                <c:pt idx="1">
                  <c:v>0.16716305214144889</c:v>
                </c:pt>
                <c:pt idx="2">
                  <c:v>9.4760686270397243E-2</c:v>
                </c:pt>
                <c:pt idx="3">
                  <c:v>0.46444901212299172</c:v>
                </c:pt>
                <c:pt idx="4">
                  <c:v>9.3124711607030494E-2</c:v>
                </c:pt>
                <c:pt idx="5">
                  <c:v>0.12781576408406392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16-480C-8E04-809FB965F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263216"/>
        <c:axId val="240263608"/>
      </c:barChart>
      <c:catAx>
        <c:axId val="24026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263608"/>
        <c:crosses val="autoZero"/>
        <c:auto val="1"/>
        <c:lblAlgn val="ctr"/>
        <c:lblOffset val="100"/>
        <c:noMultiLvlLbl val="0"/>
      </c:catAx>
      <c:valAx>
        <c:axId val="2402636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40263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0.72052</cdr:x>
      <cdr:y>0.88018</cdr:y>
    </cdr:from>
    <cdr:to>
      <cdr:x>1</cdr:x>
      <cdr:y>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001110" y="3079090"/>
          <a:ext cx="1800200" cy="419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0.00261</cdr:y>
    </cdr:from>
    <cdr:to>
      <cdr:x>0.58527</cdr:x>
      <cdr:y>0.0836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8380"/>
          <a:ext cx="2745408" cy="2601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Alumnado por Nivel del CdP y sexo</a:t>
          </a:r>
          <a:endParaRPr lang="es-ES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4748" cy="490362"/>
          </a:xfrm>
          <a:prstGeom prst="rect">
            <a:avLst/>
          </a:prstGeom>
        </p:spPr>
        <p:txBody>
          <a:bodyPr vert="horz" lIns="90769" tIns="45385" rIns="90769" bIns="4538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08337" y="2"/>
            <a:ext cx="2914748" cy="490362"/>
          </a:xfrm>
          <a:prstGeom prst="rect">
            <a:avLst/>
          </a:prstGeom>
        </p:spPr>
        <p:txBody>
          <a:bodyPr vert="horz" lIns="90769" tIns="45385" rIns="90769" bIns="45385" rtlCol="0"/>
          <a:lstStyle>
            <a:lvl1pPr algn="r">
              <a:defRPr sz="1200"/>
            </a:lvl1pPr>
          </a:lstStyle>
          <a:p>
            <a:fld id="{20E02C8C-9328-48E0-92F5-D10E4B2B2D12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4" y="9283876"/>
            <a:ext cx="2914748" cy="490362"/>
          </a:xfrm>
          <a:prstGeom prst="rect">
            <a:avLst/>
          </a:prstGeom>
        </p:spPr>
        <p:txBody>
          <a:bodyPr vert="horz" lIns="90769" tIns="45385" rIns="90769" bIns="4538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08337" y="9283876"/>
            <a:ext cx="2914748" cy="490362"/>
          </a:xfrm>
          <a:prstGeom prst="rect">
            <a:avLst/>
          </a:prstGeom>
        </p:spPr>
        <p:txBody>
          <a:bodyPr vert="horz" lIns="90769" tIns="45385" rIns="90769" bIns="45385" rtlCol="0" anchor="b"/>
          <a:lstStyle>
            <a:lvl1pPr algn="r">
              <a:defRPr sz="1200"/>
            </a:lvl1pPr>
          </a:lstStyle>
          <a:p>
            <a:fld id="{E4D411F3-85E1-40B8-88DE-622F504E95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415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13321" cy="488791"/>
          </a:xfrm>
          <a:prstGeom prst="rect">
            <a:avLst/>
          </a:prstGeom>
        </p:spPr>
        <p:txBody>
          <a:bodyPr vert="horz" lIns="91459" tIns="45731" rIns="91459" bIns="4573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09732" y="6"/>
            <a:ext cx="2913321" cy="488791"/>
          </a:xfrm>
          <a:prstGeom prst="rect">
            <a:avLst/>
          </a:prstGeom>
        </p:spPr>
        <p:txBody>
          <a:bodyPr vert="horz" lIns="91459" tIns="45731" rIns="91459" bIns="4573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AB7F56-AE22-470F-9E4E-A4F1F6D13FED}" type="datetimeFigureOut">
              <a:rPr lang="es-ES"/>
              <a:pPr>
                <a:defRPr/>
              </a:pPr>
              <a:t>12/01/2021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1838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1" rIns="91459" bIns="45731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2311" y="4642728"/>
            <a:ext cx="5380041" cy="4399115"/>
          </a:xfrm>
          <a:prstGeom prst="rect">
            <a:avLst/>
          </a:prstGeom>
        </p:spPr>
        <p:txBody>
          <a:bodyPr vert="horz" lIns="91459" tIns="45731" rIns="91459" bIns="4573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283876"/>
            <a:ext cx="2913321" cy="488790"/>
          </a:xfrm>
          <a:prstGeom prst="rect">
            <a:avLst/>
          </a:prstGeom>
        </p:spPr>
        <p:txBody>
          <a:bodyPr vert="horz" lIns="91459" tIns="45731" rIns="91459" bIns="4573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09732" y="9283876"/>
            <a:ext cx="2913321" cy="488790"/>
          </a:xfrm>
          <a:prstGeom prst="rect">
            <a:avLst/>
          </a:prstGeom>
        </p:spPr>
        <p:txBody>
          <a:bodyPr vert="horz" lIns="91459" tIns="45731" rIns="91459" bIns="4573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B673A1-87EF-41FB-9580-96D2E46E347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7538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459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233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718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0602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1404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7022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510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053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193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599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7950">
              <a:defRPr/>
            </a:pPr>
            <a:endParaRPr lang="es-ES" dirty="0"/>
          </a:p>
          <a:p>
            <a:pPr defTabSz="907950">
              <a:defRPr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5672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1274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7950">
              <a:defRPr/>
            </a:pPr>
            <a:endParaRPr lang="es-ES" dirty="0"/>
          </a:p>
          <a:p>
            <a:pPr defTabSz="907950">
              <a:defRPr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0367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5711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950">
              <a:defRPr/>
            </a:pPr>
            <a:r>
              <a:rPr lang="es-ES_tradnl" dirty="0">
                <a:solidFill>
                  <a:srgbClr val="3E5D78"/>
                </a:solidFill>
              </a:rPr>
              <a:t>*Existe un pequeño resto de no demandante por eso tanto en el colectivo de insertados, como en el de no insertados, según antigüedad, no suma el 100%</a:t>
            </a:r>
            <a:endParaRPr lang="es-ES" dirty="0">
              <a:solidFill>
                <a:srgbClr val="3E5D78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6623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950">
              <a:defRPr/>
            </a:pPr>
            <a:r>
              <a:rPr lang="es-ES_tradnl" dirty="0">
                <a:solidFill>
                  <a:srgbClr val="3E5D78"/>
                </a:solidFill>
              </a:rPr>
              <a:t>*Existe un pequeño resto de no demandante por eso tanto en el colectivo de insertados, como en el de no insertados, según antigüedad, no suma el 100%</a:t>
            </a:r>
            <a:endParaRPr lang="es-ES" dirty="0">
              <a:solidFill>
                <a:srgbClr val="3E5D78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7941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950">
              <a:defRPr/>
            </a:pPr>
            <a:r>
              <a:rPr lang="es-ES_tradnl" dirty="0">
                <a:solidFill>
                  <a:srgbClr val="3E5D78"/>
                </a:solidFill>
              </a:rPr>
              <a:t>*Existe un pequeño resto de no demandante por eso tanto en el colectivo de insertados, como en el de no insertados, según antigüedad, no suma el 100%</a:t>
            </a:r>
            <a:endParaRPr lang="es-ES" dirty="0">
              <a:solidFill>
                <a:srgbClr val="3E5D78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4464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7319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0342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364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3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u="sng" dirty="0" smtClean="0"/>
              <a:t>Notas metodológicas  diapositiva:</a:t>
            </a:r>
            <a:endParaRPr lang="es-ES" dirty="0" smtClean="0"/>
          </a:p>
          <a:p>
            <a:r>
              <a:rPr lang="es-ES" dirty="0" smtClean="0"/>
              <a:t>Nos han sido enviadas las 12 titulaciones de </a:t>
            </a:r>
            <a:r>
              <a:rPr lang="es-ES" dirty="0" err="1" smtClean="0"/>
              <a:t>de</a:t>
            </a:r>
            <a:r>
              <a:rPr lang="es-ES" dirty="0" smtClean="0"/>
              <a:t> FP Superior y FP Medio con el criterio:</a:t>
            </a:r>
          </a:p>
          <a:p>
            <a:r>
              <a:rPr lang="es-ES" dirty="0" smtClean="0"/>
              <a:t>6 de mas número de alumnado y 6 de menos en cada grado.</a:t>
            </a:r>
          </a:p>
          <a:p>
            <a:r>
              <a:rPr lang="es-ES" dirty="0" smtClean="0"/>
              <a:t> </a:t>
            </a:r>
          </a:p>
          <a:p>
            <a:r>
              <a:rPr lang="es-ES" dirty="0" smtClean="0"/>
              <a:t>Alumnado </a:t>
            </a:r>
            <a:r>
              <a:rPr lang="es-ES" b="1" u="sng" dirty="0" smtClean="0"/>
              <a:t>identificados</a:t>
            </a:r>
            <a:r>
              <a:rPr lang="es-ES" dirty="0" smtClean="0"/>
              <a:t> en nuestro sistema por:</a:t>
            </a:r>
          </a:p>
          <a:p>
            <a:r>
              <a:rPr lang="es-ES" dirty="0" smtClean="0"/>
              <a:t>-Fueron alguna vez desde 2005 </a:t>
            </a:r>
            <a:r>
              <a:rPr lang="es-ES" b="1" dirty="0" smtClean="0"/>
              <a:t>demandantes de empleo</a:t>
            </a:r>
            <a:r>
              <a:rPr lang="es-ES" dirty="0" smtClean="0"/>
              <a:t>. ( …… Millones de registros, de ….. personas)</a:t>
            </a:r>
          </a:p>
          <a:p>
            <a:r>
              <a:rPr lang="es-ES" dirty="0" smtClean="0"/>
              <a:t>-Han tenido </a:t>
            </a:r>
            <a:r>
              <a:rPr lang="es-ES" b="1" dirty="0" smtClean="0"/>
              <a:t>contratos registrados</a:t>
            </a:r>
            <a:r>
              <a:rPr lang="es-ES" dirty="0" smtClean="0"/>
              <a:t> en la Comunidad de Madrid (… Millones de registros)</a:t>
            </a:r>
          </a:p>
          <a:p>
            <a:r>
              <a:rPr lang="es-ES" b="1" u="sng" dirty="0" smtClean="0"/>
              <a:t>No encontrados</a:t>
            </a:r>
            <a:r>
              <a:rPr lang="es-ES" dirty="0" smtClean="0"/>
              <a:t> por diversas causas:</a:t>
            </a:r>
          </a:p>
          <a:p>
            <a:r>
              <a:rPr lang="es-ES" dirty="0" smtClean="0"/>
              <a:t>No han estado en nuestro sistema. Comunidad de Madrid</a:t>
            </a:r>
          </a:p>
          <a:p>
            <a:r>
              <a:rPr lang="es-ES" dirty="0" smtClean="0"/>
              <a:t>Siguen estudiando.</a:t>
            </a:r>
          </a:p>
          <a:p>
            <a:r>
              <a:rPr lang="es-ES" dirty="0" smtClean="0"/>
              <a:t>No han accedido al mundo laboral en Madrid: Otra Comunidad, Extranjero, …</a:t>
            </a:r>
          </a:p>
          <a:p>
            <a:r>
              <a:rPr lang="es-ES" dirty="0" smtClean="0"/>
              <a:t>	……..</a:t>
            </a:r>
          </a:p>
          <a:p>
            <a:r>
              <a:rPr lang="es-ES" b="1" dirty="0" smtClean="0"/>
              <a:t>Contratos relacionados con la Comunidad de Madrid:</a:t>
            </a:r>
            <a:endParaRPr lang="es-ES" dirty="0" smtClean="0"/>
          </a:p>
          <a:p>
            <a:r>
              <a:rPr lang="es-ES" dirty="0" smtClean="0"/>
              <a:t> Registrados en las oficinas de la Comunidad de Madrid.</a:t>
            </a:r>
          </a:p>
          <a:p>
            <a:r>
              <a:rPr lang="es-ES" dirty="0" smtClean="0"/>
              <a:t>Hechos a demandantes de empleo de la Comunidad de Madrid.</a:t>
            </a:r>
          </a:p>
          <a:p>
            <a:r>
              <a:rPr lang="es-ES" dirty="0" smtClean="0"/>
              <a:t>Contratos de las empresas madrileñas o para trabajar en la Comunidad de Madrid</a:t>
            </a:r>
          </a:p>
          <a:p>
            <a:r>
              <a:rPr lang="es-ES" dirty="0" smtClean="0"/>
              <a:t> </a:t>
            </a:r>
          </a:p>
          <a:p>
            <a:r>
              <a:rPr lang="es-ES" dirty="0" smtClean="0"/>
              <a:t>Datos obtenidos de los cruces SISPE:</a:t>
            </a:r>
          </a:p>
          <a:p>
            <a:pPr lvl="0"/>
            <a:r>
              <a:rPr lang="es-ES" dirty="0" smtClean="0"/>
              <a:t>Inscripciones como demandante en el año siguiente a la finalización de los estudios</a:t>
            </a:r>
          </a:p>
          <a:p>
            <a:pPr lvl="0"/>
            <a:r>
              <a:rPr lang="es-ES" dirty="0" smtClean="0"/>
              <a:t>Contratos realizados a cada alumno durante el año anterior, Indicador: Experiencia laboral previa.</a:t>
            </a:r>
          </a:p>
          <a:p>
            <a:pPr lvl="0"/>
            <a:r>
              <a:rPr lang="es-ES" dirty="0" smtClean="0"/>
              <a:t>Contratos obtenidos en el año siguiente a la titulación: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8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334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u="sng" dirty="0" smtClean="0"/>
              <a:t>Notas metodológicas  diapositiva:</a:t>
            </a:r>
            <a:endParaRPr lang="es-ES" dirty="0" smtClean="0"/>
          </a:p>
          <a:p>
            <a:r>
              <a:rPr lang="es-ES" dirty="0" smtClean="0"/>
              <a:t>Nos han sido enviadas las 12 titulaciones de </a:t>
            </a:r>
            <a:r>
              <a:rPr lang="es-ES" dirty="0" err="1" smtClean="0"/>
              <a:t>de</a:t>
            </a:r>
            <a:r>
              <a:rPr lang="es-ES" dirty="0" smtClean="0"/>
              <a:t> FP Superior y FP Medio con el criterio:</a:t>
            </a:r>
          </a:p>
          <a:p>
            <a:r>
              <a:rPr lang="es-ES" dirty="0" smtClean="0"/>
              <a:t>6 de mas número de alumnado y 6 de menos en cada grado.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222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670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684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673A1-87EF-41FB-9580-96D2E46E3474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64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829E3BA-217C-4EF6-8ACE-0B1581A95E58}" type="datetime1">
              <a:rPr lang="es-ES"/>
              <a:pPr>
                <a:defRPr/>
              </a:pPr>
              <a:t>12/01/2021</a:t>
            </a:fld>
            <a:endParaRPr lang="es-ES" dirty="0"/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F1E4-73DB-4ADA-AA0F-0A9BA0C0555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5DBE-4EDD-49C4-84E1-35C6CD60A95F}" type="datetime1">
              <a:rPr lang="es-ES"/>
              <a:pPr>
                <a:defRPr/>
              </a:pPr>
              <a:t>12/01/2021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AD4D-AE7E-4751-B9C0-4BEBFE11843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403649" y="6356350"/>
            <a:ext cx="7632848" cy="473505"/>
            <a:chOff x="899592" y="6385023"/>
            <a:chExt cx="7787208" cy="47350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6391861"/>
              <a:ext cx="360041" cy="466667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331641" y="6385023"/>
              <a:ext cx="73551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b="1" dirty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Consejería de Economía, Empleo y </a:t>
              </a:r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Competitividad. Dirección General del Servicio Público de Empleo. </a:t>
              </a:r>
            </a:p>
            <a:p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Subdirección General de Análisis, Planificación y Evaluación </a:t>
              </a:r>
              <a:endParaRPr lang="es-E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4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F488-28B3-4FE3-89FF-5EB327B1460E}" type="datetime1">
              <a:rPr lang="es-ES"/>
              <a:pPr>
                <a:defRPr/>
              </a:pPr>
              <a:t>12/01/2021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FD1A-3AB4-47E3-8D6C-5B3E28BD1A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1403649" y="6356350"/>
            <a:ext cx="7632848" cy="473505"/>
            <a:chOff x="899592" y="6385023"/>
            <a:chExt cx="7787208" cy="47350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6391861"/>
              <a:ext cx="360041" cy="466667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1331641" y="6385023"/>
              <a:ext cx="73551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b="1" dirty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Consejería de Economía, Empleo y </a:t>
              </a:r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Competitividad. Dirección General del Servicio Público de Empleo. </a:t>
              </a:r>
            </a:p>
            <a:p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Subdirección General de Análisis, Planificación y Evaluación </a:t>
              </a:r>
              <a:endParaRPr lang="es-E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296A-9202-4A22-B9BA-D818481F9E4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1623612" y="6356350"/>
            <a:ext cx="6949626" cy="473505"/>
            <a:chOff x="1623612" y="6356350"/>
            <a:chExt cx="6949626" cy="47350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3612" y="6363188"/>
              <a:ext cx="322758" cy="46666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1979712" y="6356350"/>
              <a:ext cx="65935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b="1" dirty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Consejería de Economía, Empleo y </a:t>
              </a:r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Competitividad. Dirección General del Servicio Público de Empleo. </a:t>
              </a:r>
            </a:p>
            <a:p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Subdirección General de Análisis, Planificación y Evaluación </a:t>
              </a:r>
              <a:endParaRPr lang="es-E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E77B-BFFC-4F64-B704-CDC43080BC57}" type="datetime1">
              <a:rPr lang="es-ES"/>
              <a:pPr>
                <a:defRPr/>
              </a:pPr>
              <a:t>12/01/2021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E2A02-0E31-413B-A0D0-EDE15764953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5D32-9F46-407C-B3B4-4FC140D4D1C6}" type="datetime1">
              <a:rPr lang="es-ES"/>
              <a:pPr>
                <a:defRPr/>
              </a:pPr>
              <a:t>12/01/2021</a:t>
            </a:fld>
            <a:endParaRPr lang="es-ES" dirty="0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718A-EF45-4BE1-A88F-87313A46EF2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3612" y="6363188"/>
            <a:ext cx="322758" cy="466667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1979712" y="6356350"/>
            <a:ext cx="6593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DDE9EC">
                    <a:lumMod val="75000"/>
                  </a:srgbClr>
                </a:solidFill>
                <a:cs typeface="Arial" panose="020B0604020202020204" pitchFamily="34" charset="0"/>
              </a:rPr>
              <a:t>Consejería de Economía, Empleo y </a:t>
            </a:r>
            <a:r>
              <a:rPr lang="es-ES" sz="1000" b="1" dirty="0" smtClean="0">
                <a:solidFill>
                  <a:srgbClr val="DDE9EC">
                    <a:lumMod val="75000"/>
                  </a:srgbClr>
                </a:solidFill>
                <a:cs typeface="Arial" panose="020B0604020202020204" pitchFamily="34" charset="0"/>
              </a:rPr>
              <a:t>Competitividad. Dirección General del Servicio Público de Empleo. </a:t>
            </a:r>
          </a:p>
          <a:p>
            <a:r>
              <a:rPr lang="es-ES" sz="1000" b="1" dirty="0" smtClean="0">
                <a:solidFill>
                  <a:srgbClr val="DDE9EC">
                    <a:lumMod val="75000"/>
                  </a:srgbClr>
                </a:solidFill>
                <a:cs typeface="Arial" panose="020B0604020202020204" pitchFamily="34" charset="0"/>
              </a:rPr>
              <a:t>Subdirección General de Análisis, Planificación y Evaluación 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A1B1-923D-4AB1-A29D-D59B3F0709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3612" y="6363188"/>
            <a:ext cx="322758" cy="466667"/>
          </a:xfrm>
          <a:prstGeom prst="rect">
            <a:avLst/>
          </a:prstGeom>
        </p:spPr>
      </p:pic>
      <p:sp>
        <p:nvSpPr>
          <p:cNvPr id="16" name="Rectángulo 15"/>
          <p:cNvSpPr/>
          <p:nvPr userDrawn="1"/>
        </p:nvSpPr>
        <p:spPr>
          <a:xfrm>
            <a:off x="1979712" y="6356350"/>
            <a:ext cx="6593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DDE9EC">
                    <a:lumMod val="75000"/>
                  </a:srgbClr>
                </a:solidFill>
                <a:cs typeface="Arial" panose="020B0604020202020204" pitchFamily="34" charset="0"/>
              </a:rPr>
              <a:t>Consejería de Economía, Empleo y </a:t>
            </a:r>
            <a:r>
              <a:rPr lang="es-ES" sz="1000" b="1" dirty="0" smtClean="0">
                <a:solidFill>
                  <a:srgbClr val="DDE9EC">
                    <a:lumMod val="75000"/>
                  </a:srgbClr>
                </a:solidFill>
                <a:cs typeface="Arial" panose="020B0604020202020204" pitchFamily="34" charset="0"/>
              </a:rPr>
              <a:t>Competitividad. Dirección General del Servicio Público de Empleo. </a:t>
            </a:r>
          </a:p>
          <a:p>
            <a:r>
              <a:rPr lang="es-ES" sz="1000" b="1" dirty="0" smtClean="0">
                <a:solidFill>
                  <a:srgbClr val="DDE9EC">
                    <a:lumMod val="75000"/>
                  </a:srgbClr>
                </a:solidFill>
                <a:cs typeface="Arial" panose="020B0604020202020204" pitchFamily="34" charset="0"/>
              </a:rPr>
              <a:t>Subdirección General de Análisis, Planificación y Evaluación 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F7D7-7E16-43B6-9A0F-00B7E8D2316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603375" y="6356350"/>
            <a:ext cx="7632848" cy="473505"/>
            <a:chOff x="899592" y="6385023"/>
            <a:chExt cx="7787208" cy="47350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6391861"/>
              <a:ext cx="360041" cy="46666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1331641" y="6385023"/>
              <a:ext cx="73551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b="1" dirty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Consejería de Economía, Empleo y </a:t>
              </a:r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Competitividad. Dirección General del Servicio Público de Empleo. </a:t>
              </a:r>
            </a:p>
            <a:p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Subdirección General de Análisis, Planificación y Evaluación </a:t>
              </a:r>
              <a:endParaRPr lang="es-E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2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4562-C49B-4C54-8BE1-323F4AD92F6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1403649" y="6356350"/>
            <a:ext cx="7632848" cy="473505"/>
            <a:chOff x="899592" y="6385023"/>
            <a:chExt cx="7787208" cy="47350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6391861"/>
              <a:ext cx="360041" cy="466667"/>
            </a:xfrm>
            <a:prstGeom prst="rect">
              <a:avLst/>
            </a:prstGeom>
          </p:spPr>
        </p:pic>
        <p:sp>
          <p:nvSpPr>
            <p:cNvPr id="17" name="Rectángulo 16"/>
            <p:cNvSpPr/>
            <p:nvPr/>
          </p:nvSpPr>
          <p:spPr>
            <a:xfrm>
              <a:off x="1331641" y="6385023"/>
              <a:ext cx="73551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b="1" dirty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Consejería de Economía, Empleo y </a:t>
              </a:r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Competitividad. Dirección General del Servicio Público de Empleo. </a:t>
              </a:r>
            </a:p>
            <a:p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Subdirección General de Análisis, Planificación y Evaluación </a:t>
              </a:r>
              <a:endParaRPr lang="es-E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33D2-2E15-4BF7-9AB5-BBE4735AC8DF}" type="datetime1">
              <a:rPr lang="es-ES"/>
              <a:pPr>
                <a:defRPr/>
              </a:pPr>
              <a:t>12/01/2021</a:t>
            </a:fld>
            <a:endParaRPr lang="es-ES" dirty="0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E0411-D6F6-4F33-8832-FBB27C4014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1403649" y="6356350"/>
            <a:ext cx="7632848" cy="473505"/>
            <a:chOff x="899592" y="6385023"/>
            <a:chExt cx="7787208" cy="47350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6391861"/>
              <a:ext cx="360041" cy="466667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1331641" y="6385023"/>
              <a:ext cx="73551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000" b="1" dirty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Consejería de Economía, Empleo y </a:t>
              </a:r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Competitividad. Dirección General del Servicio Público de Empleo. </a:t>
              </a:r>
            </a:p>
            <a:p>
              <a:r>
                <a:rPr lang="es-ES" sz="1000" b="1" dirty="0" smtClean="0">
                  <a:solidFill>
                    <a:srgbClr val="DDE9EC">
                      <a:lumMod val="75000"/>
                    </a:srgbClr>
                  </a:solidFill>
                  <a:cs typeface="Arial" panose="020B0604020202020204" pitchFamily="34" charset="0"/>
                </a:rPr>
                <a:t>Subdirección General de Análisis, Planificación y Evaluación </a:t>
              </a:r>
              <a:endParaRPr lang="es-E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74FA-EA6F-4E38-966E-BCF76D849907}" type="datetime1">
              <a:rPr lang="es-ES"/>
              <a:pPr>
                <a:defRPr/>
              </a:pPr>
              <a:t>12/01/2021</a:t>
            </a:fld>
            <a:endParaRPr lang="es-ES" dirty="0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0354-9346-40CF-94F9-A8D1B80360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68020C5-838C-404A-8210-FC566B2F365A}" type="datetime1">
              <a:rPr lang="es-ES"/>
              <a:pPr>
                <a:defRPr/>
              </a:pPr>
              <a:t>12/01/2021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A877CB2-6210-4FB1-A76B-45736E4CB5C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5" r:id="rId2"/>
    <p:sldLayoutId id="2147484050" r:id="rId3"/>
    <p:sldLayoutId id="2147484046" r:id="rId4"/>
    <p:sldLayoutId id="2147484047" r:id="rId5"/>
    <p:sldLayoutId id="2147484051" r:id="rId6"/>
    <p:sldLayoutId id="2147484052" r:id="rId7"/>
    <p:sldLayoutId id="2147484053" r:id="rId8"/>
    <p:sldLayoutId id="2147484054" r:id="rId9"/>
    <p:sldLayoutId id="2147484048" r:id="rId10"/>
    <p:sldLayoutId id="21474840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4414" y="3645024"/>
            <a:ext cx="6862786" cy="13746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Inserción laboral. Certificados de Profesionalidad en la Comunidad de Madrid 2018-2019 (4ª edición)</a:t>
            </a:r>
            <a:endParaRPr lang="es-ES" sz="2800" b="1" dirty="0">
              <a:solidFill>
                <a:srgbClr val="C28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 General del Servicio Público de Empleo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Subdirección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General de Análisis, Planificación y Evaluación 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5813" y="6354763"/>
            <a:ext cx="7500937" cy="366712"/>
          </a:xfrm>
        </p:spPr>
        <p:txBody>
          <a:bodyPr/>
          <a:lstStyle/>
          <a:p>
            <a:pPr>
              <a:defRPr/>
            </a:pP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0896"/>
            <a:ext cx="3249168" cy="11978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2369704" cy="335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buNone/>
            </a:pP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buNone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de INSERCIÓN LABORAL, según este estudio:</a:t>
            </a:r>
          </a:p>
          <a:p>
            <a:pPr algn="just">
              <a:lnSpc>
                <a:spcPct val="115000"/>
              </a:lnSpc>
            </a:pPr>
            <a:r>
              <a:rPr lang="es-ES" sz="20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colectivo de alumnos que han obtenido un CdP está formado por dos grupos:</a:t>
            </a:r>
          </a:p>
          <a:p>
            <a:pPr lvl="1" algn="just">
              <a:lnSpc>
                <a:spcPct val="115000"/>
              </a:lnSpc>
            </a:pPr>
            <a:r>
              <a:rPr lang="es-ES" sz="17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Aquellos que, en el momento de terminar la formación, están de BAJA en la Seguridad Social, es decir, están DESEMPLEADOS</a:t>
            </a:r>
          </a:p>
          <a:p>
            <a:pPr lvl="1" algn="just">
              <a:lnSpc>
                <a:spcPct val="115000"/>
              </a:lnSpc>
            </a:pPr>
            <a:r>
              <a:rPr lang="es-ES" sz="17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Aquellos que al finalizar la formación están de ALTA en la Seguridad Social, es decir, están OCUPADOS</a:t>
            </a:r>
          </a:p>
          <a:p>
            <a:pPr algn="just">
              <a:lnSpc>
                <a:spcPct val="115000"/>
              </a:lnSpc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inserción laboral se calcula sobre el colectivo 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alumnos inicialmente DESEMPLEADOS.</a:t>
            </a:r>
          </a:p>
          <a:p>
            <a:pPr algn="just">
              <a:lnSpc>
                <a:spcPct val="115000"/>
              </a:lnSpc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 de inserción es el porcentaje de alumnos OCUPADOS al cabo de un año del fin de la formación </a:t>
            </a:r>
            <a:r>
              <a:rPr lang="es-ES" sz="2000" b="1" u="sng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conjunto de alumnos inicialmente DESEMPLEADOS</a:t>
            </a:r>
            <a:endParaRPr lang="es-ES" sz="2000" b="1" dirty="0">
              <a:solidFill>
                <a:srgbClr val="C28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Objetivos, marco y metodología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755575" y="4132842"/>
            <a:ext cx="7931224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755574" y="4924930"/>
            <a:ext cx="7931223" cy="1024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0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971600" y="2492895"/>
            <a:ext cx="102956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32009"/>
              </p:ext>
            </p:extLst>
          </p:nvPr>
        </p:nvGraphicFramePr>
        <p:xfrm>
          <a:off x="1236990" y="1756385"/>
          <a:ext cx="6670020" cy="4802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Document" r:id="rId3" imgW="5232659" imgH="3767113" progId="Word.Document.12">
                  <p:embed/>
                </p:oleObj>
              </mc:Choice>
              <mc:Fallback>
                <p:oleObj name="Document" r:id="rId3" imgW="5232659" imgH="37671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6990" y="1756385"/>
                        <a:ext cx="6670020" cy="4802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1115616" y="1747090"/>
            <a:ext cx="2016224" cy="27620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4541045" y="2438818"/>
            <a:ext cx="3456384" cy="1080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4"/>
          <p:cNvCxnSpPr>
            <a:stCxn id="2" idx="3"/>
          </p:cNvCxnSpPr>
          <p:nvPr/>
        </p:nvCxnSpPr>
        <p:spPr>
          <a:xfrm>
            <a:off x="3131840" y="3128105"/>
            <a:ext cx="14092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165779" y="2204775"/>
            <a:ext cx="128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Inserción laboral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67,2%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457200" y="65782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Principales conclusiones: Alumnado con formación conducente a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CdP</a:t>
            </a:r>
            <a:endParaRPr lang="es-ES" sz="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7200" y="1143000"/>
            <a:ext cx="8199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cs typeface="Arial" panose="020B0604020202020204" pitchFamily="34" charset="0"/>
              </a:rPr>
              <a:t>Distribución de egresados al finalizar la formación (T) y al cabo de un año (T+1) con los resultados de la inserción en el mercado laboral</a:t>
            </a:r>
            <a:endParaRPr lang="es-ES" b="1" baseline="30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62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26949" y="146784"/>
            <a:ext cx="8229600" cy="990600"/>
          </a:xfrm>
        </p:spPr>
        <p:txBody>
          <a:bodyPr/>
          <a:lstStyle/>
          <a:p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S" sz="2000" b="1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2075" y="5621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2.- Principales conclusiones: Alumnado con formación conducente a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CdP</a:t>
            </a:r>
            <a:endParaRPr lang="es-ES" sz="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53430"/>
              </p:ext>
            </p:extLst>
          </p:nvPr>
        </p:nvGraphicFramePr>
        <p:xfrm>
          <a:off x="1848185" y="1900237"/>
          <a:ext cx="5367003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brir llave 6"/>
          <p:cNvSpPr/>
          <p:nvPr/>
        </p:nvSpPr>
        <p:spPr>
          <a:xfrm rot="16200000">
            <a:off x="2875975" y="3944702"/>
            <a:ext cx="460244" cy="2396779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F0"/>
              </a:solidFill>
            </a:endParaRPr>
          </a:p>
        </p:txBody>
      </p:sp>
      <p:sp>
        <p:nvSpPr>
          <p:cNvPr id="9" name="Abrir llave 8"/>
          <p:cNvSpPr/>
          <p:nvPr/>
        </p:nvSpPr>
        <p:spPr>
          <a:xfrm rot="16200000">
            <a:off x="6145919" y="4138819"/>
            <a:ext cx="432048" cy="2036741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907704" y="5398497"/>
            <a:ext cx="239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solidFill>
                  <a:srgbClr val="3E5D78"/>
                </a:solidFill>
              </a:rPr>
              <a:t>Situación laboral en la fecha (T) de obtención del CdP</a:t>
            </a:r>
            <a:endParaRPr lang="es-ES" sz="1400" dirty="0">
              <a:solidFill>
                <a:srgbClr val="3E5D78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76056" y="5484165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3E5D78"/>
                </a:solidFill>
              </a:rPr>
              <a:t>Situación laboral un año después de finalizar la </a:t>
            </a:r>
            <a:r>
              <a:rPr lang="es-ES" sz="1400" dirty="0" smtClean="0">
                <a:solidFill>
                  <a:srgbClr val="3E5D78"/>
                </a:solidFill>
              </a:rPr>
              <a:t>formación (T+1)</a:t>
            </a:r>
            <a:endParaRPr lang="es-ES" sz="1400" dirty="0">
              <a:solidFill>
                <a:srgbClr val="3E5D78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025428"/>
              </p:ext>
            </p:extLst>
          </p:nvPr>
        </p:nvGraphicFramePr>
        <p:xfrm>
          <a:off x="1187624" y="1281694"/>
          <a:ext cx="6696743" cy="379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7488323" y="1775458"/>
            <a:ext cx="1368151" cy="1116124"/>
          </a:xfrm>
          <a:prstGeom prst="rect">
            <a:avLst/>
          </a:prstGeom>
          <a:solidFill>
            <a:srgbClr val="C28D4D"/>
          </a:solidFill>
          <a:ln>
            <a:solidFill>
              <a:srgbClr val="C28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Inserción laboral: 67,2%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593258" y="3032956"/>
            <a:ext cx="864096" cy="79208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 año</a:t>
            </a:r>
            <a:endParaRPr lang="es-E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1359185" y="2333520"/>
            <a:ext cx="423109" cy="2442027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F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7504" y="2924944"/>
            <a:ext cx="1332308" cy="101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27.379 egresados</a:t>
            </a:r>
            <a:endParaRPr lang="es-E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57201" y="1199265"/>
            <a:ext cx="8199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cs typeface="Arial" panose="020B0604020202020204" pitchFamily="34" charset="0"/>
              </a:rPr>
              <a:t>Distribución de egresados al finalizar la formación (T) y al cabo de un año (T+1) con los resultados de la inserción en el mercado laboral</a:t>
            </a:r>
            <a:endParaRPr lang="es-ES" b="1" baseline="30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03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788024" y="5423039"/>
            <a:ext cx="3898776" cy="5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media: 39,3 años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Principales conclusiones: Alumnado con formación conducente a CdP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los egresados, según sexo y edad</a:t>
            </a:r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785096"/>
            <a:ext cx="3596952" cy="35725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55" y="1785459"/>
            <a:ext cx="3603048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232742"/>
              </p:ext>
            </p:extLst>
          </p:nvPr>
        </p:nvGraphicFramePr>
        <p:xfrm>
          <a:off x="1835696" y="1463080"/>
          <a:ext cx="5570303" cy="484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DF7D7-7E16-43B6-9A0F-00B7E8D23162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8" name="Título 11"/>
          <p:cNvSpPr>
            <a:spLocks noGrp="1"/>
          </p:cNvSpPr>
          <p:nvPr>
            <p:ph type="title"/>
          </p:nvPr>
        </p:nvSpPr>
        <p:spPr>
          <a:xfrm>
            <a:off x="457200" y="108863"/>
            <a:ext cx="8229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Principales conclusiones: Alumnado con formación conducente a CdP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los egresados, según familias profesionales, ambos sexos</a:t>
            </a:r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35696" y="1530585"/>
            <a:ext cx="5570303" cy="9623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r>
              <a:rPr lang="es-ES" dirty="0" smtClean="0">
                <a:solidFill>
                  <a:srgbClr val="0070C0"/>
                </a:solidFill>
              </a:rPr>
              <a:t>                                                    	 </a:t>
            </a:r>
          </a:p>
          <a:p>
            <a:pPr algn="ctr"/>
            <a:r>
              <a:rPr lang="es-ES" sz="1500" dirty="0">
                <a:solidFill>
                  <a:srgbClr val="0070C0"/>
                </a:solidFill>
              </a:rPr>
              <a:t>	</a:t>
            </a:r>
            <a:r>
              <a:rPr lang="es-ES" sz="1500" dirty="0" smtClean="0">
                <a:solidFill>
                  <a:srgbClr val="0070C0"/>
                </a:solidFill>
              </a:rPr>
              <a:t>			  </a:t>
            </a:r>
            <a:r>
              <a:rPr lang="es-ES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familias: </a:t>
            </a:r>
          </a:p>
          <a:p>
            <a:pPr algn="r"/>
            <a:r>
              <a:rPr lang="es-E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56,2% de los egresados</a:t>
            </a:r>
            <a:endParaRPr lang="es-E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39912"/>
              </p:ext>
            </p:extLst>
          </p:nvPr>
        </p:nvGraphicFramePr>
        <p:xfrm>
          <a:off x="4644008" y="1535112"/>
          <a:ext cx="3888432" cy="463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364066"/>
              </p:ext>
            </p:extLst>
          </p:nvPr>
        </p:nvGraphicFramePr>
        <p:xfrm>
          <a:off x="612775" y="1535112"/>
          <a:ext cx="3887217" cy="463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108863"/>
            <a:ext cx="8229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Principales conclusiones: Alumnado con formación conducente a CdP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los egresados, según familias profesionales y sexo</a:t>
            </a:r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2775" y="1812110"/>
            <a:ext cx="3887217" cy="372931"/>
          </a:xfrm>
          <a:prstGeom prst="rect">
            <a:avLst/>
          </a:prstGeom>
          <a:noFill/>
          <a:ln>
            <a:solidFill>
              <a:srgbClr val="896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400" dirty="0" smtClean="0">
              <a:solidFill>
                <a:srgbClr val="89602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35320" y="2253096"/>
            <a:ext cx="158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solidFill>
                  <a:srgbClr val="89602F"/>
                </a:solidFill>
              </a:rPr>
              <a:t>2 </a:t>
            </a:r>
            <a:r>
              <a:rPr lang="es-ES" sz="1200" dirty="0" smtClean="0">
                <a:solidFill>
                  <a:srgbClr val="89602F"/>
                </a:solidFill>
              </a:rPr>
              <a:t>familias</a:t>
            </a:r>
          </a:p>
          <a:p>
            <a:pPr algn="r"/>
            <a:r>
              <a:rPr lang="es-ES" sz="1200" dirty="0" smtClean="0">
                <a:solidFill>
                  <a:srgbClr val="89602F"/>
                </a:solidFill>
              </a:rPr>
              <a:t> 53,0% egresadas</a:t>
            </a:r>
            <a:endParaRPr lang="es-ES" sz="1200" dirty="0">
              <a:solidFill>
                <a:srgbClr val="89602F"/>
              </a:solidFill>
            </a:endParaRPr>
          </a:p>
          <a:p>
            <a:pPr algn="r"/>
            <a:endParaRPr lang="es-ES" sz="1200" dirty="0">
              <a:solidFill>
                <a:srgbClr val="89602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63511" y="1838891"/>
            <a:ext cx="3868929" cy="828410"/>
          </a:xfrm>
          <a:prstGeom prst="rect">
            <a:avLst/>
          </a:prstGeom>
          <a:noFill/>
          <a:ln>
            <a:solidFill>
              <a:srgbClr val="C28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1400" dirty="0" smtClean="0">
              <a:solidFill>
                <a:srgbClr val="92D050"/>
              </a:solidFill>
            </a:endParaRPr>
          </a:p>
          <a:p>
            <a:pPr algn="r"/>
            <a:endParaRPr lang="es-ES" sz="1400" dirty="0">
              <a:solidFill>
                <a:srgbClr val="92D0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560840" y="2791802"/>
            <a:ext cx="9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89602F"/>
                </a:solidFill>
              </a:rPr>
              <a:t>5 </a:t>
            </a:r>
            <a:r>
              <a:rPr lang="es-ES" sz="1200" dirty="0">
                <a:solidFill>
                  <a:srgbClr val="89602F"/>
                </a:solidFill>
              </a:rPr>
              <a:t>Familias </a:t>
            </a:r>
            <a:r>
              <a:rPr lang="es-ES" sz="1200" dirty="0" smtClean="0">
                <a:solidFill>
                  <a:srgbClr val="89602F"/>
                </a:solidFill>
              </a:rPr>
              <a:t>51,2% egresados</a:t>
            </a:r>
            <a:endParaRPr lang="es-ES" sz="1200" dirty="0">
              <a:solidFill>
                <a:srgbClr val="89602F"/>
              </a:solidFill>
            </a:endParaRPr>
          </a:p>
          <a:p>
            <a:pPr algn="ctr"/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0350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DF7D7-7E16-43B6-9A0F-00B7E8D23162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8" name="Título 11"/>
          <p:cNvSpPr>
            <a:spLocks noGrp="1"/>
          </p:cNvSpPr>
          <p:nvPr>
            <p:ph type="title"/>
          </p:nvPr>
        </p:nvSpPr>
        <p:spPr>
          <a:xfrm>
            <a:off x="457200" y="123111"/>
            <a:ext cx="8229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Principales conclusiones: Alumnado con formación conducente a CdP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los egresados, según familias profesionales y sexo</a:t>
            </a:r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720773"/>
              </p:ext>
            </p:extLst>
          </p:nvPr>
        </p:nvGraphicFramePr>
        <p:xfrm>
          <a:off x="1403648" y="1485055"/>
          <a:ext cx="5904656" cy="468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80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123112"/>
            <a:ext cx="8229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Principales conclusiones: Alumnado con formación conducente a CdP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los egresados, según nivel del CdP y nivel educativo</a:t>
            </a:r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9632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63888" y="23403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568287"/>
              </p:ext>
            </p:extLst>
          </p:nvPr>
        </p:nvGraphicFramePr>
        <p:xfrm>
          <a:off x="602456" y="1944688"/>
          <a:ext cx="3177456" cy="321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370273"/>
              </p:ext>
            </p:extLst>
          </p:nvPr>
        </p:nvGraphicFramePr>
        <p:xfrm>
          <a:off x="3995936" y="1944686"/>
          <a:ext cx="4690864" cy="321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2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DF7D7-7E16-43B6-9A0F-00B7E8D23162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5" name="Título 11"/>
          <p:cNvSpPr>
            <a:spLocks noGrp="1"/>
          </p:cNvSpPr>
          <p:nvPr>
            <p:ph type="title"/>
          </p:nvPr>
        </p:nvSpPr>
        <p:spPr>
          <a:xfrm>
            <a:off x="457200" y="123111"/>
            <a:ext cx="8229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Principales conclusiones: Alumnado con formación conducente a CdP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los egresados, según nivel educativo</a:t>
            </a:r>
            <a:endParaRPr lang="es-E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46931"/>
              </p:ext>
            </p:extLst>
          </p:nvPr>
        </p:nvGraphicFramePr>
        <p:xfrm>
          <a:off x="755576" y="1916832"/>
          <a:ext cx="7643192" cy="367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0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57200" y="0"/>
            <a:ext cx="822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2.- Principales conclusiones: Alumnado con formación conducente a CdP</a:t>
            </a:r>
          </a:p>
          <a:p>
            <a:pPr algn="just"/>
            <a:endParaRPr lang="es-ES" sz="1000" b="1" dirty="0" smtClean="0">
              <a:solidFill>
                <a:srgbClr val="0070C0"/>
              </a:solidFill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ES" b="1" dirty="0" smtClean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INSERTADOS. Principales resultados</a:t>
            </a:r>
            <a:endParaRPr lang="es-ES" b="1" dirty="0">
              <a:solidFill>
                <a:srgbClr val="0070C0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335028" y="1628800"/>
            <a:ext cx="8351772" cy="3651952"/>
          </a:xfrm>
        </p:spPr>
        <p:txBody>
          <a:bodyPr/>
          <a:lstStyle/>
          <a:p>
            <a:pPr lvl="0" algn="just">
              <a:spcAft>
                <a:spcPts val="0"/>
              </a:spcAft>
            </a:pPr>
            <a:r>
              <a:rPr lang="es-ES" sz="14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</a:t>
            </a:r>
            <a:r>
              <a:rPr lang="es-ES" sz="14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 profesionales </a:t>
            </a:r>
            <a:r>
              <a:rPr lang="es-ES" sz="14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26 existentes concentran el 56,2% de </a:t>
            </a:r>
            <a:r>
              <a:rPr lang="es-ES" sz="14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4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egresados formados y al 54,1% de los insertados: </a:t>
            </a:r>
          </a:p>
          <a:p>
            <a:pPr lvl="0" algn="just">
              <a:spcAft>
                <a:spcPts val="0"/>
              </a:spcAft>
            </a:pPr>
            <a:endParaRPr lang="es-ES" sz="1400" b="1" dirty="0">
              <a:solidFill>
                <a:srgbClr val="C28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endParaRPr lang="es-ES" sz="1400" b="1" dirty="0" smtClean="0">
              <a:solidFill>
                <a:srgbClr val="C28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endParaRPr lang="es-ES_tradnl" sz="1800" b="1" dirty="0" smtClean="0">
              <a:solidFill>
                <a:srgbClr val="C28D4D"/>
              </a:solidFill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endParaRPr lang="es-ES_tradnl" sz="1800" b="1" dirty="0">
              <a:solidFill>
                <a:srgbClr val="C28D4D"/>
              </a:solidFill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endParaRPr lang="es-ES_tradnl" sz="1800" b="1" dirty="0" smtClean="0">
              <a:solidFill>
                <a:srgbClr val="C28D4D"/>
              </a:solidFill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endParaRPr lang="es-ES_tradnl" sz="1800" b="1" dirty="0">
              <a:solidFill>
                <a:srgbClr val="C28D4D"/>
              </a:solidFill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endParaRPr lang="es-ES_tradnl" sz="1800" b="1" dirty="0" smtClean="0">
              <a:solidFill>
                <a:srgbClr val="C28D4D"/>
              </a:solidFill>
              <a:cs typeface="Arial" panose="020B0604020202020204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es-ES" sz="1800" b="1" dirty="0">
              <a:solidFill>
                <a:srgbClr val="C28D4D"/>
              </a:solidFill>
              <a:cs typeface="Arial" panose="020B0604020202020204" pitchFamily="34" charset="0"/>
            </a:endParaRPr>
          </a:p>
          <a:p>
            <a:pPr marL="285750" lvl="1" indent="-28575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</a:pPr>
            <a:endParaRPr lang="es-ES" sz="1400" b="1" dirty="0">
              <a:solidFill>
                <a:srgbClr val="C28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3528" y="5449219"/>
            <a:ext cx="8496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 eaLnBrk="0" hangingPunct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" sz="1400" b="1" dirty="0">
                <a:solidFill>
                  <a:srgbClr val="C28D4D"/>
                </a:solidFill>
                <a:cs typeface="Arial" panose="020B0604020202020204" pitchFamily="34" charset="0"/>
              </a:rPr>
              <a:t>Salvo </a:t>
            </a:r>
            <a:r>
              <a:rPr lang="es-ES" sz="1400" b="1" dirty="0" smtClean="0">
                <a:solidFill>
                  <a:srgbClr val="C28D4D"/>
                </a:solidFill>
                <a:cs typeface="Arial" panose="020B0604020202020204" pitchFamily="34" charset="0"/>
              </a:rPr>
              <a:t>la familia profesional de </a:t>
            </a:r>
            <a:r>
              <a:rPr lang="es-ES" sz="1400" b="1" i="1" dirty="0" smtClean="0">
                <a:solidFill>
                  <a:srgbClr val="3E5D78"/>
                </a:solidFill>
                <a:cs typeface="Arial" panose="020B0604020202020204" pitchFamily="34" charset="0"/>
              </a:rPr>
              <a:t>Servicios </a:t>
            </a:r>
            <a:r>
              <a:rPr lang="es-ES" sz="1400" b="1" i="1" dirty="0">
                <a:solidFill>
                  <a:srgbClr val="3E5D78"/>
                </a:solidFill>
                <a:cs typeface="Arial" panose="020B0604020202020204" pitchFamily="34" charset="0"/>
              </a:rPr>
              <a:t>socioculturales y a la </a:t>
            </a:r>
            <a:r>
              <a:rPr lang="es-ES" sz="1400" b="1" i="1" dirty="0" smtClean="0">
                <a:solidFill>
                  <a:srgbClr val="3E5D78"/>
                </a:solidFill>
                <a:cs typeface="Arial" panose="020B0604020202020204" pitchFamily="34" charset="0"/>
              </a:rPr>
              <a:t>comunidad</a:t>
            </a:r>
            <a:r>
              <a:rPr lang="es-ES" sz="1400" b="1" dirty="0" smtClean="0">
                <a:solidFill>
                  <a:srgbClr val="C28D4D"/>
                </a:solidFill>
                <a:cs typeface="Arial" panose="020B0604020202020204" pitchFamily="34" charset="0"/>
              </a:rPr>
              <a:t>, </a:t>
            </a:r>
            <a:r>
              <a:rPr lang="es-ES" sz="1400" b="1" dirty="0">
                <a:solidFill>
                  <a:srgbClr val="C28D4D"/>
                </a:solidFill>
                <a:cs typeface="Arial" panose="020B0604020202020204" pitchFamily="34" charset="0"/>
              </a:rPr>
              <a:t>las otras cuatro familias profesionales, que suponen cerca de un 30% de los egresados, tanto formados como insertados,  tienen un índice de inserción por debajo de la media 67,2</a:t>
            </a:r>
            <a:r>
              <a:rPr lang="es-ES" sz="1400" b="1" dirty="0" smtClean="0">
                <a:solidFill>
                  <a:srgbClr val="C28D4D"/>
                </a:solidFill>
                <a:cs typeface="Arial" panose="020B0604020202020204" pitchFamily="34" charset="0"/>
              </a:rPr>
              <a:t>%</a:t>
            </a:r>
            <a:endParaRPr lang="es-ES" sz="1400" b="1" dirty="0">
              <a:solidFill>
                <a:srgbClr val="C28D4D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71" y="2132856"/>
            <a:ext cx="8399338" cy="384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0.- Índice: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00050" algn="just">
              <a:spcAft>
                <a:spcPts val="600"/>
              </a:spcAft>
              <a:buClr>
                <a:srgbClr val="3E5D78"/>
              </a:buClr>
              <a:buFont typeface="+mj-lt"/>
              <a:buAutoNum type="arabicPeriod"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Objetivos, marco y metodología</a:t>
            </a:r>
          </a:p>
          <a:p>
            <a:pPr marL="457200" indent="-400050" algn="just">
              <a:spcAft>
                <a:spcPts val="600"/>
              </a:spcAft>
              <a:buClr>
                <a:srgbClr val="3E5D78"/>
              </a:buClr>
              <a:buFont typeface="+mj-lt"/>
              <a:buAutoNum type="arabicPeriod"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Principales </a:t>
            </a: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conclusiones: Alumnado con formación conducente 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un </a:t>
            </a:r>
            <a:r>
              <a:rPr lang="es-ES" sz="2000" b="1" dirty="0" err="1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CdP</a:t>
            </a:r>
            <a:endParaRPr lang="es-ES" sz="2000" b="1" dirty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00050" algn="just">
              <a:spcAft>
                <a:spcPts val="600"/>
              </a:spcAft>
              <a:buClr>
                <a:srgbClr val="3E5D78"/>
              </a:buClr>
              <a:buFont typeface="+mj-lt"/>
              <a:buAutoNum type="arabicPeriod"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Situación </a:t>
            </a: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laboral del alumnado en el primer año tras el fin de su formación</a:t>
            </a:r>
          </a:p>
          <a:p>
            <a:pPr marL="731838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ES" sz="1700" b="1" dirty="0" smtClean="0">
                <a:solidFill>
                  <a:srgbClr val="3E5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Contratación laboral	</a:t>
            </a:r>
          </a:p>
          <a:p>
            <a:pPr marL="731838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ES" sz="1700" b="1" dirty="0" smtClean="0">
                <a:solidFill>
                  <a:srgbClr val="3E5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Demandas de empleo</a:t>
            </a:r>
            <a:endParaRPr lang="es-ES" sz="1700" b="1" dirty="0">
              <a:solidFill>
                <a:srgbClr val="3E5D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731838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s-ES" sz="1700" b="1" dirty="0" smtClean="0">
                <a:solidFill>
                  <a:srgbClr val="3E5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Situación laboral al año de su finalización</a:t>
            </a:r>
            <a:r>
              <a:rPr lang="es-ES" sz="2000" b="1" dirty="0" smtClean="0">
                <a:solidFill>
                  <a:srgbClr val="3E5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</a:p>
          <a:p>
            <a:pPr marL="457200" lvl="1" indent="-457200" algn="just">
              <a:spcBef>
                <a:spcPts val="600"/>
              </a:spcBef>
              <a:spcAft>
                <a:spcPts val="600"/>
              </a:spcAft>
              <a:buClr>
                <a:srgbClr val="3E5D78"/>
              </a:buClr>
              <a:buFont typeface="+mj-lt"/>
              <a:buAutoNum type="arabicPeriod" startAt="4"/>
            </a:pP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Evolución de la inserción laboral a lo largo de las distintas 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ediciones (1ª 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 4ª)</a:t>
            </a:r>
            <a:endParaRPr lang="es-ES" sz="2000" b="1" dirty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57200" y="158662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" sz="1400" b="1" dirty="0">
                <a:solidFill>
                  <a:srgbClr val="C28D4D"/>
                </a:solidFill>
                <a:cs typeface="Arial" panose="020B0604020202020204" pitchFamily="34" charset="0"/>
              </a:rPr>
              <a:t>Familias profesionales que contando con menos alumnos tienen una alta capacidad de inserción</a:t>
            </a:r>
            <a:r>
              <a:rPr lang="es-ES" sz="1400" b="1" dirty="0" smtClean="0">
                <a:solidFill>
                  <a:srgbClr val="C28D4D"/>
                </a:solidFill>
                <a:cs typeface="Arial" panose="020B0604020202020204" pitchFamily="34" charset="0"/>
              </a:rPr>
              <a:t>:</a:t>
            </a:r>
            <a:endParaRPr lang="es-ES" sz="1400" b="1" dirty="0">
              <a:solidFill>
                <a:srgbClr val="C28D4D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" y="2192317"/>
            <a:ext cx="9094843" cy="4164033"/>
          </a:xfrm>
          <a:prstGeom prst="rect">
            <a:avLst/>
          </a:prstGeom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41849" y="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Principales conclusiones: Alumnado con formación conducente a CdP</a:t>
            </a:r>
          </a:p>
          <a:p>
            <a:pPr algn="just"/>
            <a:endParaRPr lang="es-E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INSERTADOS. Principales </a:t>
            </a:r>
            <a:r>
              <a:rPr lang="es-E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9925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32919"/>
          </a:xfrm>
        </p:spPr>
        <p:txBody>
          <a:bodyPr/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2.- Principales conclusiones: Alumnado con formación conducente a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CdP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</a:br>
            <a:endParaRPr lang="es-ES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395536" y="1277068"/>
            <a:ext cx="8496944" cy="4896544"/>
          </a:xfrm>
        </p:spPr>
        <p:txBody>
          <a:bodyPr numCol="1"/>
          <a:lstStyle/>
          <a:p>
            <a:pPr marL="0" indent="0"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 por Género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1963" indent="-287338" algn="just"/>
            <a:r>
              <a:rPr lang="es-ES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participación de las mujeres en la formación </a:t>
            </a:r>
            <a:r>
              <a:rPr lang="es-ES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supera en más de 12 puntos porcentuales a 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de los </a:t>
            </a:r>
            <a:r>
              <a:rPr lang="es-ES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hombres.</a:t>
            </a:r>
          </a:p>
          <a:p>
            <a:pPr marL="2383473" lvl="8" indent="-287338" algn="just"/>
            <a:r>
              <a:rPr lang="es-ES_tradnl" sz="1400" b="1" dirty="0" smtClean="0">
                <a:solidFill>
                  <a:srgbClr val="3E5D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Alumnas Mujeres: 56,1%</a:t>
            </a:r>
          </a:p>
          <a:p>
            <a:pPr marL="2383473" lvl="8" indent="-287338" algn="just"/>
            <a:r>
              <a:rPr lang="es-ES_tradnl" sz="1400" b="1" dirty="0" smtClean="0">
                <a:solidFill>
                  <a:srgbClr val="3E5D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Alumnos Hombres: 43,9%</a:t>
            </a:r>
          </a:p>
          <a:p>
            <a:pPr marL="461963" indent="-287338" algn="just">
              <a:spcAft>
                <a:spcPts val="600"/>
              </a:spcAft>
            </a:pPr>
            <a:r>
              <a:rPr lang="es-ES_tradnl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_tradnl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probabilidad de inserción de las mujeres es 3,1 puntos inferior a la de los hombres</a:t>
            </a:r>
            <a:r>
              <a:rPr lang="es-ES_tradnl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383473" lvl="8" indent="-287338" algn="just"/>
            <a:r>
              <a:rPr lang="es-ES_tradnl" sz="1400" b="1" dirty="0" smtClean="0">
                <a:solidFill>
                  <a:srgbClr val="3E5D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Inserción de Mujeres: 65,8%</a:t>
            </a:r>
            <a:endParaRPr lang="es-ES_tradnl" sz="1400" b="1" dirty="0">
              <a:solidFill>
                <a:srgbClr val="3E5D7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383473" lvl="8" indent="-287338" algn="just"/>
            <a:r>
              <a:rPr lang="es-ES_tradnl" sz="1400" b="1" dirty="0" smtClean="0">
                <a:solidFill>
                  <a:srgbClr val="3E5D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Inserción de Hombres: 68,9%</a:t>
            </a:r>
            <a:endParaRPr lang="es-ES_tradnl" sz="1400" b="1" dirty="0">
              <a:solidFill>
                <a:srgbClr val="3E5D7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indent="-287338" algn="just">
              <a:spcAft>
                <a:spcPts val="600"/>
              </a:spcAft>
            </a:pPr>
            <a:r>
              <a:rPr lang="es-ES_tradnl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ES_tradnl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51,4% de las mujeres insertadas se concentran en dos familias formativas: </a:t>
            </a:r>
            <a:r>
              <a:rPr lang="es-ES_tradnl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Servicios socioculturales y a la comunidad</a:t>
            </a:r>
            <a:r>
              <a:rPr lang="es-ES_tradnl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</a:t>
            </a:r>
            <a:r>
              <a:rPr lang="es-ES_tradnl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Administración y gestión</a:t>
            </a:r>
            <a:r>
              <a:rPr lang="es-ES_tradnl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461963" indent="-287338" algn="just">
              <a:spcAft>
                <a:spcPts val="600"/>
              </a:spcAft>
            </a:pPr>
            <a:r>
              <a:rPr lang="es-ES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mayores brechas 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cuanto a probabilidad de inserción de las mujeres se </a:t>
            </a:r>
            <a:r>
              <a:rPr lang="es-ES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producen 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en: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Actividades físicas y deportivas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(-10,8 </a:t>
            </a:r>
            <a:r>
              <a:rPr lang="es-ES" sz="1400" b="1" dirty="0" err="1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Comercio y marketing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(-6,8 </a:t>
            </a:r>
            <a:r>
              <a:rPr lang="es-ES" sz="1400" b="1" dirty="0" err="1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Seguridad y medioambiente 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(-9,5 </a:t>
            </a:r>
            <a:r>
              <a:rPr lang="es-ES" sz="1400" b="1" dirty="0" err="1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y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Edificación y obra civil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(-8,7 </a:t>
            </a:r>
            <a:r>
              <a:rPr lang="es-ES" sz="1400" b="1" dirty="0" err="1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marL="461963" indent="-287338" algn="just"/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50,7% de los hombres insertados se agrupan en 4 familias: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Instalación y mantenimiento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Informática y comunicaciones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Electricidad y electrónica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Seguridad y medioambiente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61963" indent="-287338" algn="just"/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familias formativas en las que se concentran los hombres, salvo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Informática y comunicaciones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cuentan con un porcentaje de inserción superior a la media de entre 4 y 12 puntos </a:t>
            </a:r>
            <a:r>
              <a:rPr lang="es-ES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porcentuales.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A1B1-923D-4AB1-A29D-D59B3F07094E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644449" y="3042188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 smtClean="0">
                <a:solidFill>
                  <a:srgbClr val="3E5D7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Inserción </a:t>
            </a:r>
            <a:r>
              <a:rPr lang="es-ES_tradnl" sz="1400" b="1" dirty="0">
                <a:solidFill>
                  <a:srgbClr val="3E5D7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media: 67,2</a:t>
            </a:r>
            <a:r>
              <a:rPr lang="es-ES_tradnl" sz="1400" b="1" dirty="0" smtClean="0">
                <a:solidFill>
                  <a:srgbClr val="3E5D7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endParaRPr lang="es-ES" sz="1400" b="1" dirty="0">
              <a:solidFill>
                <a:srgbClr val="3E5D7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errar llave 2"/>
          <p:cNvSpPr/>
          <p:nvPr/>
        </p:nvSpPr>
        <p:spPr>
          <a:xfrm>
            <a:off x="5364088" y="2931747"/>
            <a:ext cx="281252" cy="5273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A1B1-923D-4AB1-A29D-D59B3F07094E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pic>
        <p:nvPicPr>
          <p:cNvPr id="8" name="Imagen 7"/>
          <p:cNvPicPr/>
          <p:nvPr>
            <p:extLst>
              <p:ext uri="{D42A27DB-BD31-4B8C-83A1-F6EECF244321}">
                <p14:modId xmlns:p14="http://schemas.microsoft.com/office/powerpoint/2010/main" val="33701937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722550" y="2204864"/>
            <a:ext cx="3999809" cy="2724398"/>
          </a:xfrm>
          <a:prstGeom prst="rect">
            <a:avLst/>
          </a:prstGeom>
        </p:spPr>
      </p:pic>
      <p:sp>
        <p:nvSpPr>
          <p:cNvPr id="9" name="Marcador de contenido 4"/>
          <p:cNvSpPr txBox="1">
            <a:spLocks/>
          </p:cNvSpPr>
          <p:nvPr/>
        </p:nvSpPr>
        <p:spPr bwMode="auto">
          <a:xfrm>
            <a:off x="457200" y="1340768"/>
            <a:ext cx="4114800" cy="487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itchFamily="18" charset="2"/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 por Edad</a:t>
            </a:r>
            <a:endParaRPr lang="es-ES_tradnl" sz="1800" b="1" dirty="0">
              <a:solidFill>
                <a:srgbClr val="896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pitchFamily="18" charset="2"/>
              <a:buNone/>
            </a:pPr>
            <a:endParaRPr lang="es-ES" sz="1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/>
            <a:r>
              <a:rPr lang="es-ES_tradnl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egresados insertados son 3,4 años más jóvenes que los no insertados:</a:t>
            </a:r>
          </a:p>
          <a:p>
            <a:pPr marL="461963" indent="0" algn="just">
              <a:buFont typeface="Wingdings 3" pitchFamily="18" charset="2"/>
              <a:buNone/>
            </a:pPr>
            <a:r>
              <a:rPr lang="es-ES_tradnl" sz="1600" b="1" dirty="0" smtClean="0">
                <a:solidFill>
                  <a:srgbClr val="3E5D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38,2 años vs 41,6 años (media de edad).</a:t>
            </a:r>
            <a:endParaRPr lang="es-ES_tradnl" sz="1600" b="1" dirty="0" smtClean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 defTabSz="892175">
              <a:spcAft>
                <a:spcPts val="600"/>
              </a:spcAft>
            </a:pPr>
            <a:r>
              <a:rPr lang="es-ES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mayor nivel de inserción se da entre los 25 y 34 años con un 75,6%.</a:t>
            </a:r>
          </a:p>
          <a:p>
            <a:pPr marL="457200" algn="just" defTabSz="892175"/>
            <a:r>
              <a:rPr lang="es-ES_tradnl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tasa de inserción disminuye hasta el 51,6% para los mayores de 52 años, 24 p.p. de diferencia respecto al grupo con mayor inserción.</a:t>
            </a:r>
            <a:endParaRPr lang="es-ES" sz="16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27112" y="0"/>
            <a:ext cx="8229600" cy="1196752"/>
          </a:xfrm>
        </p:spPr>
        <p:txBody>
          <a:bodyPr/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2.- Principales conclusiones: Alumnado con formación conducente a CdP</a:t>
            </a:r>
          </a:p>
        </p:txBody>
      </p:sp>
    </p:spTree>
    <p:extLst>
      <p:ext uri="{BB962C8B-B14F-4D97-AF65-F5344CB8AC3E}">
        <p14:creationId xmlns:p14="http://schemas.microsoft.com/office/powerpoint/2010/main" val="26828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57200" y="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2.- Principales conclusiones: Alumnado con formación conducente a CdP</a:t>
            </a:r>
          </a:p>
          <a:p>
            <a:endParaRPr lang="es-ES" sz="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979712" y="1200329"/>
            <a:ext cx="4975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solidFill>
                  <a:srgbClr val="C28D4D"/>
                </a:solidFill>
                <a:ea typeface="+mj-ea"/>
                <a:cs typeface="Arial" panose="020B0604020202020204" pitchFamily="34" charset="0"/>
              </a:rPr>
              <a:t>Probabilidad de inserción según Familia profesional (%)</a:t>
            </a:r>
            <a:endParaRPr lang="es-ES" sz="1400" b="1" dirty="0">
              <a:solidFill>
                <a:srgbClr val="C28D4D"/>
              </a:solidFill>
              <a:ea typeface="+mj-ea"/>
              <a:cs typeface="Arial" panose="020B0604020202020204" pitchFamily="34" charset="0"/>
            </a:endParaRPr>
          </a:p>
          <a:p>
            <a:endParaRPr lang="es-ES" sz="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453138"/>
              </p:ext>
            </p:extLst>
          </p:nvPr>
        </p:nvGraphicFramePr>
        <p:xfrm>
          <a:off x="1882589" y="1491278"/>
          <a:ext cx="5378822" cy="482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77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57200" y="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2.- Principales conclusiones: Alumnado con formación conducente a CdP</a:t>
            </a:r>
          </a:p>
          <a:p>
            <a:endParaRPr lang="es-ES" sz="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47664" y="1215556"/>
            <a:ext cx="5832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solidFill>
                  <a:srgbClr val="C28D4D"/>
                </a:solidFill>
                <a:ea typeface="+mj-ea"/>
                <a:cs typeface="Arial" panose="020B0604020202020204" pitchFamily="34" charset="0"/>
              </a:rPr>
              <a:t>Egresados insertados según Familia profesional (valor absoluto)</a:t>
            </a:r>
            <a:endParaRPr lang="es-ES" sz="1400" b="1" dirty="0">
              <a:solidFill>
                <a:srgbClr val="C28D4D"/>
              </a:solidFill>
              <a:ea typeface="+mj-ea"/>
              <a:cs typeface="Arial" panose="020B0604020202020204" pitchFamily="34" charset="0"/>
            </a:endParaRPr>
          </a:p>
          <a:p>
            <a:endParaRPr lang="es-ES" sz="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26051"/>
              </p:ext>
            </p:extLst>
          </p:nvPr>
        </p:nvGraphicFramePr>
        <p:xfrm>
          <a:off x="1547664" y="1556793"/>
          <a:ext cx="5832648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5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42091" y="-14064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2.- Principales conclusiones: Alumnado con formación conducente a CdP</a:t>
            </a:r>
          </a:p>
          <a:p>
            <a:endParaRPr lang="es-ES" sz="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4294967295"/>
          </p:nvPr>
        </p:nvSpPr>
        <p:spPr>
          <a:xfrm>
            <a:off x="536575" y="1844824"/>
            <a:ext cx="3819401" cy="3127784"/>
          </a:xfrm>
          <a:prstGeom prst="rect">
            <a:avLst/>
          </a:prstGeom>
        </p:spPr>
        <p:txBody>
          <a:bodyPr numCol="1"/>
          <a:lstStyle/>
          <a:p>
            <a:pPr marL="0" indent="0"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 por Nivel de CdP</a:t>
            </a:r>
          </a:p>
          <a:p>
            <a:pPr marL="0" indent="0">
              <a:buNone/>
            </a:pPr>
            <a:endParaRPr lang="es-ES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spcAft>
                <a:spcPts val="600"/>
              </a:spcAft>
              <a:tabLst>
                <a:tab pos="3709988" algn="l"/>
              </a:tabLst>
            </a:pP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los tres niveles en los que se estructuran los </a:t>
            </a:r>
            <a:r>
              <a:rPr lang="es-ES_tradnl" sz="1800" b="1" dirty="0" err="1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CdP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el nivel 2 es en el que se concentra el 49% de los egresados.</a:t>
            </a:r>
            <a:endParaRPr lang="es-ES" sz="1800" b="1" dirty="0" smtClean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 defTabSz="892175">
              <a:spcAft>
                <a:spcPts val="600"/>
              </a:spcAft>
            </a:pPr>
            <a:r>
              <a:rPr lang="es-ES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mayor nivel de inserción se da en el nivel 2 con una probabilidad de 73,9%.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749883"/>
              </p:ext>
            </p:extLst>
          </p:nvPr>
        </p:nvGraphicFramePr>
        <p:xfrm>
          <a:off x="4556891" y="1844824"/>
          <a:ext cx="41148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6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122" y="0"/>
            <a:ext cx="8579296" cy="1196752"/>
          </a:xfrm>
        </p:spPr>
        <p:txBody>
          <a:bodyPr/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Principales conclusiones: Alumnado con formación conducente a CdP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A1B1-923D-4AB1-A29D-D59B3F07094E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2"/>
          </p:nvPr>
        </p:nvSpPr>
        <p:spPr>
          <a:xfrm>
            <a:off x="541270" y="4869161"/>
            <a:ext cx="4030729" cy="1008112"/>
          </a:xfrm>
        </p:spPr>
        <p:txBody>
          <a:bodyPr wrap="square" numCol="1"/>
          <a:lstStyle/>
          <a:p>
            <a:pPr marL="457200"/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0">
              <a:buNone/>
            </a:pPr>
            <a:r>
              <a:rPr lang="es-ES_tradn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4"/>
          <p:cNvSpPr>
            <a:spLocks noGrp="1"/>
          </p:cNvSpPr>
          <p:nvPr>
            <p:ph sz="quarter" idx="2"/>
          </p:nvPr>
        </p:nvSpPr>
        <p:spPr>
          <a:xfrm>
            <a:off x="451122" y="1591428"/>
            <a:ext cx="3832846" cy="2308467"/>
          </a:xfr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 según Nivel formativo</a:t>
            </a:r>
          </a:p>
          <a:p>
            <a:pPr marL="457200" algn="just">
              <a:spcAft>
                <a:spcPts val="600"/>
              </a:spcAft>
            </a:pP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</a:t>
            </a: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 determinante cara a la inserción. 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</a:t>
            </a: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observan diferencias significativas entre el grupo de insertados y no insertados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algn="just">
              <a:spcAft>
                <a:spcPts val="600"/>
              </a:spcAft>
            </a:pPr>
            <a:endParaRPr lang="es-ES_tradnl" sz="2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spcAft>
                <a:spcPts val="600"/>
              </a:spcAft>
            </a:pP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índice de inserción más 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elevado </a:t>
            </a: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corresponde a los egresados con 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estudios primarios incompletos o sin estudios con el 70,4%.</a:t>
            </a:r>
            <a:endParaRPr lang="es-ES_tradnl" sz="18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582843"/>
              </p:ext>
            </p:extLst>
          </p:nvPr>
        </p:nvGraphicFramePr>
        <p:xfrm>
          <a:off x="4431002" y="1591427"/>
          <a:ext cx="4245453" cy="428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73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88"/>
            <a:ext cx="8579296" cy="1117056"/>
          </a:xfrm>
        </p:spPr>
        <p:txBody>
          <a:bodyPr/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Principales conclusiones: Alumnado con formación conducente a CdP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CA1B1-923D-4AB1-A29D-D59B3F07094E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2"/>
          </p:nvPr>
        </p:nvSpPr>
        <p:spPr>
          <a:xfrm>
            <a:off x="541270" y="4869161"/>
            <a:ext cx="4030729" cy="1008112"/>
          </a:xfrm>
        </p:spPr>
        <p:txBody>
          <a:bodyPr wrap="square" numCol="1"/>
          <a:lstStyle/>
          <a:p>
            <a:pPr marL="457200"/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endParaRPr lang="es-ES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0">
              <a:buNone/>
            </a:pPr>
            <a:r>
              <a:rPr lang="es-ES_tradn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4"/>
          <p:cNvSpPr>
            <a:spLocks noGrp="1"/>
          </p:cNvSpPr>
          <p:nvPr>
            <p:ph sz="quarter" idx="4294967295"/>
          </p:nvPr>
        </p:nvSpPr>
        <p:spPr>
          <a:xfrm>
            <a:off x="475202" y="3600551"/>
            <a:ext cx="8255260" cy="2016224"/>
          </a:xfrm>
          <a:prstGeom prst="rect">
            <a:avLst/>
          </a:prstGeom>
        </p:spPr>
        <p:txBody>
          <a:bodyPr numCol="1"/>
          <a:lstStyle/>
          <a:p>
            <a:pPr marL="0" indent="0"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 según el tiempo en desempleo: </a:t>
            </a:r>
          </a:p>
          <a:p>
            <a:pPr marL="457200" algn="just">
              <a:spcAft>
                <a:spcPts val="600"/>
              </a:spcAft>
            </a:pP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77,7% de los egresados con menos de 1 año en 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desempleo se insertan en el mercado laboral.</a:t>
            </a:r>
          </a:p>
          <a:p>
            <a:pPr marL="457200" algn="just">
              <a:spcAft>
                <a:spcPts val="600"/>
              </a:spcAft>
            </a:pP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porcentaje desciende hasta el 22,3% de inserción para aquellos que llevan más de un año.</a:t>
            </a:r>
            <a:endParaRPr lang="es-ES" sz="18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2"/>
          </p:nvPr>
        </p:nvSpPr>
        <p:spPr>
          <a:xfrm>
            <a:off x="457200" y="1510109"/>
            <a:ext cx="8291264" cy="2134915"/>
          </a:xfrm>
          <a:prstGeom prst="rect">
            <a:avLst/>
          </a:prstGeo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 según la experiencia profesional previa</a:t>
            </a:r>
            <a:endParaRPr lang="es-ES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/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determinante cara a la inserción: </a:t>
            </a:r>
          </a:p>
          <a:p>
            <a:pPr marL="457200" indent="0" algn="just">
              <a:buNone/>
            </a:pP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75,2% de los egresados insertados contaba con experiencia 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laboral previa. Mientras  que, en el grupo de no insertados, el porcentaje de egresados con experiencia laboral, desciende hasta </a:t>
            </a: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61,2%, 14 puntos menos.</a:t>
            </a:r>
            <a:endParaRPr lang="es-ES" sz="18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572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3.- Situación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laboral del alumnado en el primer año tras el fin de su formación</a:t>
            </a:r>
          </a:p>
        </p:txBody>
      </p:sp>
      <p:sp>
        <p:nvSpPr>
          <p:cNvPr id="6" name="Marcador de contenido 4"/>
          <p:cNvSpPr>
            <a:spLocks noGrp="1"/>
          </p:cNvSpPr>
          <p:nvPr>
            <p:ph sz="quarter" idx="4294967295"/>
          </p:nvPr>
        </p:nvSpPr>
        <p:spPr>
          <a:xfrm>
            <a:off x="508093" y="1347113"/>
            <a:ext cx="8203859" cy="2333998"/>
          </a:xfrm>
          <a:prstGeom prst="rect">
            <a:avLst/>
          </a:prstGeo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INSERTADOS. Contratación</a:t>
            </a:r>
            <a:endParaRPr lang="es-ES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spcAft>
                <a:spcPts val="600"/>
              </a:spcAft>
            </a:pP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79,4% de  los egresados insertados suscribe el primer contrato en los 6 meses posteriores a la formación.</a:t>
            </a:r>
          </a:p>
          <a:p>
            <a:pPr marL="457200" algn="just">
              <a:spcAft>
                <a:spcPts val="600"/>
              </a:spcAft>
            </a:pP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21,4% de los contratos es de carácter indefinido.</a:t>
            </a:r>
          </a:p>
          <a:p>
            <a:pPr marL="457200" algn="just">
              <a:spcAft>
                <a:spcPts val="600"/>
              </a:spcAft>
            </a:pP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Uno de cada tres contratos formalizados tiene una duración inferior a 6 meses.</a:t>
            </a:r>
            <a:endParaRPr lang="es-ES_tradnl" sz="18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/>
          <p:nvPr>
            <p:extLst>
              <p:ext uri="{D42A27DB-BD31-4B8C-83A1-F6EECF244321}">
                <p14:modId xmlns:p14="http://schemas.microsoft.com/office/powerpoint/2010/main" val="7133082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71800" y="3501008"/>
            <a:ext cx="4032448" cy="27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572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3.- Situación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laboral del alumnado en el primer año tras el fin de su formación</a:t>
            </a:r>
          </a:p>
        </p:txBody>
      </p:sp>
      <p:sp>
        <p:nvSpPr>
          <p:cNvPr id="6" name="Marcador de contenido 4"/>
          <p:cNvSpPr>
            <a:spLocks noGrp="1"/>
          </p:cNvSpPr>
          <p:nvPr>
            <p:ph sz="quarter" idx="4294967295"/>
          </p:nvPr>
        </p:nvSpPr>
        <p:spPr>
          <a:xfrm>
            <a:off x="457199" y="1196752"/>
            <a:ext cx="8229599" cy="5000546"/>
          </a:xfrm>
          <a:prstGeom prst="rect">
            <a:avLst/>
          </a:prstGeo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INSERTADOS. Contratación</a:t>
            </a:r>
            <a:endParaRPr lang="es-ES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spcAft>
                <a:spcPts val="600"/>
              </a:spcAft>
            </a:pPr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600"/>
              </a:spcAft>
            </a:pPr>
            <a:r>
              <a:rPr lang="es-ES" sz="20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se observan diferencias en el tipo de contrato en función del nivel </a:t>
            </a:r>
            <a:r>
              <a:rPr lang="es-ES" sz="20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s-ES" sz="2000" b="1" dirty="0" err="1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CdP</a:t>
            </a:r>
            <a:r>
              <a:rPr lang="es-ES" sz="20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cursado; no obstante, el mayor porcentaje de contratos indefinidos corresponde </a:t>
            </a:r>
            <a:r>
              <a:rPr lang="es-ES" sz="20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s-ES" sz="20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</a:t>
            </a:r>
            <a:r>
              <a:rPr lang="es-ES" sz="2000" b="1" dirty="0" err="1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CdP</a:t>
            </a:r>
            <a:r>
              <a:rPr lang="es-ES" sz="20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Nivel </a:t>
            </a:r>
            <a:r>
              <a:rPr lang="es-ES" sz="20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 el 25,5%.</a:t>
            </a:r>
          </a:p>
          <a:p>
            <a:pPr marL="457200" algn="just">
              <a:spcAft>
                <a:spcPts val="600"/>
              </a:spcAft>
            </a:pPr>
            <a:r>
              <a:rPr lang="es-ES" sz="20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menor contratación indefinida se da en </a:t>
            </a:r>
            <a:r>
              <a:rPr lang="es-ES" sz="20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“Servicios socioculturales y a la comunidad”</a:t>
            </a:r>
            <a:r>
              <a:rPr lang="es-ES" sz="20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 el 11,8</a:t>
            </a:r>
            <a:r>
              <a:rPr lang="es-ES" sz="20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%.</a:t>
            </a:r>
          </a:p>
          <a:p>
            <a:pPr marL="457200" algn="just">
              <a:spcAft>
                <a:spcPts val="600"/>
              </a:spcAft>
            </a:pPr>
            <a:r>
              <a:rPr lang="es-ES_tradnl" sz="20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“Informática y comunicación” </a:t>
            </a:r>
            <a:r>
              <a:rPr lang="es-ES_tradnl" sz="20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s-ES_tradnl" sz="20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“Hostelería y turismo” </a:t>
            </a:r>
            <a:r>
              <a:rPr lang="es-ES_tradnl" sz="20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 las especialidades que ofrecen mayor estabilidad en el empleo con una contratación indefinida del 31,7%  y el 30,3% respectivamente.</a:t>
            </a:r>
            <a:endParaRPr lang="es-ES" sz="20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spcAft>
                <a:spcPts val="600"/>
              </a:spcAft>
            </a:pPr>
            <a:endParaRPr lang="es-ES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9866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Objetivos, marco y metodología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es-ES" sz="2000" b="1" dirty="0" smtClean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Objetivos: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_tradnl" sz="16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Evaluar </a:t>
            </a:r>
            <a:r>
              <a:rPr lang="es-ES_tradnl" sz="1600" b="1" dirty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incidencia </a:t>
            </a:r>
            <a:r>
              <a:rPr lang="es-ES_tradnl" sz="16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formación conducente a la obtención del Certificado de </a:t>
            </a:r>
            <a:r>
              <a:rPr lang="es-ES_tradnl" sz="16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Profesionalidad, desde la perspectiva </a:t>
            </a:r>
            <a:r>
              <a:rPr lang="es-ES_tradnl" sz="16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la </a:t>
            </a:r>
            <a:r>
              <a:rPr lang="es-ES_tradnl" sz="1600" b="1" dirty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inserción en el mercado </a:t>
            </a:r>
            <a:r>
              <a:rPr lang="es-ES_tradnl" sz="16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laboral</a:t>
            </a:r>
            <a:r>
              <a:rPr lang="es-ES_tradnl" sz="1600" b="1" dirty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s-ES" sz="1600" b="1" dirty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 smtClean="0">
                <a:solidFill>
                  <a:srgbClr val="3E5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Analizar la calidad de la inserción laboral mediante el estudio de la contratación registrada y la afiliación a la Seguridad Social.</a:t>
            </a:r>
            <a:r>
              <a:rPr lang="es-ES" sz="1600" b="1" dirty="0">
                <a:solidFill>
                  <a:srgbClr val="3E5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endParaRPr lang="es-ES" sz="1600" b="1" dirty="0" smtClean="0">
              <a:solidFill>
                <a:srgbClr val="3E5D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 smtClean="0">
                <a:solidFill>
                  <a:srgbClr val="3E5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Examinar la repercusión de la certificación obtenida en el mantenimiento y mejora del empleo, para el alumnado con experiencia laboral previa.</a:t>
            </a:r>
          </a:p>
          <a:p>
            <a:pPr algn="just">
              <a:spcAft>
                <a:spcPts val="600"/>
              </a:spcAft>
              <a:buNone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Marco:</a:t>
            </a:r>
            <a:endParaRPr lang="es-ES" sz="2000" b="1" dirty="0" smtClean="0">
              <a:solidFill>
                <a:srgbClr val="C28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análisis se circunscribe a los alumnos formados (por iniciativa pública en un 76,3% y privada en un 23,7%) en la Comunidad de Madrid</a:t>
            </a:r>
            <a:r>
              <a:rPr lang="es-ES" sz="1600" b="1" dirty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16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 finalizaron con resultado de apto entre enero de 2018 y agosto de 2019.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empleo puede haberse materializado en cualquier Comunidad Autónoma.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4294967295"/>
          </p:nvPr>
        </p:nvSpPr>
        <p:spPr>
          <a:xfrm>
            <a:off x="457200" y="1268760"/>
            <a:ext cx="2890664" cy="4464496"/>
          </a:xfrm>
          <a:prstGeom prst="rect">
            <a:avLst/>
          </a:prstGeo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INSERTADOS. Contratación</a:t>
            </a:r>
          </a:p>
          <a:p>
            <a:pPr algn="just">
              <a:spcAft>
                <a:spcPts val="600"/>
              </a:spcAft>
            </a:pPr>
            <a:r>
              <a:rPr lang="es-ES_tradnl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55% de la contratación se concentra en </a:t>
            </a:r>
            <a:r>
              <a:rPr lang="es-ES_tradnl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s-ES_tradnl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actividades económicas.</a:t>
            </a:r>
          </a:p>
          <a:p>
            <a:pPr algn="just">
              <a:spcAft>
                <a:spcPts val="600"/>
              </a:spcAft>
            </a:pPr>
            <a:endParaRPr lang="es-ES_tradnl" sz="1600" b="1" dirty="0" smtClean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observa </a:t>
            </a:r>
            <a:r>
              <a:rPr lang="es-ES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estrecha correlación entre las actividades económicas que acogen al mayor número de </a:t>
            </a:r>
            <a:r>
              <a:rPr lang="es-ES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egresados y </a:t>
            </a:r>
            <a:r>
              <a:rPr lang="es-ES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Familias profesionales que más </a:t>
            </a:r>
            <a:r>
              <a:rPr lang="es-ES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insertan</a:t>
            </a:r>
            <a:endParaRPr lang="es-ES" sz="16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72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3.- Situación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laboral del alumnado en el primer año tras el fin de su formación</a:t>
            </a:r>
          </a:p>
        </p:txBody>
      </p:sp>
      <p:pic>
        <p:nvPicPr>
          <p:cNvPr id="6" name="Imagen 5"/>
          <p:cNvPicPr/>
          <p:nvPr>
            <p:extLst>
              <p:ext uri="{D42A27DB-BD31-4B8C-83A1-F6EECF244321}">
                <p14:modId xmlns:p14="http://schemas.microsoft.com/office/powerpoint/2010/main" val="118025020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89246" y="1268760"/>
            <a:ext cx="5410200" cy="49685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268760"/>
            <a:ext cx="425450" cy="496855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tángulo 13"/>
          <p:cNvSpPr/>
          <p:nvPr/>
        </p:nvSpPr>
        <p:spPr>
          <a:xfrm>
            <a:off x="3563888" y="1289224"/>
            <a:ext cx="5410200" cy="915640"/>
          </a:xfrm>
          <a:prstGeom prst="rect">
            <a:avLst/>
          </a:prstGeom>
          <a:noFill/>
          <a:ln>
            <a:solidFill>
              <a:srgbClr val="304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812360" y="2239429"/>
            <a:ext cx="116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rgbClr val="30485E"/>
                </a:solidFill>
              </a:rPr>
              <a:t>55% Contratación</a:t>
            </a:r>
            <a:endParaRPr lang="es-ES" sz="1200" b="1" dirty="0">
              <a:solidFill>
                <a:srgbClr val="3048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718A-EF45-4BE1-A88F-87313A46EF2E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sp>
        <p:nvSpPr>
          <p:cNvPr id="6" name="Marcador de contenido 4"/>
          <p:cNvSpPr>
            <a:spLocks noGrp="1"/>
          </p:cNvSpPr>
          <p:nvPr>
            <p:ph sz="quarter" idx="1"/>
          </p:nvPr>
        </p:nvSpPr>
        <p:spPr>
          <a:xfrm>
            <a:off x="428324" y="1077218"/>
            <a:ext cx="8258475" cy="4872062"/>
          </a:xfrm>
          <a:prstGeom prst="rect">
            <a:avLst/>
          </a:prstGeom>
        </p:spPr>
        <p:txBody>
          <a:bodyPr numCol="1"/>
          <a:lstStyle/>
          <a:p>
            <a:pPr marL="0" indent="0">
              <a:buNone/>
            </a:pPr>
            <a:endParaRPr lang="es-ES_tradnl" sz="1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INSERTADOS</a:t>
            </a:r>
          </a:p>
          <a:p>
            <a:pPr marL="0" indent="0">
              <a:buNone/>
            </a:pPr>
            <a:endParaRPr lang="es-E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r>
              <a:rPr lang="es-ES_tradnl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6.756 </a:t>
            </a:r>
            <a:r>
              <a:rPr lang="es-ES_tradnl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egresados no insertados representan un 32,8% del total de egresados que estaban desempleados en el momento de la obtención del CdP (20.617).</a:t>
            </a: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r>
              <a:rPr lang="es-ES_tradnl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no inserción afecta en mayor medida a las mujeres, es 3,1 p.p. superior a la de los hombres.</a:t>
            </a: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r>
              <a:rPr lang="es-ES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edad media es de 41,6 </a:t>
            </a:r>
            <a:r>
              <a:rPr lang="es-ES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años (3,4 años superior que el grupo de insertados)</a:t>
            </a: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r>
              <a:rPr lang="es-ES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43,4% de los egresados no insertados llevaron a cabo un CdP de Nivel 3, mientras que los de Nivel 1 representan el 21,2%; se constata que a mayor nivel del certificado peor inserción</a:t>
            </a:r>
            <a:r>
              <a:rPr lang="es-ES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r>
              <a:rPr lang="es-ES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porcentaje de egresados con experiencia laboral previa es 14 puntos inferior entre los no insertados (61,2% vs 75,2%).</a:t>
            </a: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endParaRPr lang="es-ES" sz="1600" b="1" dirty="0" smtClean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endParaRPr lang="es-ES" sz="16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endParaRPr lang="es-ES_tradnl" sz="2000" b="1" dirty="0" smtClean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72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3.- Situación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laboral del alumnado en el primer año tras el fin de su formación</a:t>
            </a:r>
          </a:p>
        </p:txBody>
      </p:sp>
    </p:spTree>
    <p:extLst>
      <p:ext uri="{BB962C8B-B14F-4D97-AF65-F5344CB8AC3E}">
        <p14:creationId xmlns:p14="http://schemas.microsoft.com/office/powerpoint/2010/main" val="31087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718A-EF45-4BE1-A88F-87313A46EF2E}" type="slidenum">
              <a:rPr lang="es-ES" smtClean="0"/>
              <a:pPr>
                <a:defRPr/>
              </a:pPr>
              <a:t>32</a:t>
            </a:fld>
            <a:endParaRPr lang="es-ES" dirty="0"/>
          </a:p>
        </p:txBody>
      </p:sp>
      <p:sp>
        <p:nvSpPr>
          <p:cNvPr id="6" name="Marcador de contenido 4"/>
          <p:cNvSpPr>
            <a:spLocks noGrp="1"/>
          </p:cNvSpPr>
          <p:nvPr>
            <p:ph sz="quarter" idx="1"/>
          </p:nvPr>
        </p:nvSpPr>
        <p:spPr>
          <a:xfrm>
            <a:off x="428325" y="1077218"/>
            <a:ext cx="2119909" cy="623590"/>
          </a:xfrm>
          <a:prstGeom prst="rect">
            <a:avLst/>
          </a:prstGeom>
        </p:spPr>
        <p:txBody>
          <a:bodyPr numCol="1"/>
          <a:lstStyle/>
          <a:p>
            <a:pPr marL="0" indent="0">
              <a:buNone/>
            </a:pPr>
            <a:endParaRPr lang="es-ES_tradnl" sz="1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INSERTADOS</a:t>
            </a:r>
            <a:endParaRPr lang="es-ES_tradnl" sz="1600" b="1" dirty="0" smtClean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72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3.- Situación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laboral del alumnado en el primer año tras el fin de su formación</a:t>
            </a:r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1"/>
          </p:nvPr>
        </p:nvSpPr>
        <p:spPr>
          <a:xfrm>
            <a:off x="612773" y="4980741"/>
            <a:ext cx="8074025" cy="1188784"/>
          </a:xfrm>
          <a:prstGeom prst="rect">
            <a:avLst/>
          </a:prstGeom>
        </p:spPr>
        <p:txBody>
          <a:bodyPr numCol="1"/>
          <a:lstStyle/>
          <a:p>
            <a:pPr marL="457200" algn="just" defTabSz="892175">
              <a:spcAft>
                <a:spcPts val="0"/>
              </a:spcAft>
            </a:pPr>
            <a:r>
              <a:rPr lang="es-ES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ES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50,8% de los egresados que no encontraron empleo </a:t>
            </a:r>
            <a:r>
              <a:rPr lang="es-ES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llevaban más de un año desempleados al inicio de su formación, mientras que sólo el 30,7% de los que se insertaron habían sido parados de larga duración en ese momento.</a:t>
            </a:r>
            <a:endParaRPr lang="es-ES" sz="18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116928"/>
              </p:ext>
            </p:extLst>
          </p:nvPr>
        </p:nvGraphicFramePr>
        <p:xfrm>
          <a:off x="2548234" y="1447845"/>
          <a:ext cx="4203105" cy="338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48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718A-EF45-4BE1-A88F-87313A46EF2E}" type="slidenum">
              <a:rPr lang="es-ES" smtClean="0"/>
              <a:pPr>
                <a:defRPr/>
              </a:pPr>
              <a:t>33</a:t>
            </a:fld>
            <a:endParaRPr lang="es-ES" dirty="0"/>
          </a:p>
        </p:txBody>
      </p:sp>
      <p:sp>
        <p:nvSpPr>
          <p:cNvPr id="6" name="Marcador de contenido 4"/>
          <p:cNvSpPr>
            <a:spLocks noGrp="1"/>
          </p:cNvSpPr>
          <p:nvPr>
            <p:ph sz="quarter" idx="1"/>
          </p:nvPr>
        </p:nvSpPr>
        <p:spPr>
          <a:xfrm>
            <a:off x="481220" y="1068446"/>
            <a:ext cx="2112755" cy="488346"/>
          </a:xfrm>
          <a:prstGeom prst="rect">
            <a:avLst/>
          </a:prstGeom>
        </p:spPr>
        <p:txBody>
          <a:bodyPr numCol="1"/>
          <a:lstStyle/>
          <a:p>
            <a:pPr marL="0" indent="0">
              <a:buNone/>
            </a:pPr>
            <a:endParaRPr lang="es-ES_tradnl" sz="1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INSERTADOS</a:t>
            </a:r>
            <a:endParaRPr lang="es-ES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72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3.- Situación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laboral del alumnado en el primer año tras el fin de su formación</a:t>
            </a:r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1"/>
          </p:nvPr>
        </p:nvSpPr>
        <p:spPr>
          <a:xfrm>
            <a:off x="505476" y="4970385"/>
            <a:ext cx="8217061" cy="984468"/>
          </a:xfrm>
          <a:prstGeom prst="rect">
            <a:avLst/>
          </a:prstGeom>
        </p:spPr>
        <p:txBody>
          <a:bodyPr numCol="1"/>
          <a:lstStyle/>
          <a:p>
            <a:pPr marL="457200" algn="just" defTabSz="892175">
              <a:spcAft>
                <a:spcPts val="0"/>
              </a:spcAft>
            </a:pPr>
            <a:endParaRPr lang="es-ES" sz="1800" b="1" dirty="0" smtClean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 defTabSz="892175">
              <a:spcAft>
                <a:spcPts val="0"/>
              </a:spcAft>
            </a:pPr>
            <a:r>
              <a:rPr lang="es-ES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edad se convierte en otra desventaja para los egresados en paro de larga duración, el 62,8% de ellos tiene más de 45 años, 10 p.p. más que en el grupo de insertados</a:t>
            </a:r>
            <a:r>
              <a:rPr lang="es-ES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224382"/>
              </p:ext>
            </p:extLst>
          </p:nvPr>
        </p:nvGraphicFramePr>
        <p:xfrm>
          <a:off x="2041883" y="1556792"/>
          <a:ext cx="4536504" cy="355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98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818656" cy="4937760"/>
          </a:xfrm>
        </p:spPr>
        <p:txBody>
          <a:bodyPr/>
          <a:lstStyle/>
          <a:p>
            <a:pPr marL="0" indent="0">
              <a:buNone/>
            </a:pPr>
            <a:r>
              <a:rPr lang="es-ES_tradn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INSERTADOS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</a:t>
            </a:r>
            <a:r>
              <a:rPr lang="es-ES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Familias profesionales </a:t>
            </a:r>
            <a:r>
              <a:rPr lang="es-ES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peores niveles de inserción, </a:t>
            </a:r>
            <a:r>
              <a:rPr lang="es-ES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que cuentan con un número significativo de </a:t>
            </a:r>
            <a:r>
              <a:rPr lang="es-ES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alumnos, son:</a:t>
            </a:r>
          </a:p>
          <a:p>
            <a:pPr marL="457200" algn="just" defTabSz="892175">
              <a:spcAft>
                <a:spcPts val="0"/>
              </a:spcAft>
            </a:pPr>
            <a:r>
              <a:rPr lang="es-ES" sz="1400" b="1" i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Informática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comunicaciones 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(41,5% de no </a:t>
            </a:r>
            <a:r>
              <a:rPr lang="es-ES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inserción)</a:t>
            </a:r>
          </a:p>
          <a:p>
            <a:pPr marL="457200" algn="just" defTabSz="892175">
              <a:spcAft>
                <a:spcPts val="0"/>
              </a:spcAft>
            </a:pPr>
            <a:r>
              <a:rPr lang="es-ES" sz="1400" b="1" i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Administración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gestión 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(41,6</a:t>
            </a:r>
            <a:r>
              <a:rPr lang="es-ES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</a:t>
            </a:r>
          </a:p>
          <a:p>
            <a:pPr marL="457200" algn="just" defTabSz="892175">
              <a:spcAft>
                <a:spcPts val="0"/>
              </a:spcAft>
            </a:pPr>
            <a:r>
              <a:rPr lang="es-ES" sz="1400" b="1" i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Comercio </a:t>
            </a:r>
            <a:r>
              <a:rPr lang="es-ES" sz="1400" b="1" i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marketing </a:t>
            </a:r>
            <a:r>
              <a:rPr lang="es-ES" sz="14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(36,5</a:t>
            </a:r>
            <a:r>
              <a:rPr lang="es-ES" sz="14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</a:t>
            </a:r>
            <a:endParaRPr lang="es-ES" sz="1400" b="1" dirty="0">
              <a:solidFill>
                <a:srgbClr val="8960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 defTabSz="892175">
              <a:spcAft>
                <a:spcPts val="0"/>
              </a:spcAft>
            </a:pPr>
            <a:endParaRPr lang="es-ES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defTabSz="892175">
              <a:spcAft>
                <a:spcPts val="0"/>
              </a:spcAft>
            </a:pPr>
            <a:endParaRPr lang="es-ES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718A-EF45-4BE1-A88F-87313A46EF2E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572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3.- Situación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laboral del alumnado en el primer año tras el fin de su formación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179787"/>
              </p:ext>
            </p:extLst>
          </p:nvPr>
        </p:nvGraphicFramePr>
        <p:xfrm>
          <a:off x="3419873" y="1286192"/>
          <a:ext cx="5266928" cy="487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67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marL="0" indent="0" defTabSz="892175">
              <a:buNone/>
            </a:pPr>
            <a:r>
              <a:rPr lang="es-ES_tradn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Egresados con inserción previa</a:t>
            </a:r>
          </a:p>
          <a:p>
            <a:pPr marL="0" indent="0" defTabSz="892175">
              <a:buNone/>
            </a:pPr>
            <a:endParaRPr lang="es-ES_tradnl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un colectivo que ya está ocupado en el momento de obtener el </a:t>
            </a:r>
            <a:r>
              <a:rPr lang="es-ES_tradnl" sz="1800" b="1" dirty="0" err="1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CdP</a:t>
            </a: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Representa un 24,7% del alumnado (6.762 personas).</a:t>
            </a: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92,8%, </a:t>
            </a: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cabo de un 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año, </a:t>
            </a: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mantienen en el mercado laboral y de é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stos, </a:t>
            </a: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72,6% suscribe un contrato de trabajo nuevo</a:t>
            </a:r>
            <a:r>
              <a:rPr lang="es-ES_tradnl" sz="18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algn="just" defTabSz="892175">
              <a:spcBef>
                <a:spcPts val="1200"/>
              </a:spcBef>
              <a:spcAft>
                <a:spcPts val="1200"/>
              </a:spcAft>
            </a:pPr>
            <a:r>
              <a:rPr lang="es-ES_tradnl" sz="18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formación conducente a CdP tiene una incidencia positiva en el colectivo de personas trabajadoras ocupadas, en la medida que contribuye al mantenimiento del empleo y la mejora de las condiciones laborales, como es la contratación más estable.</a:t>
            </a:r>
          </a:p>
          <a:p>
            <a:pPr marL="457200" algn="just" defTabSz="892175">
              <a:spcAft>
                <a:spcPts val="0"/>
              </a:spcAft>
            </a:pPr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defTabSz="892175">
              <a:spcAft>
                <a:spcPts val="0"/>
              </a:spcAft>
            </a:pPr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718A-EF45-4BE1-A88F-87313A46EF2E}" type="slidenum">
              <a:rPr lang="es-ES" smtClean="0"/>
              <a:pPr>
                <a:defRPr/>
              </a:pPr>
              <a:t>35</a:t>
            </a:fld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57200" y="42287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3.- Situación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laboral del alumnado en el primer año tras el fin de su formación</a:t>
            </a:r>
          </a:p>
        </p:txBody>
      </p:sp>
    </p:spTree>
    <p:extLst>
      <p:ext uri="{BB962C8B-B14F-4D97-AF65-F5344CB8AC3E}">
        <p14:creationId xmlns:p14="http://schemas.microsoft.com/office/powerpoint/2010/main" val="28297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46311" y="4653136"/>
            <a:ext cx="8110474" cy="1703214"/>
          </a:xfrm>
        </p:spPr>
        <p:txBody>
          <a:bodyPr/>
          <a:lstStyle/>
          <a:p>
            <a:pPr marL="457200" algn="just" defTabSz="892175">
              <a:spcAft>
                <a:spcPts val="0"/>
              </a:spcAft>
            </a:pPr>
            <a:r>
              <a:rPr lang="es-ES_tradnl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</a:t>
            </a:r>
            <a:r>
              <a:rPr lang="es-ES_tradnl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contratos que suscribe este colectivo son de mayor duración que los contratos suscritos por el colectivo que no estaba insertado previamente a la formación. </a:t>
            </a:r>
          </a:p>
          <a:p>
            <a:pPr marL="457200" algn="just" defTabSz="892175">
              <a:spcAft>
                <a:spcPts val="0"/>
              </a:spcAft>
            </a:pPr>
            <a:r>
              <a:rPr lang="es-ES_tradnl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30,4% de los contratos son </a:t>
            </a:r>
            <a:r>
              <a:rPr lang="es-ES_tradnl" sz="1600" b="1" dirty="0" smtClean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indefinidos, 9 </a:t>
            </a:r>
            <a:r>
              <a:rPr lang="es-ES_tradnl" sz="1600" b="1" dirty="0">
                <a:solidFill>
                  <a:srgbClr val="8960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puntos más alto que los contratos indefinidos en el grupo de alumnado que se insertan tras la formación.</a:t>
            </a:r>
          </a:p>
          <a:p>
            <a:pPr marL="457200" defTabSz="892175">
              <a:spcAft>
                <a:spcPts val="0"/>
              </a:spcAft>
            </a:pPr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718A-EF45-4BE1-A88F-87313A46EF2E}" type="slidenum">
              <a:rPr lang="es-ES" smtClean="0"/>
              <a:pPr>
                <a:defRPr/>
              </a:pPr>
              <a:t>36</a:t>
            </a:fld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572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3.- Situación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laboral del alumnado en el primer año tras el fin de su formación</a:t>
            </a:r>
          </a:p>
        </p:txBody>
      </p:sp>
      <p:pic>
        <p:nvPicPr>
          <p:cNvPr id="4" name="Imagen 3"/>
          <p:cNvPicPr/>
          <p:nvPr>
            <p:extLst>
              <p:ext uri="{D42A27DB-BD31-4B8C-83A1-F6EECF244321}">
                <p14:modId xmlns:p14="http://schemas.microsoft.com/office/powerpoint/2010/main" val="18270519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25725" y="1692414"/>
            <a:ext cx="3892550" cy="28003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6603" y="1200150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892175">
              <a:buNone/>
            </a:pPr>
            <a:r>
              <a:rPr lang="es-ES_tradnl" b="1" dirty="0">
                <a:solidFill>
                  <a:srgbClr val="0070C0"/>
                </a:solidFill>
                <a:cs typeface="Arial" panose="020B0604020202020204" pitchFamily="34" charset="0"/>
              </a:rPr>
              <a:t>Egresados con inserción previa</a:t>
            </a:r>
          </a:p>
        </p:txBody>
      </p:sp>
    </p:spTree>
    <p:extLst>
      <p:ext uri="{BB962C8B-B14F-4D97-AF65-F5344CB8AC3E}">
        <p14:creationId xmlns:p14="http://schemas.microsoft.com/office/powerpoint/2010/main" val="21178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718A-EF45-4BE1-A88F-87313A46EF2E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572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4.- Evolución de la Inserción laboral a lo largo de las distintas ediciones (1ª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 4ª)</a:t>
            </a:r>
            <a:endParaRPr lang="es-ES" sz="3200" b="1" dirty="0">
              <a:solidFill>
                <a:schemeClr val="accent2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02254" y="1362893"/>
            <a:ext cx="82500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r>
              <a:rPr lang="es-ES_tradnl" sz="1600" b="1" dirty="0" smtClean="0">
                <a:solidFill>
                  <a:srgbClr val="89602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Tras 4 ediciones del Estudio se observa un crecimiento de la Inserción con un máximo de inserción para los egresados en 2017-2018.</a:t>
            </a:r>
          </a:p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endParaRPr lang="es-ES_tradnl" sz="1600" b="1" dirty="0" smtClean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endParaRPr lang="es-ES_tradnl" sz="1600" b="1" dirty="0" smtClean="0">
              <a:solidFill>
                <a:srgbClr val="89602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r>
              <a:rPr lang="es-ES_tradnl" sz="1600" b="1" dirty="0" smtClean="0">
                <a:solidFill>
                  <a:srgbClr val="89602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Para los estudios anteriores, se ha realizado un seguimiento de la inserción tras pasar 2 años y se observa que en la edición de 2017-2018 el primer año se obtiene un 69,4% de inserción, que alcanza el 77,2% al cabo de los dos años. </a:t>
            </a:r>
          </a:p>
          <a:p>
            <a:pPr marL="457200" indent="-2730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29746"/>
              </p:ext>
            </p:extLst>
          </p:nvPr>
        </p:nvGraphicFramePr>
        <p:xfrm>
          <a:off x="2195736" y="1988840"/>
          <a:ext cx="4995014" cy="313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35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718A-EF45-4BE1-A88F-87313A46EF2E}" type="slidenum">
              <a:rPr lang="es-ES" smtClean="0"/>
              <a:pPr>
                <a:defRPr/>
              </a:pPr>
              <a:t>38</a:t>
            </a:fld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57200" y="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4.- Evolución de la Inserción laboral a lo largo de las distintas ediciones (1ª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 4ª)</a:t>
            </a:r>
            <a:endParaRPr lang="es-ES" sz="3200" b="1" dirty="0">
              <a:solidFill>
                <a:schemeClr val="accent2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02254" y="1362893"/>
            <a:ext cx="82500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r>
              <a:rPr lang="es-ES_tradnl" sz="1600" b="1" dirty="0" smtClean="0">
                <a:solidFill>
                  <a:srgbClr val="89602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Para los estudios anteriores, se ha realizado un seguimiento de la inserción tras pasar 2 años y se observa que en la edición de 2017-2018 el primer año se obtiene un 69,4% de inserción, que alcanza el 77,2% al cabo de los dos años. </a:t>
            </a:r>
          </a:p>
          <a:p>
            <a:pPr marL="457200" indent="-273050" algn="just" defTabSz="892175"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s-ES_tradnl" sz="1600" b="1" dirty="0">
              <a:solidFill>
                <a:srgbClr val="89602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05920"/>
              </p:ext>
            </p:extLst>
          </p:nvPr>
        </p:nvGraphicFramePr>
        <p:xfrm>
          <a:off x="1278095" y="2239984"/>
          <a:ext cx="6462258" cy="4056307"/>
        </p:xfrm>
        <a:graphic>
          <a:graphicData uri="http://schemas.openxmlformats.org/drawingml/2006/table">
            <a:tbl>
              <a:tblPr firstRow="1" firstCol="1" bandRow="1"/>
              <a:tblGrid>
                <a:gridCol w="1905972">
                  <a:extLst>
                    <a:ext uri="{9D8B030D-6E8A-4147-A177-3AD203B41FA5}">
                      <a16:colId xmlns:a16="http://schemas.microsoft.com/office/drawing/2014/main" val="439508700"/>
                    </a:ext>
                  </a:extLst>
                </a:gridCol>
                <a:gridCol w="668777">
                  <a:extLst>
                    <a:ext uri="{9D8B030D-6E8A-4147-A177-3AD203B41FA5}">
                      <a16:colId xmlns:a16="http://schemas.microsoft.com/office/drawing/2014/main" val="3889859500"/>
                    </a:ext>
                  </a:extLst>
                </a:gridCol>
                <a:gridCol w="1114700">
                  <a:extLst>
                    <a:ext uri="{9D8B030D-6E8A-4147-A177-3AD203B41FA5}">
                      <a16:colId xmlns:a16="http://schemas.microsoft.com/office/drawing/2014/main" val="4071745694"/>
                    </a:ext>
                  </a:extLst>
                </a:gridCol>
                <a:gridCol w="1073945">
                  <a:extLst>
                    <a:ext uri="{9D8B030D-6E8A-4147-A177-3AD203B41FA5}">
                      <a16:colId xmlns:a16="http://schemas.microsoft.com/office/drawing/2014/main" val="2157173776"/>
                    </a:ext>
                  </a:extLst>
                </a:gridCol>
                <a:gridCol w="1073945">
                  <a:extLst>
                    <a:ext uri="{9D8B030D-6E8A-4147-A177-3AD203B41FA5}">
                      <a16:colId xmlns:a16="http://schemas.microsoft.com/office/drawing/2014/main" val="705068308"/>
                    </a:ext>
                  </a:extLst>
                </a:gridCol>
                <a:gridCol w="624919">
                  <a:extLst>
                    <a:ext uri="{9D8B030D-6E8A-4147-A177-3AD203B41FA5}">
                      <a16:colId xmlns:a16="http://schemas.microsoft.com/office/drawing/2014/main" val="2529176944"/>
                    </a:ext>
                  </a:extLst>
                </a:gridCol>
              </a:tblGrid>
              <a:tr h="7076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 finalizar la formación (T)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D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 año de finalizar la formación (T+1)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D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los dos años de finalizar la formación (T+2)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D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269631"/>
                  </a:ext>
                </a:extLst>
              </a:tr>
              <a:tr h="33928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alta en SS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5.361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Insertados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5.037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Insertados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38585"/>
                  </a:ext>
                </a:extLst>
              </a:tr>
              <a:tr h="3392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insertados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64568"/>
                  </a:ext>
                </a:extLst>
              </a:tr>
              <a:tr h="3392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insertados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Insertados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05562"/>
                  </a:ext>
                </a:extLst>
              </a:tr>
              <a:tr h="3392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insertados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843022"/>
                  </a:ext>
                </a:extLst>
              </a:tr>
              <a:tr h="33928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alta en SS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5A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17.607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5A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Insertados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5A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12.222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Insertados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5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11.775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93028"/>
                  </a:ext>
                </a:extLst>
              </a:tr>
              <a:tr h="3911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insertados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55288"/>
                  </a:ext>
                </a:extLst>
              </a:tr>
              <a:tr h="3392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insertados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5.385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Insertados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5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1.809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98797"/>
                  </a:ext>
                </a:extLst>
              </a:tr>
              <a:tr h="3911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insertados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3.576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96607"/>
                  </a:ext>
                </a:extLst>
              </a:tr>
              <a:tr h="471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Tasa inserción en T+1 y T+2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D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22.968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D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D4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69,4%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D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D4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77,2%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8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00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5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3529" y="0"/>
            <a:ext cx="8229600" cy="1162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Objetivos, marco y metodología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cxnSp>
        <p:nvCxnSpPr>
          <p:cNvPr id="8" name="14 Conector angular"/>
          <p:cNvCxnSpPr/>
          <p:nvPr/>
        </p:nvCxnSpPr>
        <p:spPr>
          <a:xfrm>
            <a:off x="4879960" y="1900234"/>
            <a:ext cx="2548378" cy="5721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14 Conector angular"/>
          <p:cNvCxnSpPr/>
          <p:nvPr/>
        </p:nvCxnSpPr>
        <p:spPr>
          <a:xfrm>
            <a:off x="1949770" y="3429000"/>
            <a:ext cx="1086047" cy="17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4 Conector angular"/>
          <p:cNvCxnSpPr/>
          <p:nvPr/>
        </p:nvCxnSpPr>
        <p:spPr>
          <a:xfrm>
            <a:off x="4974536" y="3408512"/>
            <a:ext cx="979832" cy="17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ángulo 65"/>
          <p:cNvSpPr/>
          <p:nvPr/>
        </p:nvSpPr>
        <p:spPr>
          <a:xfrm>
            <a:off x="574054" y="1260634"/>
            <a:ext cx="162095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es-ES" b="1" dirty="0">
                <a:solidFill>
                  <a:srgbClr val="C28D4D"/>
                </a:solidFill>
                <a:cs typeface="Arial" panose="020B0604020202020204" pitchFamily="34" charset="0"/>
              </a:rPr>
              <a:t>Metodología: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995" y="1745950"/>
            <a:ext cx="1402202" cy="9515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32" y="3163539"/>
            <a:ext cx="1590756" cy="95158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32" y="4581128"/>
            <a:ext cx="1402202" cy="115797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35" y="2888940"/>
            <a:ext cx="1083198" cy="108012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50860" y="3933978"/>
            <a:ext cx="172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89602F"/>
                </a:solidFill>
              </a:rPr>
              <a:t>Egresados </a:t>
            </a:r>
            <a:r>
              <a:rPr lang="es-ES_tradnl" sz="1400" b="1" dirty="0" err="1" smtClean="0">
                <a:solidFill>
                  <a:srgbClr val="89602F"/>
                </a:solidFill>
              </a:rPr>
              <a:t>CdP</a:t>
            </a:r>
            <a:endParaRPr lang="es-ES_tradnl" sz="1400" b="1" dirty="0">
              <a:solidFill>
                <a:srgbClr val="89602F"/>
              </a:solidFill>
            </a:endParaRPr>
          </a:p>
          <a:p>
            <a:pPr algn="ctr"/>
            <a:r>
              <a:rPr lang="es-ES_tradnl" sz="1400" b="1" dirty="0" smtClean="0">
                <a:solidFill>
                  <a:srgbClr val="89602F"/>
                </a:solidFill>
              </a:rPr>
              <a:t>SISPE*</a:t>
            </a:r>
            <a:endParaRPr lang="es-ES" sz="1400" b="1" dirty="0">
              <a:solidFill>
                <a:srgbClr val="89602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19873" y="4922584"/>
            <a:ext cx="1158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002060"/>
                </a:solidFill>
              </a:rPr>
              <a:t>Demandas empleo SISPE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536899" y="3376455"/>
            <a:ext cx="1158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002060"/>
                </a:solidFill>
              </a:rPr>
              <a:t>Afiliación Seguridad Social</a:t>
            </a:r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521782" y="1928918"/>
            <a:ext cx="115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002060"/>
                </a:solidFill>
              </a:rPr>
              <a:t>Contratos SISPE</a:t>
            </a:r>
            <a:endParaRPr lang="es-ES" sz="1400" b="1" dirty="0">
              <a:solidFill>
                <a:srgbClr val="002060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5"/>
          <a:srcRect l="10384" t="10675" r="7716" b="9279"/>
          <a:stretch/>
        </p:blipFill>
        <p:spPr>
          <a:xfrm>
            <a:off x="6576691" y="2550200"/>
            <a:ext cx="1668084" cy="1154828"/>
          </a:xfrm>
          <a:prstGeom prst="rect">
            <a:avLst/>
          </a:prstGeom>
        </p:spPr>
      </p:pic>
      <p:cxnSp>
        <p:nvCxnSpPr>
          <p:cNvPr id="38" name="Conector angular 37"/>
          <p:cNvCxnSpPr>
            <a:stCxn id="15" idx="2"/>
            <a:endCxn id="19" idx="1"/>
          </p:cNvCxnSpPr>
          <p:nvPr/>
        </p:nvCxnSpPr>
        <p:spPr>
          <a:xfrm rot="16200000" flipH="1">
            <a:off x="1858530" y="3713016"/>
            <a:ext cx="702920" cy="21912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/>
          <p:cNvCxnSpPr>
            <a:stCxn id="14" idx="0"/>
          </p:cNvCxnSpPr>
          <p:nvPr/>
        </p:nvCxnSpPr>
        <p:spPr>
          <a:xfrm rot="5400000" flipH="1" flipV="1">
            <a:off x="1877570" y="1460878"/>
            <a:ext cx="665427" cy="21906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5724128" y="3713766"/>
            <a:ext cx="32878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89602F"/>
                </a:solidFill>
              </a:rPr>
              <a:t>Análisis de </a:t>
            </a:r>
            <a:r>
              <a:rPr lang="es-ES_tradnl" sz="1400" b="1" dirty="0">
                <a:solidFill>
                  <a:srgbClr val="89602F"/>
                </a:solidFill>
              </a:rPr>
              <a:t>egresados </a:t>
            </a:r>
            <a:r>
              <a:rPr lang="es-ES_tradnl" sz="1400" b="1" dirty="0" smtClean="0">
                <a:solidFill>
                  <a:srgbClr val="89602F"/>
                </a:solidFill>
              </a:rPr>
              <a:t>asociado a datos de: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rgbClr val="89602F"/>
                </a:solidFill>
              </a:rPr>
              <a:t>C</a:t>
            </a:r>
            <a:r>
              <a:rPr lang="es-ES_tradnl" sz="1400" b="1" dirty="0" smtClean="0">
                <a:solidFill>
                  <a:srgbClr val="89602F"/>
                </a:solidFill>
              </a:rPr>
              <a:t>ontrato de trabajo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1400" b="1" dirty="0" smtClean="0">
                <a:solidFill>
                  <a:srgbClr val="89602F"/>
                </a:solidFill>
              </a:rPr>
              <a:t>Alta / Baja en Seguridad Social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rgbClr val="89602F"/>
                </a:solidFill>
              </a:rPr>
              <a:t>D</a:t>
            </a:r>
            <a:r>
              <a:rPr lang="es-ES_tradnl" sz="1400" b="1" dirty="0" smtClean="0">
                <a:solidFill>
                  <a:srgbClr val="89602F"/>
                </a:solidFill>
              </a:rPr>
              <a:t>emanda de empleo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89602F"/>
              </a:solidFill>
            </a:endParaRPr>
          </a:p>
        </p:txBody>
      </p:sp>
      <p:cxnSp>
        <p:nvCxnSpPr>
          <p:cNvPr id="58" name="Conector angular 57"/>
          <p:cNvCxnSpPr/>
          <p:nvPr/>
        </p:nvCxnSpPr>
        <p:spPr>
          <a:xfrm flipV="1">
            <a:off x="4896388" y="5301208"/>
            <a:ext cx="2471644" cy="3552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95536" y="6007067"/>
            <a:ext cx="7709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002060"/>
                </a:solidFill>
              </a:rPr>
              <a:t>*SISPE: Sistema Integrado de los Servicios Públicos de Empleo</a:t>
            </a:r>
            <a:endParaRPr lang="es-ES" sz="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Objetivos, marco y metodología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buNone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Metodología:</a:t>
            </a:r>
          </a:p>
          <a:p>
            <a:pPr>
              <a:lnSpc>
                <a:spcPct val="115000"/>
              </a:lnSpc>
              <a:buNone/>
            </a:pPr>
            <a:endParaRPr lang="es-ES" sz="800" b="1" dirty="0" smtClean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Selección de alumnado</a:t>
            </a:r>
            <a:r>
              <a:rPr lang="es-ES" sz="1800" b="1" dirty="0" smtClean="0">
                <a:solidFill>
                  <a:srgbClr val="3E5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Alumnado que ha cursado toda la formación necesaria para la obtención de un </a:t>
            </a:r>
            <a:r>
              <a:rPr lang="es-ES" sz="1800" b="1" dirty="0" err="1" smtClean="0">
                <a:solidFill>
                  <a:srgbClr val="3E5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CdP</a:t>
            </a:r>
            <a:r>
              <a:rPr lang="es-ES" sz="1800" b="1" dirty="0" smtClean="0">
                <a:solidFill>
                  <a:srgbClr val="3E5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s-ES" sz="18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de </a:t>
            </a:r>
            <a:r>
              <a:rPr lang="es-ES" sz="18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Formación)</a:t>
            </a:r>
            <a:endParaRPr lang="es-ES" sz="1800" b="1" dirty="0" smtClean="0">
              <a:solidFill>
                <a:srgbClr val="3E5D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es-ES" sz="800" b="1" dirty="0" smtClean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Obtención </a:t>
            </a: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datos 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individualizados:</a:t>
            </a:r>
            <a:endParaRPr lang="es-ES" sz="2000" b="1" dirty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617538" lvl="1" indent="-342900" algn="just">
              <a:spcBef>
                <a:spcPts val="600"/>
              </a:spcBef>
              <a:buFont typeface="+mj-lt"/>
              <a:buAutoNum type="arabicPeriod"/>
              <a:tabLst>
                <a:tab pos="688975" algn="l"/>
              </a:tabLst>
            </a:pPr>
            <a:r>
              <a:rPr lang="es-ES" sz="17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Cruce de </a:t>
            </a:r>
            <a:r>
              <a:rPr lang="es-ES" sz="17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del alumnado con Afiliación a la Seguridad Social en la fecha de fin de la formación y tras un año del fin de la formación</a:t>
            </a:r>
          </a:p>
          <a:p>
            <a:pPr marL="274638" lvl="1" indent="347663" algn="just">
              <a:spcBef>
                <a:spcPts val="600"/>
              </a:spcBef>
              <a:buNone/>
            </a:pPr>
            <a:r>
              <a:rPr lang="es-ES" sz="17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detectar </a:t>
            </a: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alumnos que ya estaban </a:t>
            </a: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ocupados al finalizar el CdP</a:t>
            </a:r>
          </a:p>
          <a:p>
            <a:pPr marL="274638" lvl="1" indent="414338" algn="just">
              <a:spcBef>
                <a:spcPts val="600"/>
              </a:spcBef>
              <a:buNone/>
            </a:pP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analizar </a:t>
            </a: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inserción </a:t>
            </a: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 al cabo de un año tras obtener el CdP</a:t>
            </a:r>
            <a:endParaRPr lang="es-ES" sz="1400" b="1" dirty="0">
              <a:solidFill>
                <a:srgbClr val="3E5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538" lvl="1" indent="-342900" algn="just">
              <a:spcBef>
                <a:spcPts val="1200"/>
              </a:spcBef>
              <a:buFont typeface="+mj-lt"/>
              <a:buAutoNum type="arabicPeriod" startAt="2"/>
            </a:pPr>
            <a:r>
              <a:rPr lang="es-ES" sz="17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Cruce de datos </a:t>
            </a:r>
            <a:r>
              <a:rPr lang="es-ES" sz="17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17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alumnado con Contratos de trabajo relacionados con la </a:t>
            </a:r>
            <a:r>
              <a:rPr lang="es-ES" sz="17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 de Madrid:</a:t>
            </a:r>
          </a:p>
          <a:p>
            <a:pPr marL="892175" lvl="2" indent="-342900" algn="just">
              <a:spcBef>
                <a:spcPts val="600"/>
              </a:spcBef>
            </a:pPr>
            <a:r>
              <a:rPr lang="es-ES" sz="14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año 2005 hasta la finalización de la formación: </a:t>
            </a:r>
          </a:p>
          <a:p>
            <a:pPr marL="914400" lvl="2" indent="0" algn="just">
              <a:spcBef>
                <a:spcPts val="600"/>
              </a:spcBef>
              <a:buNone/>
            </a:pP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analizar la experiencia profesional previa</a:t>
            </a:r>
          </a:p>
          <a:p>
            <a:pPr marL="892175" lvl="2" indent="-342900" algn="just">
              <a:spcBef>
                <a:spcPts val="600"/>
              </a:spcBef>
            </a:pPr>
            <a:r>
              <a:rPr lang="es-ES" sz="14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</a:t>
            </a:r>
            <a:r>
              <a:rPr lang="es-ES" sz="14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posterior </a:t>
            </a:r>
            <a:r>
              <a:rPr lang="es-ES" sz="14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la finalización de la formación:</a:t>
            </a:r>
          </a:p>
          <a:p>
            <a:pPr marL="549275" lvl="2" indent="0" algn="just">
              <a:spcBef>
                <a:spcPts val="600"/>
              </a:spcBef>
              <a:buNone/>
            </a:pPr>
            <a:r>
              <a:rPr lang="es-ES" sz="14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analizar la inserción laboral</a:t>
            </a:r>
            <a:endParaRPr lang="es-ES" sz="1400" b="1" dirty="0">
              <a:solidFill>
                <a:srgbClr val="3E5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sz="20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s-ES" sz="2000" b="1" dirty="0" smtClean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endParaRPr lang="es-ES" sz="1600" b="1" dirty="0" smtClean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Objetivos, marco y metodología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buNone/>
            </a:pPr>
            <a:endParaRPr lang="es-ES" sz="800" b="1" dirty="0" smtClean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Metodología:</a:t>
            </a:r>
            <a:endParaRPr lang="es-ES" sz="800" b="1" dirty="0" smtClean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Obtención de datos 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individualizados:</a:t>
            </a:r>
          </a:p>
          <a:p>
            <a:pPr marL="274638" lvl="1" indent="0">
              <a:buNone/>
            </a:pPr>
            <a:endParaRPr lang="es-ES" sz="800" b="1" dirty="0" smtClean="0">
              <a:solidFill>
                <a:srgbClr val="C28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538"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s-ES" sz="17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Cruce de datos del alumnado con el registro de Demandantes de Empleo de la Comunidad de Madrid</a:t>
            </a:r>
          </a:p>
          <a:p>
            <a:pPr marL="622300" lvl="1" indent="0" algn="just">
              <a:spcBef>
                <a:spcPts val="600"/>
              </a:spcBef>
              <a:buNone/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 el alumnado formado, esté ocupado o no,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poder llevar a cabo la formación debe 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inscrito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Demandante en 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Servicio Público de Empleo de la Comunidad de Madrid.  Los datos de la demanda de empleo, se analizan:</a:t>
            </a:r>
          </a:p>
          <a:p>
            <a:pPr marL="622300" lvl="1" indent="0" algn="just">
              <a:spcBef>
                <a:spcPts val="600"/>
              </a:spcBef>
              <a:buNone/>
            </a:pPr>
            <a:endParaRPr lang="es-ES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1" indent="0" algn="just">
              <a:spcBef>
                <a:spcPts val="600"/>
              </a:spcBef>
              <a:buNone/>
            </a:pPr>
            <a:r>
              <a:rPr lang="es-ES" sz="14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inicio del curso de formación</a:t>
            </a:r>
            <a:r>
              <a:rPr lang="es-ES" sz="14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4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objetivo de </a:t>
            </a: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conocer:</a:t>
            </a:r>
          </a:p>
          <a:p>
            <a:pPr marL="1536700" lvl="2" indent="-342900" algn="just"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desempleo</a:t>
            </a:r>
          </a:p>
          <a:p>
            <a:pPr marL="1536700" lvl="2" indent="-342900" algn="just"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nivel formativo alcanzado</a:t>
            </a:r>
          </a:p>
          <a:p>
            <a:pPr marL="549275" lvl="2" indent="0" algn="just">
              <a:spcBef>
                <a:spcPts val="600"/>
              </a:spcBef>
              <a:buNone/>
            </a:pPr>
            <a:r>
              <a:rPr lang="es-ES" sz="14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Durante el primer año tras la formación recibida. </a:t>
            </a: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objetivo de </a:t>
            </a: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conocer: </a:t>
            </a:r>
          </a:p>
          <a:p>
            <a:pPr marL="1536700" lvl="2" indent="-342900" algn="just"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los alumnos 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permanecen como Demandantes después de un año de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formación</a:t>
            </a:r>
          </a:p>
          <a:p>
            <a:pPr marL="617538" lvl="1" indent="-342900">
              <a:buFont typeface="+mj-lt"/>
              <a:buAutoNum type="arabicPeriod" startAt="3"/>
            </a:pPr>
            <a:endParaRPr lang="es-ES" sz="1700" b="1" dirty="0">
              <a:solidFill>
                <a:srgbClr val="C28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s-ES" sz="2000" b="1" dirty="0" smtClean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endParaRPr lang="es-ES" sz="1600" b="1" dirty="0" smtClean="0">
              <a:solidFill>
                <a:srgbClr val="C28D4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20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roceso 43"/>
          <p:cNvSpPr/>
          <p:nvPr/>
        </p:nvSpPr>
        <p:spPr>
          <a:xfrm>
            <a:off x="390364" y="4365104"/>
            <a:ext cx="8502116" cy="1102616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</p:txBody>
      </p:sp>
      <p:sp>
        <p:nvSpPr>
          <p:cNvPr id="39" name="Proceso 38"/>
          <p:cNvSpPr/>
          <p:nvPr/>
        </p:nvSpPr>
        <p:spPr>
          <a:xfrm>
            <a:off x="390364" y="1521636"/>
            <a:ext cx="8363271" cy="77724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 smtClean="0">
                <a:solidFill>
                  <a:srgbClr val="002060"/>
                </a:solidFill>
              </a:rPr>
              <a:t>Seguridad Social: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8" name="Flecha derecha 7"/>
          <p:cNvSpPr/>
          <p:nvPr/>
        </p:nvSpPr>
        <p:spPr>
          <a:xfrm>
            <a:off x="365336" y="2924944"/>
            <a:ext cx="8453922" cy="12216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21298" y="3040386"/>
            <a:ext cx="1943611" cy="108842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78066" y="444949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002060"/>
                </a:solidFill>
              </a:rPr>
              <a:t>Formación </a:t>
            </a:r>
            <a:r>
              <a:rPr lang="es-ES_tradnl" b="1" dirty="0" err="1" smtClean="0">
                <a:solidFill>
                  <a:srgbClr val="002060"/>
                </a:solidFill>
              </a:rPr>
              <a:t>CdP</a:t>
            </a:r>
            <a:r>
              <a:rPr lang="es-ES_tradnl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s-ES_tradnl" b="1" dirty="0" smtClean="0">
                <a:solidFill>
                  <a:srgbClr val="002060"/>
                </a:solidFill>
              </a:rPr>
              <a:t>2018 - 2019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54832" y="3320651"/>
            <a:ext cx="85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2060"/>
                </a:solidFill>
              </a:rPr>
              <a:t>2018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32363" y="3347700"/>
            <a:ext cx="85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2060"/>
                </a:solidFill>
              </a:rPr>
              <a:t>2019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4034" y="3347700"/>
            <a:ext cx="85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2060"/>
                </a:solidFill>
              </a:rPr>
              <a:t>2005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65191" y="5846777"/>
            <a:ext cx="12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b="1" dirty="0" smtClean="0">
                <a:solidFill>
                  <a:srgbClr val="89602F"/>
                </a:solidFill>
              </a:rPr>
              <a:t>Inicio Formación</a:t>
            </a:r>
            <a:endParaRPr lang="es-ES" sz="1400" b="1" dirty="0">
              <a:solidFill>
                <a:srgbClr val="89602F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719069" y="5819791"/>
            <a:ext cx="12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89602F"/>
                </a:solidFill>
              </a:rPr>
              <a:t>Fin Formación</a:t>
            </a:r>
            <a:endParaRPr lang="es-ES" sz="1400" b="1" dirty="0">
              <a:solidFill>
                <a:srgbClr val="89602F"/>
              </a:solidFill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3484080" y="1574060"/>
            <a:ext cx="15689" cy="4768951"/>
          </a:xfrm>
          <a:prstGeom prst="line">
            <a:avLst/>
          </a:prstGeom>
          <a:ln w="2857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lamada con línea 2 17"/>
          <p:cNvSpPr/>
          <p:nvPr/>
        </p:nvSpPr>
        <p:spPr>
          <a:xfrm flipH="1">
            <a:off x="5372323" y="1601203"/>
            <a:ext cx="720080" cy="644784"/>
          </a:xfrm>
          <a:prstGeom prst="borderCallout2">
            <a:avLst>
              <a:gd name="adj1" fmla="val 254164"/>
              <a:gd name="adj2" fmla="val 52436"/>
              <a:gd name="adj3" fmla="val 252746"/>
              <a:gd name="adj4" fmla="val 46019"/>
              <a:gd name="adj5" fmla="val 257044"/>
              <a:gd name="adj6" fmla="val 4740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Alta o Baja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470093" y="4509120"/>
            <a:ext cx="1074333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Contratos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62" name="Conector recto 61"/>
          <p:cNvCxnSpPr/>
          <p:nvPr/>
        </p:nvCxnSpPr>
        <p:spPr>
          <a:xfrm>
            <a:off x="7910798" y="2298876"/>
            <a:ext cx="7046" cy="4057474"/>
          </a:xfrm>
          <a:prstGeom prst="line">
            <a:avLst/>
          </a:prstGeom>
          <a:ln w="2857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lamada con línea 2 42"/>
          <p:cNvSpPr/>
          <p:nvPr/>
        </p:nvSpPr>
        <p:spPr>
          <a:xfrm flipH="1">
            <a:off x="7557803" y="1566847"/>
            <a:ext cx="720080" cy="644784"/>
          </a:xfrm>
          <a:prstGeom prst="borderCallout2">
            <a:avLst>
              <a:gd name="adj1" fmla="val 254164"/>
              <a:gd name="adj2" fmla="val 52436"/>
              <a:gd name="adj3" fmla="val 252746"/>
              <a:gd name="adj4" fmla="val 46019"/>
              <a:gd name="adj5" fmla="val 257044"/>
              <a:gd name="adj6" fmla="val 4740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Alta o Baja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426625" y="3328619"/>
            <a:ext cx="85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2060"/>
                </a:solidFill>
              </a:rPr>
              <a:t>2020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880715" y="6035234"/>
            <a:ext cx="123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89602F"/>
                </a:solidFill>
              </a:rPr>
              <a:t>1 Año</a:t>
            </a:r>
            <a:endParaRPr lang="es-ES" sz="1400" b="1" dirty="0">
              <a:solidFill>
                <a:srgbClr val="89602F"/>
              </a:solidFill>
            </a:endParaRPr>
          </a:p>
        </p:txBody>
      </p:sp>
      <p:cxnSp>
        <p:nvCxnSpPr>
          <p:cNvPr id="40" name="Conector recto 39"/>
          <p:cNvCxnSpPr/>
          <p:nvPr/>
        </p:nvCxnSpPr>
        <p:spPr>
          <a:xfrm>
            <a:off x="5715076" y="2298876"/>
            <a:ext cx="9052" cy="3985466"/>
          </a:xfrm>
          <a:prstGeom prst="line">
            <a:avLst/>
          </a:prstGeom>
          <a:ln w="2857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1 Título"/>
          <p:cNvSpPr txBox="1">
            <a:spLocks/>
          </p:cNvSpPr>
          <p:nvPr/>
        </p:nvSpPr>
        <p:spPr bwMode="auto">
          <a:xfrm>
            <a:off x="424617" y="0"/>
            <a:ext cx="8229600" cy="11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Objetivos, marco y metodología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413850" y="1105923"/>
            <a:ext cx="670687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  <a:tabLst>
                <a:tab pos="3086100" algn="l"/>
              </a:tabLst>
            </a:pPr>
            <a:r>
              <a:rPr lang="es-ES_tradnl" b="1" dirty="0" smtClean="0">
                <a:solidFill>
                  <a:srgbClr val="C28D4D"/>
                </a:solidFill>
                <a:cs typeface="Arial" panose="020B0604020202020204" pitchFamily="34" charset="0"/>
              </a:rPr>
              <a:t>Proceso metodológico y variables de estudio:</a:t>
            </a:r>
            <a:endParaRPr lang="es-ES" b="1" dirty="0">
              <a:solidFill>
                <a:srgbClr val="C28D4D"/>
              </a:solidFill>
              <a:cs typeface="Arial" panose="020B0604020202020204" pitchFamily="34" charset="0"/>
            </a:endParaRPr>
          </a:p>
        </p:txBody>
      </p:sp>
      <p:sp>
        <p:nvSpPr>
          <p:cNvPr id="69" name="Flecha izquierda, derecha y arriba 68"/>
          <p:cNvSpPr/>
          <p:nvPr/>
        </p:nvSpPr>
        <p:spPr>
          <a:xfrm flipV="1">
            <a:off x="1216371" y="3652208"/>
            <a:ext cx="1506172" cy="629223"/>
          </a:xfrm>
          <a:prstGeom prst="leftRightUpArrow">
            <a:avLst>
              <a:gd name="adj1" fmla="val 780"/>
              <a:gd name="adj2" fmla="val 1266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0" name="Flecha izquierda, derecha y arriba 69"/>
          <p:cNvSpPr/>
          <p:nvPr/>
        </p:nvSpPr>
        <p:spPr>
          <a:xfrm flipV="1">
            <a:off x="6372200" y="3642471"/>
            <a:ext cx="1309956" cy="629223"/>
          </a:xfrm>
          <a:prstGeom prst="leftRightUpArrow">
            <a:avLst>
              <a:gd name="adj1" fmla="val 780"/>
              <a:gd name="adj2" fmla="val 1266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CuadroTexto 70"/>
          <p:cNvSpPr txBox="1"/>
          <p:nvPr/>
        </p:nvSpPr>
        <p:spPr>
          <a:xfrm>
            <a:off x="6522003" y="4520849"/>
            <a:ext cx="1132041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Contratos 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293054" y="5042446"/>
            <a:ext cx="117532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Demandas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900343" y="5057370"/>
            <a:ext cx="117532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Demandas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>
              <a:lnSpc>
                <a:spcPct val="115000"/>
              </a:lnSpc>
              <a:buNone/>
            </a:pP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analizadas en el estudio:</a:t>
            </a:r>
          </a:p>
          <a:p>
            <a:pPr>
              <a:lnSpc>
                <a:spcPct val="115000"/>
              </a:lnSpc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Afiliación a la Seguridad Social: </a:t>
            </a:r>
          </a:p>
          <a:p>
            <a:pPr lvl="1">
              <a:lnSpc>
                <a:spcPct val="115000"/>
              </a:lnSpc>
              <a:spcBef>
                <a:spcPts val="1200"/>
              </a:spcBef>
            </a:pP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Alta o de Baja en dos momentos: Al finalizar la formación y al cabo de un año de la finalización de la formación.</a:t>
            </a:r>
          </a:p>
          <a:p>
            <a:pPr lvl="1">
              <a:lnSpc>
                <a:spcPct val="115000"/>
              </a:lnSpc>
              <a:spcBef>
                <a:spcPts val="1200"/>
              </a:spcBef>
            </a:pPr>
            <a:endParaRPr lang="es-ES" sz="200" b="1" dirty="0" smtClean="0">
              <a:solidFill>
                <a:srgbClr val="3E5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</a:t>
            </a: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empleo:</a:t>
            </a:r>
          </a:p>
          <a:p>
            <a:pPr lvl="1" algn="just"/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</a:t>
            </a: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demandante al inicio de la formación recibida y tras un año </a:t>
            </a: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finalización de </a:t>
            </a: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dicha </a:t>
            </a:r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formación. </a:t>
            </a:r>
          </a:p>
          <a:p>
            <a:pPr lvl="1" algn="just"/>
            <a:r>
              <a:rPr lang="es-ES" sz="14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los NO insertados y que permanecen en Demanda de Empleo, se analiza:</a:t>
            </a:r>
            <a:endParaRPr lang="es-ES" sz="1400" b="1" dirty="0">
              <a:solidFill>
                <a:srgbClr val="3E5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acumulado en el desempleo</a:t>
            </a:r>
          </a:p>
          <a:p>
            <a:pPr marL="1371600" lvl="2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 profesional a la que pertenece la formación recibida</a:t>
            </a:r>
          </a:p>
          <a:p>
            <a:pPr marL="1371600" lvl="2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laboral previa</a:t>
            </a:r>
          </a:p>
          <a:p>
            <a:pPr marL="1371600" lvl="2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Edad, sexo, nivel de formación alcanzado, nivel del </a:t>
            </a:r>
            <a:r>
              <a:rPr lang="es-ES" sz="1200" b="1" dirty="0" err="1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CdP</a:t>
            </a:r>
            <a:r>
              <a:rPr lang="es-ES" sz="1200" b="1" dirty="0" smtClean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cursado</a:t>
            </a:r>
          </a:p>
          <a:p>
            <a:pPr marL="593725" lvl="2" indent="0">
              <a:buNone/>
            </a:pPr>
            <a:endParaRPr lang="es-ES" sz="1100" b="1" dirty="0">
              <a:solidFill>
                <a:srgbClr val="3E5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57200" y="0"/>
            <a:ext cx="82296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Objetivos, marco y metodología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buNone/>
            </a:pP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5000"/>
              </a:lnSpc>
              <a:buNone/>
            </a:pP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analizadas en el estudio</a:t>
            </a:r>
            <a:r>
              <a:rPr lang="es-ES" sz="2000" b="1" dirty="0" smtClean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2000" b="1" dirty="0">
              <a:solidFill>
                <a:srgbClr val="C28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None/>
            </a:pPr>
            <a:endParaRPr lang="es-ES" sz="2000" b="1" dirty="0">
              <a:solidFill>
                <a:srgbClr val="C28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>
              <a:spcAft>
                <a:spcPts val="600"/>
              </a:spcAft>
            </a:pPr>
            <a:r>
              <a:rPr lang="es-ES" sz="2000" b="1" dirty="0">
                <a:solidFill>
                  <a:srgbClr val="C28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 de trabajo:</a:t>
            </a:r>
          </a:p>
          <a:p>
            <a:pPr lvl="1">
              <a:spcBef>
                <a:spcPts val="600"/>
              </a:spcBef>
            </a:pP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contratos suscritos por los alumnos durante el año siguiente a la finalización</a:t>
            </a:r>
          </a:p>
          <a:p>
            <a:pPr lvl="1">
              <a:spcBef>
                <a:spcPts val="600"/>
              </a:spcBef>
            </a:pP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transcurrido hasta el primer contrato de trabajo</a:t>
            </a:r>
          </a:p>
          <a:p>
            <a:pPr lvl="1">
              <a:spcBef>
                <a:spcPts val="600"/>
              </a:spcBef>
            </a:pP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la contratación según su duración prevista</a:t>
            </a:r>
          </a:p>
          <a:p>
            <a:pPr lvl="1">
              <a:spcBef>
                <a:spcPts val="600"/>
              </a:spcBef>
            </a:pP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productivo relativo al primer contrato de trabajo suscrito por el alumno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4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 entre distintas variables con la probabilidad de inserción laboral:</a:t>
            </a:r>
          </a:p>
          <a:p>
            <a:pPr marL="137160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 profesional a la que pertenece la formación recibida</a:t>
            </a:r>
          </a:p>
          <a:p>
            <a:pPr marL="137160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laboral previa</a:t>
            </a:r>
          </a:p>
          <a:p>
            <a:pPr marL="137160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3E5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Edad, sexo, nivel de formación alcanzado, nivel del CP cursado</a:t>
            </a:r>
          </a:p>
          <a:p>
            <a:pPr lvl="1"/>
            <a:endParaRPr lang="es-ES" sz="13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A296A-9202-4A22-B9BA-D818481F9E42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Objetivos, marco y metodología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3382</Words>
  <Application>Microsoft Office PowerPoint</Application>
  <PresentationFormat>Presentación en pantalla (4:3)</PresentationFormat>
  <Paragraphs>453</Paragraphs>
  <Slides>38</Slides>
  <Notes>27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Origen</vt:lpstr>
      <vt:lpstr>Document</vt:lpstr>
      <vt:lpstr>Inserción laboral. Certificados de Profesionalidad en la Comunidad de Madrid 2018-2019 (4ª edición)</vt:lpstr>
      <vt:lpstr>0.- Índice:</vt:lpstr>
      <vt:lpstr>1.- Objetivos, marco y metodología</vt:lpstr>
      <vt:lpstr>1.- Objetivos, marco y metodología</vt:lpstr>
      <vt:lpstr>1.- Objetivos, marco y metodología</vt:lpstr>
      <vt:lpstr>1.- Objetivos, marco y metodología</vt:lpstr>
      <vt:lpstr>Presentación de PowerPoint</vt:lpstr>
      <vt:lpstr>Presentación de PowerPoint</vt:lpstr>
      <vt:lpstr>Presentación de PowerPoint</vt:lpstr>
      <vt:lpstr>Presentación de PowerPoint</vt:lpstr>
      <vt:lpstr>2.- Principales conclusiones: Alumnado con formación conducente a CdP</vt:lpstr>
      <vt:lpstr>     </vt:lpstr>
      <vt:lpstr>2.- Principales conclusiones: Alumnado con formación conducente a CdP  Perfil de los egresados, según sexo y edad</vt:lpstr>
      <vt:lpstr>2.- Principales conclusiones: Alumnado con formación conducente a CdP Perfil de los egresados, según familias profesionales, ambos sexos</vt:lpstr>
      <vt:lpstr>2.- Principales conclusiones: Alumnado con formación conducente a CdP Perfil de los egresados, según familias profesionales y sexo</vt:lpstr>
      <vt:lpstr>2.- Principales conclusiones: Alumnado con formación conducente a CdP Perfil de los egresados, según familias profesionales y sexo</vt:lpstr>
      <vt:lpstr>2.- Principales conclusiones: Alumnado con formación conducente a CdP Perfil de los egresados, según nivel del CdP y nivel educativo</vt:lpstr>
      <vt:lpstr>2.- Principales conclusiones: Alumnado con formación conducente a CdP Perfil de los egresados, según nivel educativo</vt:lpstr>
      <vt:lpstr>Presentación de PowerPoint</vt:lpstr>
      <vt:lpstr>2.- Principales conclusiones: Alumnado con formación conducente a CdP  INSERTADOS. Principales resultados</vt:lpstr>
      <vt:lpstr> 2.- Principales conclusiones: Alumnado con formación conducente a CdP </vt:lpstr>
      <vt:lpstr>2.- Principales conclusiones: Alumnado con formación conducente a CdP</vt:lpstr>
      <vt:lpstr>Presentación de PowerPoint</vt:lpstr>
      <vt:lpstr>Presentación de PowerPoint</vt:lpstr>
      <vt:lpstr>Presentación de PowerPoint</vt:lpstr>
      <vt:lpstr>2.- Principales conclusiones: Alumnado con formación conducente a CdP</vt:lpstr>
      <vt:lpstr>2.- Principales conclusiones: Alumnado con formación conducente a CdP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2020-12-17T11:34:15Z</dcterms:created>
  <dcterms:modified xsi:type="dcterms:W3CDTF">2021-01-12T08:44:19Z</dcterms:modified>
</cp:coreProperties>
</file>