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78" r:id="rId3"/>
    <p:sldId id="288" r:id="rId4"/>
    <p:sldId id="287" r:id="rId5"/>
    <p:sldId id="285" r:id="rId6"/>
    <p:sldId id="298" r:id="rId7"/>
    <p:sldId id="297" r:id="rId8"/>
    <p:sldId id="295" r:id="rId9"/>
    <p:sldId id="299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961F3-0292-4EC7-83F6-15BFE45E6A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37ECACF-393B-4BE3-9823-4D3ED6E062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70FCE0-AE63-4A87-8B2A-97092089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EA4A012-B9C3-4683-9DA3-DFC48C5ED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B68EFA-726F-42A2-B335-2E6FC2C7B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0824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596A6C-2FCE-4C61-8FE1-1BA9BD356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E0C620E-22B6-471E-A0CE-DB65E78D5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35A25D-BBBD-426D-A18B-B1E3D3586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E1E8C5-C54C-40B7-BDCF-7F2083655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27FF92-E11E-4245-A87D-342D5FFA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890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DA10F97-7171-4AD4-8452-FF600EEBCE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DC92B13-243D-49AF-B1B5-609BB720FA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E8B1F7-0E2A-4143-8525-99FAD40AC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8ACD67-CEA1-4A7B-B59A-FB3213ABF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247C2C-4A7C-4256-B663-A1521B38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71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481845-5B6D-4530-AA8A-F747D1F23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4446D1-CCA0-4666-9724-5155D43862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C841A4-A3A4-480A-B8D9-8E861085AA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B43C93-5076-4ED8-BABB-F4439F65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CB8DF6-9102-4C9A-9839-A0CA602F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16963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774563-2C95-4E3C-942F-4CCF44DEC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BBB7AB-5E3A-4786-BC08-9993FFBA5E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B8F219-5423-49DA-8EC0-A2EDE495C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E37729-C426-4F52-AAFC-89A1BF340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B5C279-E868-4571-A7D4-A3CB5917C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7408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337A09-1644-4CF4-8A2D-A5DADBC8D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0CB8219-B284-4077-B6B0-1CD64152BF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31A8E22-04AD-4266-AF49-D79F76D55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755E0C9-CCB3-4925-84EA-2E1582267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0ACA175-8FEA-469F-9B86-B603E3C0E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97F6441-97BF-49E0-BB4B-FAEDC52B9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5678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3F222-7C5C-4923-A8CD-426BE973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860FF4-FF64-4E81-A3B5-F17F55D69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1B0968C-B2FC-44C6-AC7F-C306A9969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D5098E0-A1BC-4D22-8CC7-64054B48C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6FDF626-9D64-445F-BDDE-47D3A7B8D3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BE5AA64-75A7-41BC-B220-F6FDFB580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7CFE8A2-0DA9-4F28-AF87-CE7D4E8A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B84F3E-D06C-4A27-9151-230B172BA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76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A1365-A99C-402F-B548-33604E29E3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BE2584-530C-4449-8A51-7BF94AD8F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8971E84-C46E-4186-9F62-4FA976C7C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736F36-1443-4248-8384-8821C43C1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563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31DD746-C765-4525-AC57-9BAFC6641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B8802D2-1705-464B-8F09-5E69B62192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557F0B-3B86-4BAC-AB61-FBBEECB0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578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22D281-BDE8-4452-9AE3-D1ECE6B0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A2F058-98A7-41D8-AA7D-5AECBA2A8D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6AEA3BE-D1BA-48E0-A2E2-13C3B0887D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F487ED-FB3E-48B3-9B94-88C0D7108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555015-DC5E-4A48-9201-CCDF6FF27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B581A73-B060-450D-A9EA-85CFBC5AD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573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AE11FC-A50A-41FD-9DA9-A461C1DB9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B94BB04-E7EB-4D34-B216-B15F953D91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7A2C30-5D21-45B3-82D8-98357F2377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2208ED-ED5E-4DD8-A487-1E02DFD7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8B6B65-5FE7-4CFD-9013-839C8E944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4FE0F89-1179-43EB-80A0-B8B70D0A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4703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BAA3D4-8015-4D67-925D-ED3EF48B9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9E144A-D875-41A7-BE00-B4A555A8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DB1A3C-F109-4F10-80C2-A24E87DE53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98CAC4-6F20-4F7D-AC5F-797674408666}" type="datetimeFigureOut">
              <a:rPr lang="es-ES" smtClean="0"/>
              <a:t>17/05/2022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A96A52-9393-4C89-86CB-1924FE97EC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DCB58-9F03-4F6F-A4FE-E8369A8B50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16647-9260-447F-855E-1A6A5373C9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75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image001.jpg@01D69CB0.57AD986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cid:image001.png@01D403CD.4EDC81C0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1313" y="1804988"/>
            <a:ext cx="10580687" cy="492125"/>
          </a:xfrm>
        </p:spPr>
        <p:txBody>
          <a:bodyPr>
            <a:normAutofit fontScale="90000"/>
          </a:bodyPr>
          <a:lstStyle/>
          <a:p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endParaRPr lang="es-ES" sz="4000" dirty="0"/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rgbClr val="000080"/>
                </a:solidFill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es-E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D899EA-756C-4F70-AC77-EAC9D2F0CC98}"/>
              </a:ext>
            </a:extLst>
          </p:cNvPr>
          <p:cNvSpPr txBox="1">
            <a:spLocks/>
          </p:cNvSpPr>
          <p:nvPr/>
        </p:nvSpPr>
        <p:spPr>
          <a:xfrm>
            <a:off x="1935006" y="2854905"/>
            <a:ext cx="8147248" cy="720081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>
                <a:solidFill>
                  <a:srgbClr val="04617B"/>
                </a:solidFill>
                <a:latin typeface="Arial"/>
              </a:rPr>
              <a:t>FONDO SOCIAL EUROPEO PLUS (FSE +)</a:t>
            </a: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702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962" y="1506814"/>
            <a:ext cx="1579148" cy="492125"/>
          </a:xfrm>
        </p:spPr>
        <p:txBody>
          <a:bodyPr>
            <a:norm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ES" sz="2800" b="1" dirty="0">
                <a:solidFill>
                  <a:srgbClr val="04617B"/>
                </a:solidFill>
                <a:latin typeface="Arial"/>
              </a:rPr>
              <a:t>FSE +</a:t>
            </a:r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4" name="Marcador de contenido 2">
            <a:extLst>
              <a:ext uri="{FF2B5EF4-FFF2-40B4-BE49-F238E27FC236}">
                <a16:creationId xmlns:a16="http://schemas.microsoft.com/office/drawing/2014/main" id="{02E77F11-888F-492C-935C-FAA9C3899E72}"/>
              </a:ext>
            </a:extLst>
          </p:cNvPr>
          <p:cNvSpPr txBox="1">
            <a:spLocks/>
          </p:cNvSpPr>
          <p:nvPr/>
        </p:nvSpPr>
        <p:spPr>
          <a:xfrm>
            <a:off x="2176670" y="2013778"/>
            <a:ext cx="8118051" cy="346249"/>
          </a:xfrm>
          <a:prstGeom prst="rect">
            <a:avLst/>
          </a:prstGeom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Clr>
                <a:srgbClr val="637B9B"/>
              </a:buClr>
              <a:buNone/>
            </a:pPr>
            <a:r>
              <a:rPr lang="es-ES" sz="2000" dirty="0">
                <a:latin typeface="Open Sans"/>
                <a:cs typeface="Calibri Light" panose="020F0302020204030204" pitchFamily="34" charset="0"/>
              </a:rPr>
              <a:t>El FSE+ </a:t>
            </a:r>
            <a:r>
              <a:rPr lang="es-ES" sz="2000" b="1" dirty="0">
                <a:latin typeface="Open Sans"/>
                <a:cs typeface="Calibri Light" panose="020F0302020204030204" pitchFamily="34" charset="0"/>
              </a:rPr>
              <a:t>fusiona diferentes fondos y programas</a:t>
            </a:r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C3FCDA2A-EEF9-4903-AE18-B37EFEBCDDF2}"/>
              </a:ext>
            </a:extLst>
          </p:cNvPr>
          <p:cNvSpPr/>
          <p:nvPr/>
        </p:nvSpPr>
        <p:spPr>
          <a:xfrm>
            <a:off x="2768037" y="3251829"/>
            <a:ext cx="4965686" cy="19571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just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defRPr/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cs typeface="Calibri Light" panose="020F0302020204030204" pitchFamily="34" charset="0"/>
              </a:rPr>
              <a:t>FSE</a:t>
            </a:r>
          </a:p>
          <a:p>
            <a:pPr marL="0" lvl="1" algn="just">
              <a:spcBef>
                <a:spcPts val="450"/>
              </a:spcBef>
              <a:spcAft>
                <a:spcPts val="450"/>
              </a:spcAft>
              <a:buClr>
                <a:schemeClr val="accent1"/>
              </a:buClr>
              <a:defRPr/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cs typeface="Calibri Light" panose="020F0302020204030204" pitchFamily="34" charset="0"/>
              </a:rPr>
              <a:t>IEJ – Iniciativa de Empleo Juvenil</a:t>
            </a:r>
          </a:p>
          <a:p>
            <a:pPr marL="0" lvl="1" algn="just">
              <a:spcBef>
                <a:spcPts val="450"/>
              </a:spcBef>
              <a:spcAft>
                <a:spcPts val="450"/>
              </a:spcAft>
              <a:buClr>
                <a:srgbClr val="C00000"/>
              </a:buClr>
              <a:buSzPct val="225000"/>
              <a:defRPr/>
            </a:pPr>
            <a:r>
              <a:rPr lang="es-E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Open Sans"/>
                <a:cs typeface="Calibri Light" panose="020F0302020204030204" pitchFamily="34" charset="0"/>
              </a:rPr>
              <a:t>FEAD – Fondo de Ayuda Europea para las personas más Desfavorecidas</a:t>
            </a:r>
            <a:endParaRPr lang="es-ES" sz="1600" dirty="0">
              <a:latin typeface="Open Sans"/>
              <a:cs typeface="Calibri Light" panose="020F0302020204030204" pitchFamily="34" charset="0"/>
            </a:endParaRPr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648C0DF7-D3F4-43FC-AA56-E090EC844FB5}"/>
              </a:ext>
            </a:extLst>
          </p:cNvPr>
          <p:cNvSpPr/>
          <p:nvPr/>
        </p:nvSpPr>
        <p:spPr>
          <a:xfrm>
            <a:off x="2748704" y="2875399"/>
            <a:ext cx="2247090" cy="3693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none">
            <a:spAutoFit/>
          </a:bodyPr>
          <a:lstStyle/>
          <a:p>
            <a:pPr marL="0" lvl="1" algn="just">
              <a:spcBef>
                <a:spcPts val="1800"/>
              </a:spcBef>
              <a:spcAft>
                <a:spcPts val="1800"/>
              </a:spcAft>
              <a:buClr>
                <a:schemeClr val="accent1"/>
              </a:buClr>
              <a:defRPr/>
            </a:pPr>
            <a:r>
              <a:rPr lang="es-ES" b="1" dirty="0">
                <a:solidFill>
                  <a:schemeClr val="bg1"/>
                </a:solidFill>
                <a:latin typeface="Open Sans"/>
                <a:cs typeface="Calibri Light" panose="020F0302020204030204" pitchFamily="34" charset="0"/>
              </a:rPr>
              <a:t>2021-2027 – FSE +</a:t>
            </a:r>
          </a:p>
        </p:txBody>
      </p:sp>
      <p:sp>
        <p:nvSpPr>
          <p:cNvPr id="75" name="Rectángulo 74">
            <a:extLst>
              <a:ext uri="{FF2B5EF4-FFF2-40B4-BE49-F238E27FC236}">
                <a16:creationId xmlns:a16="http://schemas.microsoft.com/office/drawing/2014/main" id="{1F306D28-4FCD-4B20-9B9C-38E92C4403A5}"/>
              </a:ext>
            </a:extLst>
          </p:cNvPr>
          <p:cNvSpPr/>
          <p:nvPr/>
        </p:nvSpPr>
        <p:spPr>
          <a:xfrm>
            <a:off x="5056630" y="2690733"/>
            <a:ext cx="35228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962A2A"/>
                </a:solidFill>
                <a:latin typeface="Open Sans"/>
                <a:cs typeface="Calibri Light" panose="020F0302020204030204" pitchFamily="34" charset="0"/>
              </a:rPr>
              <a:t>Ámbito de aplicación + amplio</a:t>
            </a:r>
          </a:p>
        </p:txBody>
      </p:sp>
    </p:spTree>
    <p:extLst>
      <p:ext uri="{BB962C8B-B14F-4D97-AF65-F5344CB8AC3E}">
        <p14:creationId xmlns:p14="http://schemas.microsoft.com/office/powerpoint/2010/main" val="3227326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8" grpId="0" animBg="1"/>
      <p:bldP spid="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1313" y="1804988"/>
            <a:ext cx="10580687" cy="492125"/>
          </a:xfrm>
        </p:spPr>
        <p:txBody>
          <a:bodyPr>
            <a:normAutofit fontScale="90000"/>
          </a:bodyPr>
          <a:lstStyle/>
          <a:p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endParaRPr lang="es-ES" sz="4000" dirty="0"/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5FA3327-FDB1-4E04-B93C-B95982D7F078}"/>
              </a:ext>
            </a:extLst>
          </p:cNvPr>
          <p:cNvSpPr txBox="1">
            <a:spLocks/>
          </p:cNvSpPr>
          <p:nvPr/>
        </p:nvSpPr>
        <p:spPr>
          <a:xfrm>
            <a:off x="996752" y="1585737"/>
            <a:ext cx="6352631" cy="65028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04617B"/>
                </a:solidFill>
                <a:latin typeface="Arial"/>
              </a:rPr>
              <a:t>MARCO FINANCIERO PLURIANUAL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04617B"/>
                </a:solidFill>
                <a:latin typeface="Arial"/>
              </a:rPr>
              <a:t>2021-2027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26364D8-7E76-4691-BBB9-822EB889258D}"/>
              </a:ext>
            </a:extLst>
          </p:cNvPr>
          <p:cNvSpPr/>
          <p:nvPr/>
        </p:nvSpPr>
        <p:spPr>
          <a:xfrm>
            <a:off x="740635" y="2642565"/>
            <a:ext cx="6499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s-ES" sz="32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Asignación a España 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C405ACD-4C7D-4617-B434-B7F4E047FD4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32000" y="3633781"/>
          <a:ext cx="8127999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6417661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92752824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04819583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PRECIOS 2018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PRECIOS CORRIENTES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720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FEDER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20.886.151.199€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23.539.696.500€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62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b="1" dirty="0"/>
                        <a:t>FSE 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9.896.155.282€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11.153.442.864€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3067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709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1313" y="1804988"/>
            <a:ext cx="10580687" cy="492125"/>
          </a:xfrm>
        </p:spPr>
        <p:txBody>
          <a:bodyPr>
            <a:normAutofit fontScale="90000"/>
          </a:bodyPr>
          <a:lstStyle/>
          <a:p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endParaRPr lang="es-ES" sz="4000" dirty="0"/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1039ABA-BCF0-492C-BB4C-2E7011C0E09D}"/>
              </a:ext>
            </a:extLst>
          </p:cNvPr>
          <p:cNvSpPr/>
          <p:nvPr/>
        </p:nvSpPr>
        <p:spPr>
          <a:xfrm>
            <a:off x="851734" y="1557241"/>
            <a:ext cx="6499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s-ES" sz="32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Mapa de categoría de regiones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A28F132-09CF-4EBF-97B5-92F3454528FF}"/>
              </a:ext>
            </a:extLst>
          </p:cNvPr>
          <p:cNvSpPr txBox="1"/>
          <p:nvPr/>
        </p:nvSpPr>
        <p:spPr>
          <a:xfrm>
            <a:off x="2684783" y="2348529"/>
            <a:ext cx="360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s-ES" altLang="es-E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 Sans"/>
                <a:ea typeface="ECSquareSansPro-Regular"/>
                <a:cs typeface="ECSquareSansPro-Regular"/>
              </a:rPr>
              <a:t>2014-2020</a:t>
            </a:r>
            <a:endParaRPr lang="es-ES" b="1" dirty="0"/>
          </a:p>
        </p:txBody>
      </p:sp>
      <p:grpSp>
        <p:nvGrpSpPr>
          <p:cNvPr id="12" name="Grupo 11">
            <a:extLst>
              <a:ext uri="{FF2B5EF4-FFF2-40B4-BE49-F238E27FC236}">
                <a16:creationId xmlns:a16="http://schemas.microsoft.com/office/drawing/2014/main" id="{EA48D498-5081-4780-B248-AC16BCC1180C}"/>
              </a:ext>
            </a:extLst>
          </p:cNvPr>
          <p:cNvGrpSpPr/>
          <p:nvPr/>
        </p:nvGrpSpPr>
        <p:grpSpPr>
          <a:xfrm>
            <a:off x="8110695" y="2297263"/>
            <a:ext cx="3413578" cy="4418269"/>
            <a:chOff x="4211960" y="803104"/>
            <a:chExt cx="4176000" cy="5345348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29B4B94A-82B6-4D96-8E14-8E2245307804}"/>
                </a:ext>
              </a:extLst>
            </p:cNvPr>
            <p:cNvGrpSpPr/>
            <p:nvPr/>
          </p:nvGrpSpPr>
          <p:grpSpPr>
            <a:xfrm>
              <a:off x="4211960" y="1153983"/>
              <a:ext cx="4176000" cy="4994469"/>
              <a:chOff x="4174905" y="1381106"/>
              <a:chExt cx="4176000" cy="4994469"/>
            </a:xfrm>
          </p:grpSpPr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748508D1-60E6-431A-A724-FCBC6D473E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30485" b="13293"/>
              <a:stretch/>
            </p:blipFill>
            <p:spPr>
              <a:xfrm>
                <a:off x="4174905" y="1381106"/>
                <a:ext cx="4176000" cy="4051921"/>
              </a:xfrm>
              <a:prstGeom prst="rect">
                <a:avLst/>
              </a:prstGeom>
            </p:spPr>
          </p:pic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97B0DA6B-4F07-4D8C-AA73-405C6545C622}"/>
                  </a:ext>
                </a:extLst>
              </p:cNvPr>
              <p:cNvGrpSpPr/>
              <p:nvPr/>
            </p:nvGrpSpPr>
            <p:grpSpPr>
              <a:xfrm>
                <a:off x="4336905" y="5498413"/>
                <a:ext cx="3852000" cy="877162"/>
                <a:chOff x="4608032" y="5497885"/>
                <a:chExt cx="3852000" cy="877162"/>
              </a:xfrm>
            </p:grpSpPr>
            <p:sp>
              <p:nvSpPr>
                <p:cNvPr id="17" name="Rectángulo 16">
                  <a:extLst>
                    <a:ext uri="{FF2B5EF4-FFF2-40B4-BE49-F238E27FC236}">
                      <a16:creationId xmlns:a16="http://schemas.microsoft.com/office/drawing/2014/main" id="{D548B126-11CE-4322-AED3-31F2C25B5A3C}"/>
                    </a:ext>
                  </a:extLst>
                </p:cNvPr>
                <p:cNvSpPr/>
                <p:nvPr/>
              </p:nvSpPr>
              <p:spPr>
                <a:xfrm>
                  <a:off x="4608032" y="5517232"/>
                  <a:ext cx="252000" cy="180000"/>
                </a:xfrm>
                <a:prstGeom prst="rect">
                  <a:avLst/>
                </a:prstGeom>
                <a:solidFill>
                  <a:srgbClr val="D7400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18" name="CuadroTexto 17">
                  <a:extLst>
                    <a:ext uri="{FF2B5EF4-FFF2-40B4-BE49-F238E27FC236}">
                      <a16:creationId xmlns:a16="http://schemas.microsoft.com/office/drawing/2014/main" id="{E1ECC519-8689-4C7F-B541-F01E26EA02DA}"/>
                    </a:ext>
                  </a:extLst>
                </p:cNvPr>
                <p:cNvSpPr txBox="1"/>
                <p:nvPr/>
              </p:nvSpPr>
              <p:spPr>
                <a:xfrm>
                  <a:off x="4857832" y="5497885"/>
                  <a:ext cx="360000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s-ES" altLang="es-E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Open Sans"/>
                      <a:ea typeface="ECSquareSansPro-Bold"/>
                      <a:cs typeface="ECSquareSansPro-Bold"/>
                    </a:rPr>
                    <a:t>R</a:t>
                  </a:r>
                  <a:r>
                    <a:rPr kumimoji="0" lang="es-ES" altLang="es-ES" sz="12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Open Sans"/>
                      <a:ea typeface="ECSquareSansPro-Bold"/>
                      <a:cs typeface="ECSquareSansPro-Bold"/>
                    </a:rPr>
                    <a:t>egiones menos desarrolladas. PIB-75%</a:t>
                  </a:r>
                  <a:endParaRPr lang="es-E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9" name="CuadroTexto 18">
                  <a:extLst>
                    <a:ext uri="{FF2B5EF4-FFF2-40B4-BE49-F238E27FC236}">
                      <a16:creationId xmlns:a16="http://schemas.microsoft.com/office/drawing/2014/main" id="{16B8550B-8F7B-4A3F-9A2A-DB09D9835957}"/>
                    </a:ext>
                  </a:extLst>
                </p:cNvPr>
                <p:cNvSpPr txBox="1"/>
                <p:nvPr/>
              </p:nvSpPr>
              <p:spPr>
                <a:xfrm>
                  <a:off x="4860032" y="5815534"/>
                  <a:ext cx="360000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s-ES" altLang="es-E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Open Sans"/>
                      <a:ea typeface="ECSquareSansPro-Bold"/>
                      <a:cs typeface="ECSquareSansPro-Bold"/>
                    </a:rPr>
                    <a:t>R</a:t>
                  </a:r>
                  <a:r>
                    <a:rPr kumimoji="0" lang="es-ES" altLang="es-ES" sz="12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Open Sans"/>
                      <a:ea typeface="ECSquareSansPro-Bold"/>
                      <a:cs typeface="ECSquareSansPro-Bold"/>
                    </a:rPr>
                    <a:t>egiones en transición. PIB 75%-100%</a:t>
                  </a:r>
                  <a:endParaRPr lang="es-E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990CF1E8-4C39-4E0E-BF4F-B3398A5DC2A3}"/>
                    </a:ext>
                  </a:extLst>
                </p:cNvPr>
                <p:cNvSpPr txBox="1"/>
                <p:nvPr/>
              </p:nvSpPr>
              <p:spPr>
                <a:xfrm>
                  <a:off x="4860032" y="6098048"/>
                  <a:ext cx="3600000" cy="276999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lang="es-ES" altLang="es-ES" sz="120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atin typeface="Open Sans"/>
                      <a:ea typeface="ECSquareSansPro-Bold"/>
                      <a:cs typeface="ECSquareSansPro-Bold"/>
                    </a:rPr>
                    <a:t>R</a:t>
                  </a:r>
                  <a:r>
                    <a:rPr kumimoji="0" lang="es-ES" altLang="es-ES" sz="120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ffectLst/>
                      <a:latin typeface="Open Sans"/>
                      <a:ea typeface="ECSquareSansPro-Bold"/>
                      <a:cs typeface="ECSquareSansPro-Bold"/>
                    </a:rPr>
                    <a:t>egiones más desarrolladas . PIB +100%</a:t>
                  </a:r>
                  <a:endParaRPr lang="es-E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21" name="Rectángulo 20">
                  <a:extLst>
                    <a:ext uri="{FF2B5EF4-FFF2-40B4-BE49-F238E27FC236}">
                      <a16:creationId xmlns:a16="http://schemas.microsoft.com/office/drawing/2014/main" id="{F7194EDA-7382-47ED-A54C-105F5C95D84D}"/>
                    </a:ext>
                  </a:extLst>
                </p:cNvPr>
                <p:cNvSpPr/>
                <p:nvPr/>
              </p:nvSpPr>
              <p:spPr>
                <a:xfrm>
                  <a:off x="4608032" y="5866535"/>
                  <a:ext cx="252000" cy="180000"/>
                </a:xfrm>
                <a:prstGeom prst="rect">
                  <a:avLst/>
                </a:prstGeom>
                <a:solidFill>
                  <a:srgbClr val="FF99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22" name="Rectángulo 21">
                  <a:extLst>
                    <a:ext uri="{FF2B5EF4-FFF2-40B4-BE49-F238E27FC236}">
                      <a16:creationId xmlns:a16="http://schemas.microsoft.com/office/drawing/2014/main" id="{053890CC-79DD-4F2C-ACBF-77596682EDCC}"/>
                    </a:ext>
                  </a:extLst>
                </p:cNvPr>
                <p:cNvSpPr/>
                <p:nvPr/>
              </p:nvSpPr>
              <p:spPr>
                <a:xfrm>
                  <a:off x="4608032" y="6166664"/>
                  <a:ext cx="252000" cy="180000"/>
                </a:xfrm>
                <a:prstGeom prst="rect">
                  <a:avLst/>
                </a:prstGeom>
                <a:solidFill>
                  <a:srgbClr val="FDDC6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47796473-A077-4F91-BC0D-08A4AAF2A021}"/>
                </a:ext>
              </a:extLst>
            </p:cNvPr>
            <p:cNvSpPr txBox="1"/>
            <p:nvPr/>
          </p:nvSpPr>
          <p:spPr>
            <a:xfrm>
              <a:off x="4611570" y="803104"/>
              <a:ext cx="360000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s-ES" altLang="es-ES" sz="1800" b="1" i="0" u="none" strike="noStrike" cap="none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latin typeface="Open Sans"/>
                  <a:ea typeface="ECSquareSansPro-Regular"/>
                  <a:cs typeface="ECSquareSansPro-Regular"/>
                </a:rPr>
                <a:t>2021-2027</a:t>
              </a:r>
              <a:endParaRPr lang="es-ES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E17666F6-CFE2-483D-B793-BB15BE9AF053}"/>
              </a:ext>
            </a:extLst>
          </p:cNvPr>
          <p:cNvGrpSpPr/>
          <p:nvPr/>
        </p:nvGrpSpPr>
        <p:grpSpPr>
          <a:xfrm>
            <a:off x="2683378" y="2602539"/>
            <a:ext cx="3871246" cy="4182819"/>
            <a:chOff x="285396" y="1167815"/>
            <a:chExt cx="4104456" cy="5013816"/>
          </a:xfrm>
        </p:grpSpPr>
        <p:pic>
          <p:nvPicPr>
            <p:cNvPr id="24" name="Picture 1775">
              <a:extLst>
                <a:ext uri="{FF2B5EF4-FFF2-40B4-BE49-F238E27FC236}">
                  <a16:creationId xmlns:a16="http://schemas.microsoft.com/office/drawing/2014/main" id="{43A5D874-7711-4CAF-A96F-E1B24684D5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/>
            <a:srcRect l="31256" t="31434" r="48027" b="31868"/>
            <a:stretch/>
          </p:blipFill>
          <p:spPr bwMode="auto">
            <a:xfrm>
              <a:off x="285396" y="1167815"/>
              <a:ext cx="4104456" cy="40519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5" name="Grupo 24">
              <a:extLst>
                <a:ext uri="{FF2B5EF4-FFF2-40B4-BE49-F238E27FC236}">
                  <a16:creationId xmlns:a16="http://schemas.microsoft.com/office/drawing/2014/main" id="{9B8F8C22-4455-4D1B-A39E-1D01B6B31454}"/>
                </a:ext>
              </a:extLst>
            </p:cNvPr>
            <p:cNvGrpSpPr/>
            <p:nvPr/>
          </p:nvGrpSpPr>
          <p:grpSpPr>
            <a:xfrm>
              <a:off x="411624" y="5304469"/>
              <a:ext cx="3852000" cy="877162"/>
              <a:chOff x="793808" y="2852936"/>
              <a:chExt cx="3852000" cy="877162"/>
            </a:xfrm>
          </p:grpSpPr>
          <p:sp>
            <p:nvSpPr>
              <p:cNvPr id="26" name="Rectángulo 25">
                <a:extLst>
                  <a:ext uri="{FF2B5EF4-FFF2-40B4-BE49-F238E27FC236}">
                    <a16:creationId xmlns:a16="http://schemas.microsoft.com/office/drawing/2014/main" id="{C17DD617-C47F-49CF-A5F1-DDF167B9C8DF}"/>
                  </a:ext>
                </a:extLst>
              </p:cNvPr>
              <p:cNvSpPr/>
              <p:nvPr/>
            </p:nvSpPr>
            <p:spPr>
              <a:xfrm>
                <a:off x="793808" y="2872283"/>
                <a:ext cx="252000" cy="1800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27" name="CuadroTexto 26">
                <a:extLst>
                  <a:ext uri="{FF2B5EF4-FFF2-40B4-BE49-F238E27FC236}">
                    <a16:creationId xmlns:a16="http://schemas.microsoft.com/office/drawing/2014/main" id="{0927D9D4-C0AD-40E5-88C1-9673C3E244E2}"/>
                  </a:ext>
                </a:extLst>
              </p:cNvPr>
              <p:cNvSpPr txBox="1"/>
              <p:nvPr/>
            </p:nvSpPr>
            <p:spPr>
              <a:xfrm>
                <a:off x="1043608" y="2852936"/>
                <a:ext cx="3600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altLang="es-E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/>
                    <a:ea typeface="ECSquareSansPro-Bold"/>
                    <a:cs typeface="ECSquareSansPro-Bold"/>
                  </a:rPr>
                  <a:t>R</a:t>
                </a:r>
                <a:r>
                  <a:rPr kumimoji="0" lang="es-ES" altLang="es-E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Open Sans"/>
                    <a:ea typeface="ECSquareSansPro-Bold"/>
                    <a:cs typeface="ECSquareSansPro-Bold"/>
                  </a:rPr>
                  <a:t>egiones menos desarrolladas. PIB-75%</a:t>
                </a:r>
                <a:endParaRPr lang="es-E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AB0CEAD2-AF51-4C83-A294-14D3DD4FE77B}"/>
                  </a:ext>
                </a:extLst>
              </p:cNvPr>
              <p:cNvSpPr txBox="1"/>
              <p:nvPr/>
            </p:nvSpPr>
            <p:spPr>
              <a:xfrm>
                <a:off x="1045808" y="3170585"/>
                <a:ext cx="3600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altLang="es-E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/>
                    <a:ea typeface="ECSquareSansPro-Bold"/>
                    <a:cs typeface="ECSquareSansPro-Bold"/>
                  </a:rPr>
                  <a:t>R</a:t>
                </a:r>
                <a:r>
                  <a:rPr kumimoji="0" lang="es-ES" altLang="es-E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Open Sans"/>
                    <a:ea typeface="ECSquareSansPro-Bold"/>
                    <a:cs typeface="ECSquareSansPro-Bold"/>
                  </a:rPr>
                  <a:t>egiones en transición. PIB 75%-90%</a:t>
                </a:r>
                <a:endParaRPr lang="es-E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9" name="CuadroTexto 28">
                <a:extLst>
                  <a:ext uri="{FF2B5EF4-FFF2-40B4-BE49-F238E27FC236}">
                    <a16:creationId xmlns:a16="http://schemas.microsoft.com/office/drawing/2014/main" id="{7E908239-F7FA-4733-9028-CD07A3D88EAD}"/>
                  </a:ext>
                </a:extLst>
              </p:cNvPr>
              <p:cNvSpPr txBox="1"/>
              <p:nvPr/>
            </p:nvSpPr>
            <p:spPr>
              <a:xfrm>
                <a:off x="1045808" y="3453099"/>
                <a:ext cx="3600000" cy="2769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s-ES" altLang="es-ES" sz="12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Open Sans"/>
                    <a:ea typeface="ECSquareSansPro-Bold"/>
                    <a:cs typeface="ECSquareSansPro-Bold"/>
                  </a:rPr>
                  <a:t>R</a:t>
                </a:r>
                <a:r>
                  <a:rPr kumimoji="0" lang="es-ES" altLang="es-ES" sz="120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50000"/>
                        <a:lumOff val="50000"/>
                      </a:schemeClr>
                    </a:solidFill>
                    <a:effectLst/>
                    <a:latin typeface="Open Sans"/>
                    <a:ea typeface="ECSquareSansPro-Bold"/>
                    <a:cs typeface="ECSquareSansPro-Bold"/>
                  </a:rPr>
                  <a:t>egiones más desarrolladas . PIB +90%</a:t>
                </a:r>
                <a:endParaRPr lang="es-ES" sz="12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30" name="Rectángulo 29">
                <a:extLst>
                  <a:ext uri="{FF2B5EF4-FFF2-40B4-BE49-F238E27FC236}">
                    <a16:creationId xmlns:a16="http://schemas.microsoft.com/office/drawing/2014/main" id="{D971E88A-34D9-417E-8EF4-A7174D010DF3}"/>
                  </a:ext>
                </a:extLst>
              </p:cNvPr>
              <p:cNvSpPr/>
              <p:nvPr/>
            </p:nvSpPr>
            <p:spPr>
              <a:xfrm>
                <a:off x="793808" y="3221586"/>
                <a:ext cx="252000" cy="180000"/>
              </a:xfrm>
              <a:prstGeom prst="rect">
                <a:avLst/>
              </a:prstGeom>
              <a:solidFill>
                <a:srgbClr val="D57A6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31" name="Rectángulo 30">
                <a:extLst>
                  <a:ext uri="{FF2B5EF4-FFF2-40B4-BE49-F238E27FC236}">
                    <a16:creationId xmlns:a16="http://schemas.microsoft.com/office/drawing/2014/main" id="{551FBCF3-F4E0-49B0-8AE3-1674E6516CB2}"/>
                  </a:ext>
                </a:extLst>
              </p:cNvPr>
              <p:cNvSpPr/>
              <p:nvPr/>
            </p:nvSpPr>
            <p:spPr>
              <a:xfrm>
                <a:off x="793808" y="3521715"/>
                <a:ext cx="252000" cy="180000"/>
              </a:xfrm>
              <a:prstGeom prst="rect">
                <a:avLst/>
              </a:prstGeom>
              <a:solidFill>
                <a:srgbClr val="EBD7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9451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1313" y="1804988"/>
            <a:ext cx="10580687" cy="492125"/>
          </a:xfrm>
        </p:spPr>
        <p:txBody>
          <a:bodyPr>
            <a:normAutofit fontScale="90000"/>
          </a:bodyPr>
          <a:lstStyle/>
          <a:p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endParaRPr lang="es-ES" sz="4000" dirty="0"/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51AF936-392A-4BFA-9DDA-DF18DB9FD4F0}"/>
              </a:ext>
            </a:extLst>
          </p:cNvPr>
          <p:cNvSpPr/>
          <p:nvPr/>
        </p:nvSpPr>
        <p:spPr>
          <a:xfrm>
            <a:off x="271284" y="2487550"/>
            <a:ext cx="9906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</a:pPr>
            <a:r>
              <a:rPr lang="es-ES" sz="3200" b="1" dirty="0">
                <a:solidFill>
                  <a:srgbClr val="FF5D5D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Porcentajes</a:t>
            </a:r>
            <a:r>
              <a:rPr lang="es-ES" sz="3200" b="1" dirty="0">
                <a:solidFill>
                  <a:srgbClr val="FF66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de cofinanciación por categoría de región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060CC69-FA74-4CEE-898D-EB6D8E39C589}"/>
              </a:ext>
            </a:extLst>
          </p:cNvPr>
          <p:cNvSpPr/>
          <p:nvPr/>
        </p:nvSpPr>
        <p:spPr>
          <a:xfrm>
            <a:off x="3048000" y="3233106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1200"/>
              </a:spcAft>
              <a:buSzPct val="150000"/>
            </a:pPr>
            <a:r>
              <a:rPr lang="es-ES" sz="2400" b="1" u="sng" spc="-10" dirty="0">
                <a:latin typeface="Calibri" panose="020F0502020204030204" pitchFamily="34" charset="0"/>
                <a:cs typeface="Arial" panose="020B0604020202020204" pitchFamily="34" charset="0"/>
              </a:rPr>
              <a:t>TASAS DE COFINANCIACIÓN </a:t>
            </a:r>
          </a:p>
          <a:p>
            <a:pPr marL="342900" indent="-342900">
              <a:spcAft>
                <a:spcPts val="1200"/>
              </a:spcAft>
              <a:buSzPct val="150000"/>
              <a:buFont typeface="Courier New" panose="02070309020205020404" pitchFamily="49" charset="0"/>
              <a:buChar char="o"/>
            </a:pPr>
            <a:r>
              <a:rPr lang="es-ES" sz="2400" spc="-1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menos desarrolladas</a:t>
            </a:r>
            <a:r>
              <a:rPr lang="es-ES" sz="240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85%. </a:t>
            </a:r>
          </a:p>
          <a:p>
            <a:pPr marL="342900" indent="-342900">
              <a:spcAft>
                <a:spcPts val="1200"/>
              </a:spcAft>
              <a:buSzPct val="150000"/>
              <a:buFont typeface="Courier New" panose="02070309020205020404" pitchFamily="49" charset="0"/>
              <a:buChar char="o"/>
            </a:pPr>
            <a:r>
              <a:rPr lang="es-ES" sz="2400" spc="-1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transición</a:t>
            </a:r>
            <a:r>
              <a:rPr lang="es-ES" sz="240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60%. </a:t>
            </a:r>
          </a:p>
          <a:p>
            <a:pPr marL="342900" indent="-342900">
              <a:spcAft>
                <a:spcPts val="1200"/>
              </a:spcAft>
              <a:buSzPct val="150000"/>
              <a:buFont typeface="Courier New" panose="02070309020205020404" pitchFamily="49" charset="0"/>
              <a:buChar char="o"/>
            </a:pPr>
            <a:r>
              <a:rPr lang="es-ES" sz="2400" spc="-1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Regiones más desarrolladas</a:t>
            </a:r>
            <a:r>
              <a:rPr lang="es-ES" sz="240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40%. </a:t>
            </a:r>
          </a:p>
          <a:p>
            <a:pPr marL="342900" indent="-342900">
              <a:spcAft>
                <a:spcPts val="1200"/>
              </a:spcAft>
              <a:buSzPct val="150000"/>
              <a:buFont typeface="Courier New" panose="02070309020205020404" pitchFamily="49" charset="0"/>
              <a:buChar char="o"/>
            </a:pPr>
            <a:r>
              <a:rPr lang="es-ES" sz="2400" spc="-10" dirty="0">
                <a:solidFill>
                  <a:srgbClr val="002060"/>
                </a:solidFill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Regiones Ultraperiféricas </a:t>
            </a:r>
            <a:r>
              <a:rPr lang="es-ES" sz="2400" spc="-10" dirty="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 85%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E584098-FDCC-4718-A5A5-387AEAB3A237}"/>
              </a:ext>
            </a:extLst>
          </p:cNvPr>
          <p:cNvSpPr txBox="1">
            <a:spLocks/>
          </p:cNvSpPr>
          <p:nvPr/>
        </p:nvSpPr>
        <p:spPr>
          <a:xfrm>
            <a:off x="996752" y="1601639"/>
            <a:ext cx="6352631" cy="640627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04617B"/>
                </a:solidFill>
                <a:latin typeface="Arial"/>
              </a:rPr>
              <a:t>MARCO FINANCIERO PLURIANUAL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800" dirty="0">
                <a:solidFill>
                  <a:srgbClr val="04617B"/>
                </a:solidFill>
                <a:latin typeface="Arial"/>
              </a:rPr>
              <a:t>2021-2027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01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962" y="1496082"/>
            <a:ext cx="7495968" cy="492125"/>
          </a:xfrm>
        </p:spPr>
        <p:txBody>
          <a:bodyPr>
            <a:norm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ES" sz="2800" b="1" dirty="0">
                <a:solidFill>
                  <a:srgbClr val="04617B"/>
                </a:solidFill>
                <a:latin typeface="Arial"/>
              </a:rPr>
              <a:t>FSE +</a:t>
            </a:r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AF558E-39A9-4B0C-B8D7-66FD18CFD695}"/>
              </a:ext>
            </a:extLst>
          </p:cNvPr>
          <p:cNvSpPr txBox="1"/>
          <p:nvPr/>
        </p:nvSpPr>
        <p:spPr>
          <a:xfrm>
            <a:off x="852151" y="1969614"/>
            <a:ext cx="9952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5D5D"/>
                </a:solidFill>
              </a:rPr>
              <a:t>Objetivos Políticos – Artículo 4 futuro RDC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524F6B36-6DDF-4D48-AB96-56B51445EB7B}"/>
              </a:ext>
            </a:extLst>
          </p:cNvPr>
          <p:cNvSpPr txBox="1">
            <a:spLocks/>
          </p:cNvSpPr>
          <p:nvPr/>
        </p:nvSpPr>
        <p:spPr>
          <a:xfrm>
            <a:off x="842962" y="2246040"/>
            <a:ext cx="7885402" cy="3489741"/>
          </a:xfrm>
          <a:prstGeom prst="rect">
            <a:avLst/>
          </a:prstGeom>
          <a:noFill/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tx1"/>
              </a:buClr>
              <a:buNone/>
            </a:pPr>
            <a:endParaRPr lang="es-ES" sz="1600" dirty="0">
              <a:latin typeface="Open Sans"/>
              <a:cs typeface="Arial" panose="020B0604020202020204" pitchFamily="34" charset="0"/>
            </a:endParaRPr>
          </a:p>
          <a:p>
            <a:pPr algn="just">
              <a:spcBef>
                <a:spcPts val="1350"/>
              </a:spcBef>
              <a:spcAft>
                <a:spcPts val="135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s-ES" sz="1600" dirty="0">
                <a:latin typeface="Open Sans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EUROPA MÁS INTELIGENTE</a:t>
            </a:r>
            <a:endParaRPr lang="es-ES" sz="1600" dirty="0">
              <a:latin typeface="Open Sans"/>
              <a:cs typeface="Arial" panose="020B0604020202020204" pitchFamily="34" charset="0"/>
            </a:endParaRPr>
          </a:p>
          <a:p>
            <a:pPr algn="just">
              <a:spcBef>
                <a:spcPts val="1350"/>
              </a:spcBef>
              <a:spcAft>
                <a:spcPts val="135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s-ES" sz="1600" dirty="0">
                <a:latin typeface="Open Sans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EUROPA MÁS VERDE Y CON BAJAS EMISIONES DE CARBONO</a:t>
            </a:r>
            <a:endParaRPr lang="es-ES" sz="1600" dirty="0">
              <a:latin typeface="Open Sans"/>
              <a:cs typeface="Arial" panose="020B0604020202020204" pitchFamily="34" charset="0"/>
            </a:endParaRPr>
          </a:p>
          <a:p>
            <a:pPr algn="just">
              <a:spcBef>
                <a:spcPts val="1350"/>
              </a:spcBef>
              <a:spcAft>
                <a:spcPts val="135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s-ES" sz="1600" dirty="0">
                <a:latin typeface="Open Sans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EUROPA MÁS CONECTADA</a:t>
            </a:r>
            <a:endParaRPr lang="es-ES" sz="1600" dirty="0">
              <a:latin typeface="Open Sans"/>
              <a:cs typeface="Arial" panose="020B0604020202020204" pitchFamily="34" charset="0"/>
            </a:endParaRPr>
          </a:p>
          <a:p>
            <a:pPr algn="just">
              <a:spcBef>
                <a:spcPts val="1350"/>
              </a:spcBef>
              <a:spcAft>
                <a:spcPts val="135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s-ES" sz="1600" b="1" dirty="0">
                <a:latin typeface="Open Sans"/>
                <a:cs typeface="Arial" panose="020B0604020202020204" pitchFamily="34" charset="0"/>
              </a:rPr>
              <a:t>Una </a:t>
            </a:r>
            <a:r>
              <a:rPr lang="es-ES" sz="1600" b="1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EUROPA MÁS SOCIAL </a:t>
            </a:r>
            <a:r>
              <a:rPr lang="es-ES" sz="1600" b="1" dirty="0">
                <a:latin typeface="Open Sans"/>
                <a:cs typeface="Arial" panose="020B0604020202020204" pitchFamily="34" charset="0"/>
              </a:rPr>
              <a:t>(aplicación del Pilar Europeo de Derechos Sociales)</a:t>
            </a:r>
          </a:p>
          <a:p>
            <a:pPr algn="just">
              <a:spcBef>
                <a:spcPts val="1350"/>
              </a:spcBef>
              <a:spcAft>
                <a:spcPts val="1350"/>
              </a:spcAft>
              <a:buClr>
                <a:schemeClr val="tx1"/>
              </a:buClr>
              <a:buFont typeface="+mj-lt"/>
              <a:buAutoNum type="arabicParenR"/>
            </a:pPr>
            <a:r>
              <a:rPr lang="es-ES" sz="1600" dirty="0">
                <a:latin typeface="Open Sans"/>
                <a:cs typeface="Arial" panose="020B0604020202020204" pitchFamily="34" charset="0"/>
              </a:rPr>
              <a:t>Una </a:t>
            </a:r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EUROPA MÁS CERCANA A LOS CIUDADANOS</a:t>
            </a:r>
            <a:endParaRPr lang="es-ES" sz="1600" dirty="0">
              <a:latin typeface="Open Sans"/>
              <a:cs typeface="Arial" panose="020B0604020202020204" pitchFamily="34" charset="0"/>
            </a:endParaRP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340C1BDA-A366-41DF-B2D1-88292038EAA9}"/>
              </a:ext>
            </a:extLst>
          </p:cNvPr>
          <p:cNvGrpSpPr/>
          <p:nvPr/>
        </p:nvGrpSpPr>
        <p:grpSpPr>
          <a:xfrm>
            <a:off x="466967" y="4180172"/>
            <a:ext cx="9813777" cy="689622"/>
            <a:chOff x="582930" y="3236962"/>
            <a:chExt cx="11178540" cy="537210"/>
          </a:xfrm>
        </p:grpSpPr>
        <p:sp>
          <p:nvSpPr>
            <p:cNvPr id="23" name="Rectángulo redondeado 4">
              <a:extLst>
                <a:ext uri="{FF2B5EF4-FFF2-40B4-BE49-F238E27FC236}">
                  <a16:creationId xmlns:a16="http://schemas.microsoft.com/office/drawing/2014/main" id="{DB85AC28-3D3E-4F58-A03F-292E0E893EFF}"/>
                </a:ext>
              </a:extLst>
            </p:cNvPr>
            <p:cNvSpPr/>
            <p:nvPr/>
          </p:nvSpPr>
          <p:spPr>
            <a:xfrm>
              <a:off x="582930" y="3236962"/>
              <a:ext cx="11178540" cy="537210"/>
            </a:xfrm>
            <a:prstGeom prst="round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4" name="Rectángulo 23">
              <a:extLst>
                <a:ext uri="{FF2B5EF4-FFF2-40B4-BE49-F238E27FC236}">
                  <a16:creationId xmlns:a16="http://schemas.microsoft.com/office/drawing/2014/main" id="{F8C1927C-9197-4343-BEDF-DC86852B1E7D}"/>
                </a:ext>
              </a:extLst>
            </p:cNvPr>
            <p:cNvSpPr/>
            <p:nvPr/>
          </p:nvSpPr>
          <p:spPr>
            <a:xfrm>
              <a:off x="9475470" y="3362692"/>
              <a:ext cx="1840230" cy="2857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000" b="1" dirty="0">
                  <a:solidFill>
                    <a:schemeClr val="accent1">
                      <a:lumMod val="50000"/>
                    </a:schemeClr>
                  </a:solidFill>
                </a:rPr>
                <a:t>FSE+</a:t>
              </a:r>
            </a:p>
          </p:txBody>
        </p:sp>
      </p:grpSp>
      <p:sp>
        <p:nvSpPr>
          <p:cNvPr id="25" name="Cerrar llave 24">
            <a:extLst>
              <a:ext uri="{FF2B5EF4-FFF2-40B4-BE49-F238E27FC236}">
                <a16:creationId xmlns:a16="http://schemas.microsoft.com/office/drawing/2014/main" id="{3A6AC5C0-2A90-4CA0-8ECD-B008006BE220}"/>
              </a:ext>
            </a:extLst>
          </p:cNvPr>
          <p:cNvSpPr/>
          <p:nvPr/>
        </p:nvSpPr>
        <p:spPr>
          <a:xfrm>
            <a:off x="7852419" y="2461739"/>
            <a:ext cx="243359" cy="1551093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3F407C4A-6E06-4937-A082-723C677EAA30}"/>
              </a:ext>
            </a:extLst>
          </p:cNvPr>
          <p:cNvSpPr/>
          <p:nvPr/>
        </p:nvSpPr>
        <p:spPr>
          <a:xfrm>
            <a:off x="8095778" y="2966366"/>
            <a:ext cx="2863973" cy="1213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Objetivos complementarios</a:t>
            </a:r>
          </a:p>
        </p:txBody>
      </p:sp>
      <p:sp>
        <p:nvSpPr>
          <p:cNvPr id="14" name="Cerrar llave 13">
            <a:extLst>
              <a:ext uri="{FF2B5EF4-FFF2-40B4-BE49-F238E27FC236}">
                <a16:creationId xmlns:a16="http://schemas.microsoft.com/office/drawing/2014/main" id="{6E2C0341-B32E-460C-BEDD-51D335005791}"/>
              </a:ext>
            </a:extLst>
          </p:cNvPr>
          <p:cNvSpPr/>
          <p:nvPr/>
        </p:nvSpPr>
        <p:spPr>
          <a:xfrm>
            <a:off x="7877907" y="4957976"/>
            <a:ext cx="217871" cy="306350"/>
          </a:xfrm>
          <a:prstGeom prst="rightBrace">
            <a:avLst/>
          </a:prstGeom>
          <a:ln w="1905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7723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 animBg="1"/>
      <p:bldP spid="26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94375" y="1772657"/>
            <a:ext cx="2107116" cy="492125"/>
          </a:xfrm>
        </p:spPr>
        <p:txBody>
          <a:bodyPr>
            <a:normAutofit fontScale="90000"/>
          </a:bodyPr>
          <a:lstStyle/>
          <a:p>
            <a:pPr>
              <a:spcBef>
                <a:spcPts val="450"/>
              </a:spcBef>
              <a:spcAft>
                <a:spcPts val="450"/>
              </a:spcAft>
            </a:pPr>
            <a:r>
              <a:rPr lang="es-ES" sz="2800" b="1" dirty="0">
                <a:solidFill>
                  <a:srgbClr val="04617B"/>
                </a:solidFill>
                <a:latin typeface="Arial"/>
              </a:rPr>
              <a:t>FSE+</a:t>
            </a:r>
            <a:br>
              <a:rPr lang="es-ES" sz="2800" b="1" dirty="0">
                <a:solidFill>
                  <a:srgbClr val="FF5D5D"/>
                </a:solidFill>
                <a:latin typeface="Arial"/>
              </a:rPr>
            </a:br>
            <a:r>
              <a:rPr lang="es-ES" sz="2800" b="1" dirty="0">
                <a:solidFill>
                  <a:srgbClr val="FF5D5D"/>
                </a:solidFill>
                <a:latin typeface="Arial"/>
              </a:rPr>
              <a:t>Objetivos Específicos</a:t>
            </a:r>
            <a:endParaRPr lang="es-ES" sz="2800" b="1" dirty="0">
              <a:solidFill>
                <a:srgbClr val="04617B"/>
              </a:solidFill>
              <a:latin typeface="Arial"/>
            </a:endParaRPr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A38DAC4-163C-4FF5-9EE6-8709ED43920D}"/>
              </a:ext>
            </a:extLst>
          </p:cNvPr>
          <p:cNvSpPr txBox="1">
            <a:spLocks/>
          </p:cNvSpPr>
          <p:nvPr/>
        </p:nvSpPr>
        <p:spPr>
          <a:xfrm>
            <a:off x="3338806" y="1696569"/>
            <a:ext cx="4290984" cy="4973156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68580" tIns="34290" rIns="68580" bIns="3429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None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EMPLEO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Mejorar el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acceso al empleo y la activación (incluye Garantía Juvenil)</a:t>
            </a:r>
            <a:endParaRPr lang="pl-PL" sz="1400" dirty="0">
              <a:solidFill>
                <a:schemeClr val="accent1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Modernizar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 instituciones y servicios del mercado de trabajo</a:t>
            </a:r>
            <a:endParaRPr lang="en-GB" sz="1400" dirty="0">
              <a:solidFill>
                <a:schemeClr val="accent1">
                  <a:lumMod val="75000"/>
                </a:schemeClr>
              </a:solidFill>
              <a:latin typeface="Open Sans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Participación equilibrada entre hombres y mujeres en el mercado de trabajo</a:t>
            </a:r>
            <a:r>
              <a:rPr lang="es-ES" sz="1400" dirty="0">
                <a:latin typeface="Open Sans"/>
                <a:cs typeface="Arial" panose="020B0604020202020204" pitchFamily="34" charset="0"/>
              </a:rPr>
              <a:t>, igualdad condiciones laborales, equilibrio vida laboral y familiar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Adaptación de trabajadores, empresas y emprendedores</a:t>
            </a:r>
            <a:r>
              <a:rPr lang="es-ES" sz="1400" dirty="0">
                <a:latin typeface="Open Sans"/>
                <a:cs typeface="Arial" panose="020B0604020202020204" pitchFamily="34" charset="0"/>
              </a:rPr>
              <a:t> al cambio, un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envejecimiento activo y saludable</a:t>
            </a:r>
            <a:r>
              <a:rPr lang="es-ES" sz="1400" dirty="0">
                <a:latin typeface="Open Sans"/>
                <a:cs typeface="Arial" panose="020B0604020202020204" pitchFamily="34" charset="0"/>
              </a:rPr>
              <a:t> y un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entorno laboral sano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None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EDUCACIÓN Y FORMACIÓN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5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Mejorar la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calidad, eficacia, inclusividad y pertinencia de los sistemas de educación y de formación</a:t>
            </a:r>
            <a:endParaRPr lang="es-ES" sz="1400" dirty="0">
              <a:latin typeface="Open Sans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5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Promover la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igualdad de acceso a una educación y una formación</a:t>
            </a:r>
            <a:r>
              <a:rPr lang="es-ES" sz="1400" dirty="0">
                <a:latin typeface="Open Sans"/>
                <a:cs typeface="Arial" panose="020B0604020202020204" pitchFamily="34" charset="0"/>
              </a:rPr>
              <a:t> de calidad e inclusivas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5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Promover el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aprendizaje permanente</a:t>
            </a:r>
            <a:r>
              <a:rPr lang="es-ES" sz="1400" dirty="0">
                <a:latin typeface="Open Sans"/>
                <a:cs typeface="Arial" panose="020B0604020202020204" pitchFamily="34" charset="0"/>
              </a:rPr>
              <a:t>.</a:t>
            </a:r>
            <a:endParaRPr lang="pl-PL" sz="1400" dirty="0">
              <a:latin typeface="Open Sans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3A272C8-B0DE-4596-BDE3-55F251CD114E}"/>
              </a:ext>
            </a:extLst>
          </p:cNvPr>
          <p:cNvSpPr txBox="1">
            <a:spLocks/>
          </p:cNvSpPr>
          <p:nvPr/>
        </p:nvSpPr>
        <p:spPr>
          <a:xfrm>
            <a:off x="7743568" y="1804697"/>
            <a:ext cx="4144680" cy="4365444"/>
          </a:xfrm>
          <a:prstGeom prst="rect">
            <a:avLst/>
          </a:prstGeom>
          <a:solidFill>
            <a:schemeClr val="bg1"/>
          </a:solidFill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None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INCLUSIÓN SOCIAL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8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Fomentar la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inclusión activa y empleabilidad grupos desfavorecidos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8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Integración socioeconómica de los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nacionales de terceros países, incluidos migrantes</a:t>
            </a:r>
            <a:endParaRPr lang="es-ES" sz="1400" dirty="0">
              <a:latin typeface="Open Sans"/>
              <a:cs typeface="Arial" panose="020B0604020202020204" pitchFamily="34" charset="0"/>
            </a:endParaRP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8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Integración socio-económica de las comunidades marginadas, como la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población roman</a:t>
            </a:r>
            <a:r>
              <a:rPr lang="es-ES" sz="1400" dirty="0">
                <a:latin typeface="Open Sans"/>
                <a:cs typeface="Arial" panose="020B0604020202020204" pitchFamily="34" charset="0"/>
              </a:rPr>
              <a:t>í.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8"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Mejorar la 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igualdad y la oportunidad del acceso a unos servicios </a:t>
            </a:r>
            <a:r>
              <a:rPr lang="es-ES" sz="1400" dirty="0">
                <a:latin typeface="Open Sans"/>
                <a:cs typeface="Arial" panose="020B0604020202020204" pitchFamily="34" charset="0"/>
              </a:rPr>
              <a:t>de calidad, sostenibles y asequibles</a:t>
            </a:r>
          </a:p>
          <a:p>
            <a:pPr marL="342900" indent="-34290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Font typeface="+mj-lt"/>
              <a:buAutoNum type="alphaLcParenR" startAt="8"/>
            </a:pP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Integración social de las personas en riesgo de pobreza o exclusión social, en particular niños/as.</a:t>
            </a:r>
          </a:p>
          <a:p>
            <a:pPr marL="0" indent="0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None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ASISTENCIA MATERIAL</a:t>
            </a:r>
          </a:p>
          <a:p>
            <a:pPr marL="0" indent="0" algn="just">
              <a:spcBef>
                <a:spcPts val="450"/>
              </a:spcBef>
              <a:spcAft>
                <a:spcPts val="450"/>
              </a:spcAft>
              <a:buClr>
                <a:schemeClr val="tx1"/>
              </a:buClr>
              <a:buNone/>
            </a:pPr>
            <a:r>
              <a:rPr lang="es-ES" sz="1400" dirty="0">
                <a:latin typeface="Open Sans"/>
                <a:cs typeface="Arial" panose="020B0604020202020204" pitchFamily="34" charset="0"/>
              </a:rPr>
              <a:t>m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  <a:latin typeface="Open Sans"/>
                <a:cs typeface="Arial" panose="020B0604020202020204" pitchFamily="34" charset="0"/>
              </a:rPr>
              <a:t>)  Corregir la privación material mediante ayuda           alimentaria y/o asistencia material básica</a:t>
            </a:r>
          </a:p>
        </p:txBody>
      </p:sp>
      <p:sp>
        <p:nvSpPr>
          <p:cNvPr id="11" name="Rectángulo redondeado 3">
            <a:extLst>
              <a:ext uri="{FF2B5EF4-FFF2-40B4-BE49-F238E27FC236}">
                <a16:creationId xmlns:a16="http://schemas.microsoft.com/office/drawing/2014/main" id="{17123E9E-B002-4575-8DED-5526D5DC2D9F}"/>
              </a:ext>
            </a:extLst>
          </p:cNvPr>
          <p:cNvSpPr/>
          <p:nvPr/>
        </p:nvSpPr>
        <p:spPr>
          <a:xfrm>
            <a:off x="2835996" y="1620684"/>
            <a:ext cx="9052252" cy="512492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2016942-A34D-47EB-B001-525F3015403C}"/>
              </a:ext>
            </a:extLst>
          </p:cNvPr>
          <p:cNvSpPr/>
          <p:nvPr/>
        </p:nvSpPr>
        <p:spPr>
          <a:xfrm>
            <a:off x="677467" y="3104552"/>
            <a:ext cx="2158529" cy="64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450"/>
              </a:spcAft>
            </a:pPr>
            <a:r>
              <a:rPr lang="es-ES" sz="1600" dirty="0">
                <a:solidFill>
                  <a:srgbClr val="C00000"/>
                </a:solidFill>
                <a:latin typeface="Open Sans"/>
                <a:cs typeface="Arial" panose="020B0604020202020204" pitchFamily="34" charset="0"/>
              </a:rPr>
              <a:t>Artículo 4 Reg. FSE+</a:t>
            </a:r>
          </a:p>
          <a:p>
            <a:pPr>
              <a:spcAft>
                <a:spcPts val="450"/>
              </a:spcAft>
            </a:pPr>
            <a:endParaRPr lang="pl-PL" sz="1600" dirty="0">
              <a:solidFill>
                <a:srgbClr val="C00000"/>
              </a:solidFill>
              <a:latin typeface="Open Sans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3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42962" y="1370485"/>
            <a:ext cx="7317064" cy="541433"/>
          </a:xfrm>
        </p:spPr>
        <p:txBody>
          <a:bodyPr>
            <a:normAutofit/>
          </a:bodyPr>
          <a:lstStyle/>
          <a:p>
            <a:pPr algn="just">
              <a:spcBef>
                <a:spcPts val="450"/>
              </a:spcBef>
              <a:spcAft>
                <a:spcPts val="450"/>
              </a:spcAft>
            </a:pPr>
            <a:r>
              <a:rPr lang="es-ES" sz="2800" b="1" dirty="0">
                <a:solidFill>
                  <a:srgbClr val="04617B"/>
                </a:solidFill>
                <a:latin typeface="Arial"/>
              </a:rPr>
              <a:t>FSE + </a:t>
            </a:r>
            <a:r>
              <a:rPr lang="es-ES" sz="2400" b="1" dirty="0">
                <a:solidFill>
                  <a:srgbClr val="FF5D5D"/>
                </a:solidFill>
                <a:latin typeface="Arial"/>
              </a:rPr>
              <a:t>Concentraciones temáticas</a:t>
            </a:r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Marcador de contenido 2">
            <a:extLst>
              <a:ext uri="{FF2B5EF4-FFF2-40B4-BE49-F238E27FC236}">
                <a16:creationId xmlns:a16="http://schemas.microsoft.com/office/drawing/2014/main" id="{B3D190B2-03FE-4632-8A53-2B5A33F8B70B}"/>
              </a:ext>
            </a:extLst>
          </p:cNvPr>
          <p:cNvSpPr txBox="1">
            <a:spLocks/>
          </p:cNvSpPr>
          <p:nvPr/>
        </p:nvSpPr>
        <p:spPr>
          <a:xfrm>
            <a:off x="1878714" y="3292662"/>
            <a:ext cx="810000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081" indent="-269081" algn="just">
              <a:spcBef>
                <a:spcPts val="300"/>
              </a:spcBef>
              <a:spcAft>
                <a:spcPts val="300"/>
              </a:spcAft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latin typeface="Open Sans"/>
                <a:cs typeface="Calibri Light" panose="020F0302020204030204" pitchFamily="34" charset="0"/>
              </a:rPr>
              <a:t>INCLUSIÓN SOCIAL </a:t>
            </a:r>
            <a:r>
              <a:rPr lang="es-ES" sz="1600" b="1" dirty="0">
                <a:solidFill>
                  <a:srgbClr val="C00000"/>
                </a:solidFill>
                <a:latin typeface="Open Sans"/>
                <a:cs typeface="Calibri Light" panose="020F0302020204030204" pitchFamily="34" charset="0"/>
              </a:rPr>
              <a:t>25%</a:t>
            </a:r>
          </a:p>
        </p:txBody>
      </p:sp>
      <p:sp>
        <p:nvSpPr>
          <p:cNvPr id="20" name="Marcador de contenido 2">
            <a:extLst>
              <a:ext uri="{FF2B5EF4-FFF2-40B4-BE49-F238E27FC236}">
                <a16:creationId xmlns:a16="http://schemas.microsoft.com/office/drawing/2014/main" id="{539224B7-CE20-4BDB-BFDB-8C2CE124827F}"/>
              </a:ext>
            </a:extLst>
          </p:cNvPr>
          <p:cNvSpPr txBox="1">
            <a:spLocks/>
          </p:cNvSpPr>
          <p:nvPr/>
        </p:nvSpPr>
        <p:spPr>
          <a:xfrm>
            <a:off x="1878714" y="3822630"/>
            <a:ext cx="8100000" cy="5570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081" indent="-269081" algn="just">
              <a:spcBef>
                <a:spcPts val="300"/>
              </a:spcBef>
              <a:spcAft>
                <a:spcPts val="300"/>
              </a:spcAft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latin typeface="Open Sans"/>
                <a:cs typeface="Calibri Light" panose="020F0302020204030204" pitchFamily="34" charset="0"/>
              </a:rPr>
              <a:t>PRIVACIÓN MATERIAL </a:t>
            </a:r>
            <a:r>
              <a:rPr lang="es-ES" sz="1600" b="1" dirty="0">
                <a:solidFill>
                  <a:srgbClr val="C00000"/>
                </a:solidFill>
                <a:latin typeface="Open Sans"/>
                <a:cs typeface="Calibri Light" panose="020F0302020204030204" pitchFamily="34" charset="0"/>
              </a:rPr>
              <a:t>3%. </a:t>
            </a:r>
          </a:p>
          <a:p>
            <a:pPr marL="726281" lvl="1" indent="-269081" algn="just">
              <a:spcBef>
                <a:spcPts val="300"/>
              </a:spcBef>
              <a:spcAft>
                <a:spcPts val="300"/>
              </a:spcAft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latin typeface="Open Sans"/>
                <a:cs typeface="Calibri Light" panose="020F0302020204030204" pitchFamily="34" charset="0"/>
              </a:rPr>
              <a:t>90% tasa de cofinanciación</a:t>
            </a:r>
          </a:p>
        </p:txBody>
      </p:sp>
      <p:sp>
        <p:nvSpPr>
          <p:cNvPr id="21" name="Marcador de contenido 2">
            <a:extLst>
              <a:ext uri="{FF2B5EF4-FFF2-40B4-BE49-F238E27FC236}">
                <a16:creationId xmlns:a16="http://schemas.microsoft.com/office/drawing/2014/main" id="{1C6DB133-C917-47EB-A52D-85FBA9210961}"/>
              </a:ext>
            </a:extLst>
          </p:cNvPr>
          <p:cNvSpPr txBox="1">
            <a:spLocks/>
          </p:cNvSpPr>
          <p:nvPr/>
        </p:nvSpPr>
        <p:spPr>
          <a:xfrm>
            <a:off x="1878714" y="2751117"/>
            <a:ext cx="7927442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081" indent="-269081" algn="just">
              <a:spcBef>
                <a:spcPts val="300"/>
              </a:spcBef>
              <a:spcAft>
                <a:spcPts val="300"/>
              </a:spcAft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latin typeface="Open Sans"/>
                <a:cs typeface="Calibri Light" panose="020F0302020204030204" pitchFamily="34" charset="0"/>
              </a:rPr>
              <a:t>EMPLEO JUVENIL </a:t>
            </a:r>
            <a:r>
              <a:rPr lang="es-ES" sz="1600" b="1" dirty="0">
                <a:solidFill>
                  <a:srgbClr val="C00000"/>
                </a:solidFill>
                <a:latin typeface="Open Sans"/>
                <a:cs typeface="Calibri Light" panose="020F0302020204030204" pitchFamily="34" charset="0"/>
              </a:rPr>
              <a:t>12,5%</a:t>
            </a:r>
          </a:p>
        </p:txBody>
      </p:sp>
      <p:sp>
        <p:nvSpPr>
          <p:cNvPr id="22" name="Marcador de contenido 2">
            <a:extLst>
              <a:ext uri="{FF2B5EF4-FFF2-40B4-BE49-F238E27FC236}">
                <a16:creationId xmlns:a16="http://schemas.microsoft.com/office/drawing/2014/main" id="{0A10CFF2-874C-475A-9A82-67EA12AEF112}"/>
              </a:ext>
            </a:extLst>
          </p:cNvPr>
          <p:cNvSpPr txBox="1">
            <a:spLocks/>
          </p:cNvSpPr>
          <p:nvPr/>
        </p:nvSpPr>
        <p:spPr>
          <a:xfrm>
            <a:off x="1878715" y="4498480"/>
            <a:ext cx="8013720" cy="3139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081" indent="-269081" algn="just">
              <a:spcBef>
                <a:spcPts val="300"/>
              </a:spcBef>
              <a:spcAft>
                <a:spcPts val="300"/>
              </a:spcAft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latin typeface="Open Sans"/>
                <a:cs typeface="Calibri Light" panose="020F0302020204030204" pitchFamily="34" charset="0"/>
              </a:rPr>
              <a:t>LUCHA CONTRA LA POBREZA INFANTIL </a:t>
            </a:r>
            <a:r>
              <a:rPr lang="es-ES" sz="1600" b="1" dirty="0">
                <a:solidFill>
                  <a:srgbClr val="C00000"/>
                </a:solidFill>
                <a:latin typeface="Open Sans"/>
                <a:cs typeface="Calibri Light" panose="020F0302020204030204" pitchFamily="34" charset="0"/>
              </a:rPr>
              <a:t>5%</a:t>
            </a:r>
          </a:p>
        </p:txBody>
      </p:sp>
      <p:sp>
        <p:nvSpPr>
          <p:cNvPr id="24" name="Rectángulo redondeado 3">
            <a:extLst>
              <a:ext uri="{FF2B5EF4-FFF2-40B4-BE49-F238E27FC236}">
                <a16:creationId xmlns:a16="http://schemas.microsoft.com/office/drawing/2014/main" id="{E444CF66-DA51-4CD3-B905-3FD1BB560930}"/>
              </a:ext>
            </a:extLst>
          </p:cNvPr>
          <p:cNvSpPr/>
          <p:nvPr/>
        </p:nvSpPr>
        <p:spPr>
          <a:xfrm>
            <a:off x="1465509" y="2366538"/>
            <a:ext cx="8847777" cy="392738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131B730-0435-4018-90A1-A6F86532E9A9}"/>
              </a:ext>
            </a:extLst>
          </p:cNvPr>
          <p:cNvSpPr/>
          <p:nvPr/>
        </p:nvSpPr>
        <p:spPr>
          <a:xfrm>
            <a:off x="1878714" y="4939836"/>
            <a:ext cx="755029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081" indent="-269081" algn="just">
              <a:spcBef>
                <a:spcPts val="300"/>
              </a:spcBef>
              <a:spcAft>
                <a:spcPts val="300"/>
              </a:spcAft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latin typeface="Open Sans"/>
              </a:rPr>
              <a:t>CAPACITACIÓN DE INTERLOCUTORES Y AGENTES SOCIALES </a:t>
            </a:r>
            <a:r>
              <a:rPr lang="es-ES" sz="1600" dirty="0">
                <a:latin typeface="Open Sans"/>
                <a:cs typeface="Calibri Light" panose="020F0302020204030204" pitchFamily="34" charset="0"/>
              </a:rPr>
              <a:t>(sin % definido)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AB6590A-7F5B-4ACB-8D4C-5AD318A7850A}"/>
              </a:ext>
            </a:extLst>
          </p:cNvPr>
          <p:cNvSpPr/>
          <p:nvPr/>
        </p:nvSpPr>
        <p:spPr>
          <a:xfrm>
            <a:off x="1878713" y="5405814"/>
            <a:ext cx="75502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081" lvl="0" indent="-269081" algn="just"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600" dirty="0">
                <a:latin typeface="Open Sans"/>
              </a:rPr>
              <a:t>INNOVACIÓN SOCIAL máx. 5%</a:t>
            </a:r>
          </a:p>
          <a:p>
            <a:pPr marL="726281" lvl="1" indent="-269081" algn="just">
              <a:buClr>
                <a:srgbClr val="637B9B"/>
              </a:buClr>
              <a:buFont typeface="Wingdings" panose="05000000000000000000" pitchFamily="2" charset="2"/>
              <a:buChar char="ü"/>
            </a:pPr>
            <a:r>
              <a:rPr lang="es-ES" sz="1200" dirty="0">
                <a:latin typeface="Open Sans"/>
              </a:rPr>
              <a:t>95% tasa de cofinanciación</a:t>
            </a:r>
          </a:p>
          <a:p>
            <a:pPr marL="269081" lvl="0" indent="-269081" algn="just">
              <a:buClr>
                <a:srgbClr val="637B9B"/>
              </a:buClr>
              <a:buFont typeface="Wingdings" panose="05000000000000000000" pitchFamily="2" charset="2"/>
              <a:buChar char="ü"/>
            </a:pPr>
            <a:endParaRPr lang="es-ES" sz="1600" dirty="0">
              <a:latin typeface="Open Sans"/>
            </a:endParaRPr>
          </a:p>
          <a:p>
            <a:pPr marL="269081" lvl="0" indent="-269081" algn="just">
              <a:buClr>
                <a:srgbClr val="637B9B"/>
              </a:buClr>
              <a:buFont typeface="Wingdings" panose="05000000000000000000" pitchFamily="2" charset="2"/>
              <a:buChar char="ü"/>
            </a:pPr>
            <a:endParaRPr lang="es-ES" sz="1600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01683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A12095-A827-4DF8-ABBB-15D20670635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611313" y="1804988"/>
            <a:ext cx="10580687" cy="492125"/>
          </a:xfrm>
        </p:spPr>
        <p:txBody>
          <a:bodyPr>
            <a:normAutofit fontScale="90000"/>
          </a:bodyPr>
          <a:lstStyle/>
          <a:p>
            <a:br>
              <a:rPr lang="es-ES" sz="4000" dirty="0"/>
            </a:br>
            <a:br>
              <a:rPr lang="es-ES" sz="4000" dirty="0"/>
            </a:br>
            <a:br>
              <a:rPr lang="es-ES" sz="4000" dirty="0"/>
            </a:br>
            <a:endParaRPr lang="es-ES" sz="4000" dirty="0"/>
          </a:p>
        </p:txBody>
      </p:sp>
      <p:pic>
        <p:nvPicPr>
          <p:cNvPr id="1028" name="Imagen 1" descr="cid:image002.jpg@01D5D117.CE23E6D0">
            <a:extLst>
              <a:ext uri="{FF2B5EF4-FFF2-40B4-BE49-F238E27FC236}">
                <a16:creationId xmlns:a16="http://schemas.microsoft.com/office/drawing/2014/main" id="{27B0E57D-B19B-475A-99A0-D30409FBB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" y="447675"/>
            <a:ext cx="3471131" cy="961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107BF192-FE54-42DF-941A-921081B20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907" y="45866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9" name="Imagen 2" descr="cid:image001.png@01D14F9E.79662760">
            <a:extLst>
              <a:ext uri="{FF2B5EF4-FFF2-40B4-BE49-F238E27FC236}">
                <a16:creationId xmlns:a16="http://schemas.microsoft.com/office/drawing/2014/main" id="{016A8FD7-CDB9-4803-9AC8-280BF5863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8574" y="477715"/>
            <a:ext cx="81592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7">
            <a:extLst>
              <a:ext uri="{FF2B5EF4-FFF2-40B4-BE49-F238E27FC236}">
                <a16:creationId xmlns:a16="http://schemas.microsoft.com/office/drawing/2014/main" id="{6C94F236-1DFD-40F2-8650-806330545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68753" y="854682"/>
            <a:ext cx="323556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Europea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Fondo Social Europeo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srgbClr val="000080"/>
                </a:solidFill>
                <a:effectLst/>
                <a:uLnTx/>
                <a:uFillTx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Fondo Social Europeo invierte en tu futuro</a:t>
            </a:r>
            <a:r>
              <a:rPr kumimoji="0" lang="es-ES" altLang="es-E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s-ES" altLang="es-E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CD899EA-756C-4F70-AC77-EAC9D2F0CC98}"/>
              </a:ext>
            </a:extLst>
          </p:cNvPr>
          <p:cNvSpPr txBox="1">
            <a:spLocks/>
          </p:cNvSpPr>
          <p:nvPr/>
        </p:nvSpPr>
        <p:spPr>
          <a:xfrm>
            <a:off x="1342663" y="2164466"/>
            <a:ext cx="9044391" cy="3727048"/>
          </a:xfrm>
          <a:prstGeom prst="rect">
            <a:avLst/>
          </a:prstGeom>
        </p:spPr>
        <p:txBody>
          <a:bodyPr vert="horz" lIns="0" tIns="0" rIns="0" bIns="0" anchor="ctr" anchorCtr="0">
            <a:noAutofit/>
          </a:bodyPr>
          <a:lstStyle>
            <a:lvl1pPr algn="just" rtl="0" eaLnBrk="1" latinLnBrk="0" hangingPunct="1">
              <a:spcBef>
                <a:spcPct val="0"/>
              </a:spcBef>
              <a:buNone/>
              <a:defRPr kumimoji="0" sz="2400" b="1" kern="120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4000" b="1" i="0" u="none" strike="noStrike" kern="1200" cap="none" spc="0" normalizeH="0" baseline="0" noProof="0" dirty="0">
              <a:ln>
                <a:noFill/>
              </a:ln>
              <a:solidFill>
                <a:srgbClr val="0461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j-ea"/>
              <a:cs typeface="+mj-c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22A1E70-7F24-4D90-9D6D-6E780DFD05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57468" y="2013995"/>
          <a:ext cx="9947218" cy="33706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94331">
                  <a:extLst>
                    <a:ext uri="{9D8B030D-6E8A-4147-A177-3AD203B41FA5}">
                      <a16:colId xmlns:a16="http://schemas.microsoft.com/office/drawing/2014/main" val="1496153924"/>
                    </a:ext>
                  </a:extLst>
                </a:gridCol>
                <a:gridCol w="4013569">
                  <a:extLst>
                    <a:ext uri="{9D8B030D-6E8A-4147-A177-3AD203B41FA5}">
                      <a16:colId xmlns:a16="http://schemas.microsoft.com/office/drawing/2014/main" val="3663534366"/>
                    </a:ext>
                  </a:extLst>
                </a:gridCol>
                <a:gridCol w="3339318">
                  <a:extLst>
                    <a:ext uri="{9D8B030D-6E8A-4147-A177-3AD203B41FA5}">
                      <a16:colId xmlns:a16="http://schemas.microsoft.com/office/drawing/2014/main" val="3613340492"/>
                    </a:ext>
                  </a:extLst>
                </a:gridCol>
              </a:tblGrid>
              <a:tr h="1169953"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 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Concentración mínima 21-27 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(millones)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Programado 14-20</a:t>
                      </a: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es-ES" sz="2400" dirty="0">
                        <a:effectLst/>
                      </a:endParaRPr>
                    </a:p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 (millones)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89667493"/>
                  </a:ext>
                </a:extLst>
              </a:tr>
              <a:tr h="51168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Empleo Juvenil 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1.318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3.263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11504958"/>
                  </a:ext>
                </a:extLst>
              </a:tr>
              <a:tr h="51168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Inclusión social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2.635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1.972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15107180"/>
                  </a:ext>
                </a:extLst>
              </a:tr>
              <a:tr h="665628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Privación material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316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563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47415550"/>
                  </a:ext>
                </a:extLst>
              </a:tr>
              <a:tr h="511683">
                <a:tc>
                  <a:txBody>
                    <a:bodyPr/>
                    <a:lstStyle/>
                    <a:p>
                      <a:pPr algn="just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>
                          <a:effectLst/>
                        </a:rPr>
                        <a:t>Pobreza infantil</a:t>
                      </a:r>
                      <a:endParaRPr lang="es-E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527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es-ES" sz="2400" dirty="0">
                          <a:effectLst/>
                        </a:rPr>
                        <a:t>-</a:t>
                      </a:r>
                      <a:endParaRPr lang="es-E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29479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8852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91BAB6BC20B24685339F19F8B03D69" ma:contentTypeVersion="13" ma:contentTypeDescription="Create a new document." ma:contentTypeScope="" ma:versionID="4178387c46e9ee22b2a279a2de040ceb">
  <xsd:schema xmlns:xsd="http://www.w3.org/2001/XMLSchema" xmlns:xs="http://www.w3.org/2001/XMLSchema" xmlns:p="http://schemas.microsoft.com/office/2006/metadata/properties" xmlns:ns2="325df9c3-2bb3-4904-8c8b-ca17aa1ecd32" xmlns:ns3="8d4114fa-a781-4c26-827f-213d133eff66" targetNamespace="http://schemas.microsoft.com/office/2006/metadata/properties" ma:root="true" ma:fieldsID="ffcdf89ccde6993d7ef9c602b368eb8f" ns2:_="" ns3:_="">
    <xsd:import namespace="325df9c3-2bb3-4904-8c8b-ca17aa1ecd32"/>
    <xsd:import namespace="8d4114fa-a781-4c26-827f-213d133eff6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df9c3-2bb3-4904-8c8b-ca17aa1ec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4114fa-a781-4c26-827f-213d133eff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DE032A-5BD6-4120-AAE4-B81C262D921A}"/>
</file>

<file path=customXml/itemProps2.xml><?xml version="1.0" encoding="utf-8"?>
<ds:datastoreItem xmlns:ds="http://schemas.openxmlformats.org/officeDocument/2006/customXml" ds:itemID="{1417DC9A-8723-454C-B61E-8778B9C24501}"/>
</file>

<file path=customXml/itemProps3.xml><?xml version="1.0" encoding="utf-8"?>
<ds:datastoreItem xmlns:ds="http://schemas.openxmlformats.org/officeDocument/2006/customXml" ds:itemID="{66768ABF-84AB-443F-AA5F-7A1D45F32799}"/>
</file>

<file path=docProps/app.xml><?xml version="1.0" encoding="utf-8"?>
<Properties xmlns="http://schemas.openxmlformats.org/officeDocument/2006/extended-properties" xmlns:vt="http://schemas.openxmlformats.org/officeDocument/2006/docPropsVTypes">
  <TotalTime>189</TotalTime>
  <Words>598</Words>
  <Application>Microsoft Office PowerPoint</Application>
  <PresentationFormat>Panorámica</PresentationFormat>
  <Paragraphs>125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Courier New</vt:lpstr>
      <vt:lpstr>Open Sans</vt:lpstr>
      <vt:lpstr>Times New Roman</vt:lpstr>
      <vt:lpstr>Verdana</vt:lpstr>
      <vt:lpstr>Wingdings</vt:lpstr>
      <vt:lpstr>Tema de Office</vt:lpstr>
      <vt:lpstr>   </vt:lpstr>
      <vt:lpstr>FSE +</vt:lpstr>
      <vt:lpstr>   </vt:lpstr>
      <vt:lpstr>   </vt:lpstr>
      <vt:lpstr>   </vt:lpstr>
      <vt:lpstr>FSE +</vt:lpstr>
      <vt:lpstr>FSE+ Objetivos Específicos</vt:lpstr>
      <vt:lpstr>FSE + Concentraciones temáticas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GARCIA FRONTELO, ANGEL MARIA</dc:creator>
  <cp:lastModifiedBy>GARCIA FRONTELO, ANGEL MARIA</cp:lastModifiedBy>
  <cp:revision>12</cp:revision>
  <dcterms:created xsi:type="dcterms:W3CDTF">2021-03-03T09:28:35Z</dcterms:created>
  <dcterms:modified xsi:type="dcterms:W3CDTF">2022-05-17T12:26:31Z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0x010100D891BAB6BC20B24685339F19F8B03D69</vt:lpwstr>
  </property>
</Properties>
</file>