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68" r:id="rId6"/>
    <p:sldMasterId id="2147483671" r:id="rId7"/>
    <p:sldMasterId id="2147483674" r:id="rId8"/>
  </p:sldMasterIdLst>
  <p:notesMasterIdLst>
    <p:notesMasterId r:id="rId45"/>
  </p:notesMasterIdLst>
  <p:sldIdLst>
    <p:sldId id="264" r:id="rId9"/>
    <p:sldId id="271" r:id="rId10"/>
    <p:sldId id="257" r:id="rId11"/>
    <p:sldId id="283" r:id="rId12"/>
    <p:sldId id="259" r:id="rId13"/>
    <p:sldId id="284" r:id="rId14"/>
    <p:sldId id="285" r:id="rId15"/>
    <p:sldId id="262" r:id="rId16"/>
    <p:sldId id="263" r:id="rId17"/>
    <p:sldId id="286" r:id="rId18"/>
    <p:sldId id="287" r:id="rId19"/>
    <p:sldId id="288" r:id="rId20"/>
    <p:sldId id="267" r:id="rId21"/>
    <p:sldId id="289" r:id="rId22"/>
    <p:sldId id="290" r:id="rId23"/>
    <p:sldId id="272" r:id="rId24"/>
    <p:sldId id="266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91" r:id="rId36"/>
    <p:sldId id="261" r:id="rId37"/>
    <p:sldId id="260" r:id="rId38"/>
    <p:sldId id="269" r:id="rId39"/>
    <p:sldId id="268" r:id="rId40"/>
    <p:sldId id="258" r:id="rId41"/>
    <p:sldId id="270" r:id="rId42"/>
    <p:sldId id="293" r:id="rId43"/>
    <p:sldId id="265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222C"/>
    <a:srgbClr val="D0D4C1"/>
    <a:srgbClr val="F1BDC1"/>
    <a:srgbClr val="E3E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96AEA-2D4B-47CB-B01B-0C5DF8EEBAA8}" v="17" dt="2022-05-18T09:26:27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6399" autoAdjust="0"/>
  </p:normalViewPr>
  <p:slideViewPr>
    <p:cSldViewPr snapToGrid="0" showGuides="1">
      <p:cViewPr varScale="1">
        <p:scale>
          <a:sx n="59" d="100"/>
          <a:sy n="59" d="100"/>
        </p:scale>
        <p:origin x="8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90" d="100"/>
          <a:sy n="90" d="100"/>
        </p:scale>
        <p:origin x="749" y="-2285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Polo Gonzalez" userId="6c665310-7d80-48c7-b4bf-120ca323cc41" providerId="ADAL" clId="{33D96AEA-2D4B-47CB-B01B-0C5DF8EEBAA8}"/>
    <pc:docChg chg="addSld delSld modSld modMainMaster">
      <pc:chgData name="Marina Polo Gonzalez" userId="6c665310-7d80-48c7-b4bf-120ca323cc41" providerId="ADAL" clId="{33D96AEA-2D4B-47CB-B01B-0C5DF8EEBAA8}" dt="2022-05-18T09:26:27.985" v="118"/>
      <pc:docMkLst>
        <pc:docMk/>
      </pc:docMkLst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56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57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59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62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63"/>
        </pc:sldMkLst>
      </pc:sldChg>
      <pc:sldChg chg="del">
        <pc:chgData name="Marina Polo Gonzalez" userId="6c665310-7d80-48c7-b4bf-120ca323cc41" providerId="ADAL" clId="{33D96AEA-2D4B-47CB-B01B-0C5DF8EEBAA8}" dt="2022-05-18T09:25:46.755" v="116" actId="2696"/>
        <pc:sldMkLst>
          <pc:docMk/>
          <pc:sldMk cId="796089896" sldId="266"/>
        </pc:sldMkLst>
      </pc:sldChg>
      <pc:sldChg chg="add">
        <pc:chgData name="Marina Polo Gonzalez" userId="6c665310-7d80-48c7-b4bf-120ca323cc41" providerId="ADAL" clId="{33D96AEA-2D4B-47CB-B01B-0C5DF8EEBAA8}" dt="2022-05-18T09:25:51.309" v="117"/>
        <pc:sldMkLst>
          <pc:docMk/>
          <pc:sldMk cId="3722161109" sldId="266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67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83"/>
        </pc:sldMkLst>
      </pc:sldChg>
      <pc:sldChg chg="new del">
        <pc:chgData name="Marina Polo Gonzalez" userId="6c665310-7d80-48c7-b4bf-120ca323cc41" providerId="ADAL" clId="{33D96AEA-2D4B-47CB-B01B-0C5DF8EEBAA8}" dt="2022-05-18T09:23:47.146" v="113" actId="47"/>
        <pc:sldMkLst>
          <pc:docMk/>
          <pc:sldMk cId="3840655688" sldId="283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84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85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86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87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88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89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90"/>
        </pc:sldMkLst>
      </pc:sldChg>
      <pc:sldChg chg="add del">
        <pc:chgData name="Marina Polo Gonzalez" userId="6c665310-7d80-48c7-b4bf-120ca323cc41" providerId="ADAL" clId="{33D96AEA-2D4B-47CB-B01B-0C5DF8EEBAA8}" dt="2022-05-18T09:23:52.649" v="115"/>
        <pc:sldMkLst>
          <pc:docMk/>
          <pc:sldMk cId="0" sldId="291"/>
        </pc:sldMkLst>
      </pc:sldChg>
      <pc:sldChg chg="add">
        <pc:chgData name="Marina Polo Gonzalez" userId="6c665310-7d80-48c7-b4bf-120ca323cc41" providerId="ADAL" clId="{33D96AEA-2D4B-47CB-B01B-0C5DF8EEBAA8}" dt="2022-05-18T09:26:27.985" v="118"/>
        <pc:sldMkLst>
          <pc:docMk/>
          <pc:sldMk cId="2782932875" sldId="291"/>
        </pc:sldMkLst>
      </pc:sldChg>
      <pc:sldMasterChg chg="modSldLayout">
        <pc:chgData name="Marina Polo Gonzalez" userId="6c665310-7d80-48c7-b4bf-120ca323cc41" providerId="ADAL" clId="{33D96AEA-2D4B-47CB-B01B-0C5DF8EEBAA8}" dt="2022-05-17T12:58:48.774" v="103"/>
        <pc:sldMasterMkLst>
          <pc:docMk/>
          <pc:sldMasterMk cId="1072313841" sldId="2147483668"/>
        </pc:sldMasterMkLst>
        <pc:sldLayoutChg chg="delSp modSp mod">
          <pc:chgData name="Marina Polo Gonzalez" userId="6c665310-7d80-48c7-b4bf-120ca323cc41" providerId="ADAL" clId="{33D96AEA-2D4B-47CB-B01B-0C5DF8EEBAA8}" dt="2022-05-17T12:58:39.220" v="101" actId="1038"/>
          <pc:sldLayoutMkLst>
            <pc:docMk/>
            <pc:sldMasterMk cId="1072313841" sldId="2147483668"/>
            <pc:sldLayoutMk cId="2250170816" sldId="2147483669"/>
          </pc:sldLayoutMkLst>
          <pc:grpChg chg="mod">
            <ac:chgData name="Marina Polo Gonzalez" userId="6c665310-7d80-48c7-b4bf-120ca323cc41" providerId="ADAL" clId="{33D96AEA-2D4B-47CB-B01B-0C5DF8EEBAA8}" dt="2022-05-17T12:58:31.902" v="51" actId="1038"/>
            <ac:grpSpMkLst>
              <pc:docMk/>
              <pc:sldMasterMk cId="1072313841" sldId="2147483668"/>
              <pc:sldLayoutMk cId="2250170816" sldId="2147483669"/>
              <ac:grpSpMk id="38" creationId="{2F2F4CAC-EA6F-444A-8C43-F29B18A8B44B}"/>
            </ac:grpSpMkLst>
          </pc:grpChg>
          <pc:picChg chg="mod">
            <ac:chgData name="Marina Polo Gonzalez" userId="6c665310-7d80-48c7-b4bf-120ca323cc41" providerId="ADAL" clId="{33D96AEA-2D4B-47CB-B01B-0C5DF8EEBAA8}" dt="2022-05-17T12:58:37.049" v="88" actId="1037"/>
            <ac:picMkLst>
              <pc:docMk/>
              <pc:sldMasterMk cId="1072313841" sldId="2147483668"/>
              <pc:sldLayoutMk cId="2250170816" sldId="2147483669"/>
              <ac:picMk id="33" creationId="{43D2E693-8675-41DB-A7ED-49205164C808}"/>
            </ac:picMkLst>
          </pc:picChg>
          <pc:picChg chg="mod">
            <ac:chgData name="Marina Polo Gonzalez" userId="6c665310-7d80-48c7-b4bf-120ca323cc41" providerId="ADAL" clId="{33D96AEA-2D4B-47CB-B01B-0C5DF8EEBAA8}" dt="2022-05-17T12:58:34.338" v="70" actId="1038"/>
            <ac:picMkLst>
              <pc:docMk/>
              <pc:sldMasterMk cId="1072313841" sldId="2147483668"/>
              <pc:sldLayoutMk cId="2250170816" sldId="2147483669"/>
              <ac:picMk id="34" creationId="{6FFF4E8D-B44E-4A17-959A-33041E468172}"/>
            </ac:picMkLst>
          </pc:picChg>
          <pc:picChg chg="mod">
            <ac:chgData name="Marina Polo Gonzalez" userId="6c665310-7d80-48c7-b4bf-120ca323cc41" providerId="ADAL" clId="{33D96AEA-2D4B-47CB-B01B-0C5DF8EEBAA8}" dt="2022-05-17T12:58:39.220" v="101" actId="1038"/>
            <ac:picMkLst>
              <pc:docMk/>
              <pc:sldMasterMk cId="1072313841" sldId="2147483668"/>
              <pc:sldLayoutMk cId="2250170816" sldId="2147483669"/>
              <ac:picMk id="35" creationId="{E620D873-C246-4F32-B129-7AC69DBCF96D}"/>
            </ac:picMkLst>
          </pc:picChg>
          <pc:picChg chg="mod">
            <ac:chgData name="Marina Polo Gonzalez" userId="6c665310-7d80-48c7-b4bf-120ca323cc41" providerId="ADAL" clId="{33D96AEA-2D4B-47CB-B01B-0C5DF8EEBAA8}" dt="2022-05-17T12:58:29.868" v="30" actId="1038"/>
            <ac:picMkLst>
              <pc:docMk/>
              <pc:sldMasterMk cId="1072313841" sldId="2147483668"/>
              <pc:sldLayoutMk cId="2250170816" sldId="2147483669"/>
              <ac:picMk id="36" creationId="{05AC0B8A-67B4-4A62-9C18-6DF596EF7E1D}"/>
            </ac:picMkLst>
          </pc:picChg>
          <pc:picChg chg="del">
            <ac:chgData name="Marina Polo Gonzalez" userId="6c665310-7d80-48c7-b4bf-120ca323cc41" providerId="ADAL" clId="{33D96AEA-2D4B-47CB-B01B-0C5DF8EEBAA8}" dt="2022-05-17T12:58:26.409" v="0" actId="478"/>
            <ac:picMkLst>
              <pc:docMk/>
              <pc:sldMasterMk cId="1072313841" sldId="2147483668"/>
              <pc:sldLayoutMk cId="2250170816" sldId="2147483669"/>
              <ac:picMk id="42" creationId="{9D4B42BB-C824-4E58-94AC-932A3E9CC496}"/>
            </ac:picMkLst>
          </pc:picChg>
        </pc:sldLayoutChg>
        <pc:sldLayoutChg chg="addSp delSp modSp">
          <pc:chgData name="Marina Polo Gonzalez" userId="6c665310-7d80-48c7-b4bf-120ca323cc41" providerId="ADAL" clId="{33D96AEA-2D4B-47CB-B01B-0C5DF8EEBAA8}" dt="2022-05-17T12:58:48.774" v="103"/>
          <pc:sldLayoutMkLst>
            <pc:docMk/>
            <pc:sldMasterMk cId="1072313841" sldId="2147483668"/>
            <pc:sldLayoutMk cId="2446878660" sldId="2147483670"/>
          </pc:sldLayoutMkLst>
          <pc:grpChg chg="del">
            <ac:chgData name="Marina Polo Gonzalez" userId="6c665310-7d80-48c7-b4bf-120ca323cc41" providerId="ADAL" clId="{33D96AEA-2D4B-47CB-B01B-0C5DF8EEBAA8}" dt="2022-05-17T12:58:48.447" v="102" actId="478"/>
            <ac:grpSpMkLst>
              <pc:docMk/>
              <pc:sldMasterMk cId="1072313841" sldId="2147483668"/>
              <pc:sldLayoutMk cId="2446878660" sldId="2147483670"/>
              <ac:grpSpMk id="31" creationId="{C4337500-22D2-42A5-8444-9C2F38257D49}"/>
            </ac:grpSpMkLst>
          </pc:grpChg>
          <pc:grpChg chg="add mod">
            <ac:chgData name="Marina Polo Gonzalez" userId="6c665310-7d80-48c7-b4bf-120ca323cc41" providerId="ADAL" clId="{33D96AEA-2D4B-47CB-B01B-0C5DF8EEBAA8}" dt="2022-05-17T12:58:48.774" v="103"/>
            <ac:grpSpMkLst>
              <pc:docMk/>
              <pc:sldMasterMk cId="1072313841" sldId="2147483668"/>
              <pc:sldLayoutMk cId="2446878660" sldId="2147483670"/>
              <ac:grpSpMk id="45" creationId="{F152E5D5-02CD-C266-475F-20675AF0975B}"/>
            </ac:grpSpMkLst>
          </pc:grp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21" creationId="{4F3ABA7E-A7EA-4A4C-8585-78DC157EF880}"/>
            </ac:picMkLst>
          </pc:pic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26" creationId="{442E961C-7189-433C-BA84-CC0CC89670C8}"/>
            </ac:picMkLst>
          </pc:pic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27" creationId="{EB84E00E-3EBC-436A-81DD-79C1C50CABA4}"/>
            </ac:picMkLst>
          </pc:pic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28" creationId="{55AE46D9-C579-43A4-A148-E5FFEBF7A2C8}"/>
            </ac:picMkLst>
          </pc:pic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29" creationId="{593B0177-A31D-458F-B80E-2C7AD4F2B109}"/>
            </ac:picMkLst>
          </pc:pic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30" creationId="{CAB26CD2-31E1-4208-BC7D-387D40F5F605}"/>
            </ac:picMkLst>
          </pc:pic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34" creationId="{AB3373A4-BC00-4695-87E4-04682E03449A}"/>
            </ac:picMkLst>
          </pc:picChg>
          <pc:picChg chg="del">
            <ac:chgData name="Marina Polo Gonzalez" userId="6c665310-7d80-48c7-b4bf-120ca323cc41" providerId="ADAL" clId="{33D96AEA-2D4B-47CB-B01B-0C5DF8EEBAA8}" dt="2022-05-17T12:58:48.447" v="102" actId="478"/>
            <ac:picMkLst>
              <pc:docMk/>
              <pc:sldMasterMk cId="1072313841" sldId="2147483668"/>
              <pc:sldLayoutMk cId="2446878660" sldId="2147483670"/>
              <ac:picMk id="35" creationId="{6D12E493-F563-4BC8-9392-9026ED9CBDFB}"/>
            </ac:picMkLst>
          </pc:picChg>
          <pc:picChg chg="add 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39" creationId="{D1D8DB71-BD4D-DDBD-A2AD-258EC3BB6742}"/>
            </ac:picMkLst>
          </pc:picChg>
          <pc:picChg chg="add 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0" creationId="{D60D0E6F-58AD-A90C-17B0-91B6D8BAF19C}"/>
            </ac:picMkLst>
          </pc:picChg>
          <pc:picChg chg="add 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1" creationId="{E57BEB7D-A1F1-6699-6187-BC05139B2F87}"/>
            </ac:picMkLst>
          </pc:picChg>
          <pc:picChg chg="add 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2" creationId="{1ADF3658-49FD-2569-BEE8-C3435152002F}"/>
            </ac:picMkLst>
          </pc:picChg>
          <pc:picChg chg="add 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3" creationId="{9B206993-839B-6037-99A7-8A97094A9ACC}"/>
            </ac:picMkLst>
          </pc:picChg>
          <pc:picChg chg="add 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4" creationId="{D09969CF-7A4E-CF24-A88F-5B5E10F2BD3D}"/>
            </ac:picMkLst>
          </pc:picChg>
          <pc:picChg chg="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6" creationId="{9ABC2DB7-2431-5C66-C2F4-6B0740427F65}"/>
            </ac:picMkLst>
          </pc:picChg>
          <pc:picChg chg="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7" creationId="{8DC13202-7648-8449-4C45-251A7BAD351D}"/>
            </ac:picMkLst>
          </pc:picChg>
          <pc:picChg chg="add mod">
            <ac:chgData name="Marina Polo Gonzalez" userId="6c665310-7d80-48c7-b4bf-120ca323cc41" providerId="ADAL" clId="{33D96AEA-2D4B-47CB-B01B-0C5DF8EEBAA8}" dt="2022-05-17T12:58:48.774" v="103"/>
            <ac:picMkLst>
              <pc:docMk/>
              <pc:sldMasterMk cId="1072313841" sldId="2147483668"/>
              <pc:sldLayoutMk cId="2446878660" sldId="2147483670"/>
              <ac:picMk id="48" creationId="{21BD71E3-FD5C-97B1-173C-8C3A37A0E8FE}"/>
            </ac:picMkLst>
          </pc:picChg>
        </pc:sldLayoutChg>
      </pc:sldMasterChg>
      <pc:sldMasterChg chg="modSldLayout">
        <pc:chgData name="Marina Polo Gonzalez" userId="6c665310-7d80-48c7-b4bf-120ca323cc41" providerId="ADAL" clId="{33D96AEA-2D4B-47CB-B01B-0C5DF8EEBAA8}" dt="2022-05-17T12:58:58.885" v="107"/>
        <pc:sldMasterMkLst>
          <pc:docMk/>
          <pc:sldMasterMk cId="1602739162" sldId="2147483671"/>
        </pc:sldMasterMkLst>
        <pc:sldLayoutChg chg="addSp delSp modSp">
          <pc:chgData name="Marina Polo Gonzalez" userId="6c665310-7d80-48c7-b4bf-120ca323cc41" providerId="ADAL" clId="{33D96AEA-2D4B-47CB-B01B-0C5DF8EEBAA8}" dt="2022-05-17T12:58:52.878" v="105"/>
          <pc:sldLayoutMkLst>
            <pc:docMk/>
            <pc:sldMasterMk cId="1602739162" sldId="2147483671"/>
            <pc:sldLayoutMk cId="2664221774" sldId="2147483672"/>
          </pc:sldLayoutMkLst>
          <pc:grpChg chg="del">
            <ac:chgData name="Marina Polo Gonzalez" userId="6c665310-7d80-48c7-b4bf-120ca323cc41" providerId="ADAL" clId="{33D96AEA-2D4B-47CB-B01B-0C5DF8EEBAA8}" dt="2022-05-17T12:58:52.581" v="104" actId="478"/>
            <ac:grpSpMkLst>
              <pc:docMk/>
              <pc:sldMasterMk cId="1602739162" sldId="2147483671"/>
              <pc:sldLayoutMk cId="2664221774" sldId="2147483672"/>
              <ac:grpSpMk id="38" creationId="{2F2F4CAC-EA6F-444A-8C43-F29B18A8B44B}"/>
            </ac:grpSpMkLst>
          </pc:grpChg>
          <pc:grpChg chg="add mod">
            <ac:chgData name="Marina Polo Gonzalez" userId="6c665310-7d80-48c7-b4bf-120ca323cc41" providerId="ADAL" clId="{33D96AEA-2D4B-47CB-B01B-0C5DF8EEBAA8}" dt="2022-05-17T12:58:52.878" v="105"/>
            <ac:grpSpMkLst>
              <pc:docMk/>
              <pc:sldMasterMk cId="1602739162" sldId="2147483671"/>
              <pc:sldLayoutMk cId="2664221774" sldId="2147483672"/>
              <ac:grpSpMk id="48" creationId="{54D36392-2DF1-99F5-F07D-6F518B7F6F43}"/>
            </ac:grpSpMkLst>
          </pc:grpChg>
          <pc:picChg chg="add 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22" creationId="{FDA9BF04-0ECA-8127-04D4-8C1D2DD26AD2}"/>
            </ac:picMkLst>
          </pc:picChg>
          <pc:picChg chg="add 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23" creationId="{659491D8-C966-7454-3AA4-851875DE5B65}"/>
            </ac:picMkLst>
          </pc:picChg>
          <pc:picChg chg="add 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24" creationId="{A45C2759-42AF-2B1C-143B-EB59374298E4}"/>
            </ac:picMkLst>
          </pc:picChg>
          <pc:picChg chg="add 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25" creationId="{BF17A87D-08B5-3AF9-5162-2BD5D04C13BA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28" creationId="{EB978CA6-38F0-49C1-893F-D0F890595B64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33" creationId="{43D2E693-8675-41DB-A7ED-49205164C808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34" creationId="{6FFF4E8D-B44E-4A17-959A-33041E468172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35" creationId="{E620D873-C246-4F32-B129-7AC69DBCF96D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36" creationId="{05AC0B8A-67B4-4A62-9C18-6DF596EF7E1D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37" creationId="{02807735-134E-437B-A370-0C5A3D2B5123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41" creationId="{5917D06E-3678-463E-AE82-4F9904455D34}"/>
            </ac:picMkLst>
          </pc:picChg>
          <pc:picChg chg="del">
            <ac:chgData name="Marina Polo Gonzalez" userId="6c665310-7d80-48c7-b4bf-120ca323cc41" providerId="ADAL" clId="{33D96AEA-2D4B-47CB-B01B-0C5DF8EEBAA8}" dt="2022-05-17T12:58:52.581" v="104" actId="478"/>
            <ac:picMkLst>
              <pc:docMk/>
              <pc:sldMasterMk cId="1602739162" sldId="2147483671"/>
              <pc:sldLayoutMk cId="2664221774" sldId="2147483672"/>
              <ac:picMk id="42" creationId="{9D4B42BB-C824-4E58-94AC-932A3E9CC496}"/>
            </ac:picMkLst>
          </pc:picChg>
          <pc:picChg chg="add 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46" creationId="{DB267264-9BF4-4D3A-B6EA-DEABDC4E05E8}"/>
            </ac:picMkLst>
          </pc:picChg>
          <pc:picChg chg="add 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47" creationId="{38BF7F69-825B-AFF4-123C-01C4E919AC82}"/>
            </ac:picMkLst>
          </pc:picChg>
          <pc:picChg chg="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49" creationId="{0814986A-4DE8-3EA2-D2E0-7B236903C454}"/>
            </ac:picMkLst>
          </pc:picChg>
          <pc:picChg chg="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50" creationId="{2004CC7A-7498-A1A7-2F28-712BC893B6E3}"/>
            </ac:picMkLst>
          </pc:picChg>
          <pc:picChg chg="add mod">
            <ac:chgData name="Marina Polo Gonzalez" userId="6c665310-7d80-48c7-b4bf-120ca323cc41" providerId="ADAL" clId="{33D96AEA-2D4B-47CB-B01B-0C5DF8EEBAA8}" dt="2022-05-17T12:58:52.878" v="105"/>
            <ac:picMkLst>
              <pc:docMk/>
              <pc:sldMasterMk cId="1602739162" sldId="2147483671"/>
              <pc:sldLayoutMk cId="2664221774" sldId="2147483672"/>
              <ac:picMk id="51" creationId="{2356F740-FC10-E514-E4FC-053D324DDAC4}"/>
            </ac:picMkLst>
          </pc:picChg>
        </pc:sldLayoutChg>
        <pc:sldLayoutChg chg="addSp delSp modSp">
          <pc:chgData name="Marina Polo Gonzalez" userId="6c665310-7d80-48c7-b4bf-120ca323cc41" providerId="ADAL" clId="{33D96AEA-2D4B-47CB-B01B-0C5DF8EEBAA8}" dt="2022-05-17T12:58:58.885" v="107"/>
          <pc:sldLayoutMkLst>
            <pc:docMk/>
            <pc:sldMasterMk cId="1602739162" sldId="2147483671"/>
            <pc:sldLayoutMk cId="73147476" sldId="2147483673"/>
          </pc:sldLayoutMkLst>
          <pc:grpChg chg="del">
            <ac:chgData name="Marina Polo Gonzalez" userId="6c665310-7d80-48c7-b4bf-120ca323cc41" providerId="ADAL" clId="{33D96AEA-2D4B-47CB-B01B-0C5DF8EEBAA8}" dt="2022-05-17T12:58:58.515" v="106" actId="478"/>
            <ac:grpSpMkLst>
              <pc:docMk/>
              <pc:sldMasterMk cId="1602739162" sldId="2147483671"/>
              <pc:sldLayoutMk cId="73147476" sldId="2147483673"/>
              <ac:grpSpMk id="31" creationId="{C4337500-22D2-42A5-8444-9C2F38257D49}"/>
            </ac:grpSpMkLst>
          </pc:grpChg>
          <pc:grpChg chg="add mod">
            <ac:chgData name="Marina Polo Gonzalez" userId="6c665310-7d80-48c7-b4bf-120ca323cc41" providerId="ADAL" clId="{33D96AEA-2D4B-47CB-B01B-0C5DF8EEBAA8}" dt="2022-05-17T12:58:58.885" v="107"/>
            <ac:grpSpMkLst>
              <pc:docMk/>
              <pc:sldMasterMk cId="1602739162" sldId="2147483671"/>
              <pc:sldLayoutMk cId="73147476" sldId="2147483673"/>
              <ac:grpSpMk id="45" creationId="{BA7667D8-21EF-6B3B-4141-17010B31DEE5}"/>
            </ac:grpSpMkLst>
          </pc:grp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21" creationId="{4F3ABA7E-A7EA-4A4C-8585-78DC157EF880}"/>
            </ac:picMkLst>
          </pc:pic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26" creationId="{442E961C-7189-433C-BA84-CC0CC89670C8}"/>
            </ac:picMkLst>
          </pc:pic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27" creationId="{EB84E00E-3EBC-436A-81DD-79C1C50CABA4}"/>
            </ac:picMkLst>
          </pc:pic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28" creationId="{55AE46D9-C579-43A4-A148-E5FFEBF7A2C8}"/>
            </ac:picMkLst>
          </pc:pic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29" creationId="{593B0177-A31D-458F-B80E-2C7AD4F2B109}"/>
            </ac:picMkLst>
          </pc:pic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30" creationId="{CAB26CD2-31E1-4208-BC7D-387D40F5F605}"/>
            </ac:picMkLst>
          </pc:pic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34" creationId="{AB3373A4-BC00-4695-87E4-04682E03449A}"/>
            </ac:picMkLst>
          </pc:picChg>
          <pc:picChg chg="del">
            <ac:chgData name="Marina Polo Gonzalez" userId="6c665310-7d80-48c7-b4bf-120ca323cc41" providerId="ADAL" clId="{33D96AEA-2D4B-47CB-B01B-0C5DF8EEBAA8}" dt="2022-05-17T12:58:58.515" v="106" actId="478"/>
            <ac:picMkLst>
              <pc:docMk/>
              <pc:sldMasterMk cId="1602739162" sldId="2147483671"/>
              <pc:sldLayoutMk cId="73147476" sldId="2147483673"/>
              <ac:picMk id="35" creationId="{6D12E493-F563-4BC8-9392-9026ED9CBDFB}"/>
            </ac:picMkLst>
          </pc:picChg>
          <pc:picChg chg="add 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39" creationId="{4EFEFAD9-61E9-36CF-7066-E3D5714B636C}"/>
            </ac:picMkLst>
          </pc:picChg>
          <pc:picChg chg="add 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0" creationId="{21CB9AA8-3AE8-E233-5D2B-B69855DD0F9E}"/>
            </ac:picMkLst>
          </pc:picChg>
          <pc:picChg chg="add 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1" creationId="{D1E539F4-BA8C-9F16-A9E7-DAFE68372F30}"/>
            </ac:picMkLst>
          </pc:picChg>
          <pc:picChg chg="add 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2" creationId="{62FCE4A2-E5DF-F355-2FD1-44A4B0E3FC0E}"/>
            </ac:picMkLst>
          </pc:picChg>
          <pc:picChg chg="add 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3" creationId="{227AB072-F22B-A7ED-2868-F228F78294CB}"/>
            </ac:picMkLst>
          </pc:picChg>
          <pc:picChg chg="add 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4" creationId="{8E3CB423-9F9F-167A-CAF7-236F947CEBC8}"/>
            </ac:picMkLst>
          </pc:picChg>
          <pc:picChg chg="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6" creationId="{770E9E73-51EB-A26E-6180-1584CF786666}"/>
            </ac:picMkLst>
          </pc:picChg>
          <pc:picChg chg="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7" creationId="{A4BD87F9-F855-DC8D-F097-014137662ED9}"/>
            </ac:picMkLst>
          </pc:picChg>
          <pc:picChg chg="add mod">
            <ac:chgData name="Marina Polo Gonzalez" userId="6c665310-7d80-48c7-b4bf-120ca323cc41" providerId="ADAL" clId="{33D96AEA-2D4B-47CB-B01B-0C5DF8EEBAA8}" dt="2022-05-17T12:58:58.885" v="107"/>
            <ac:picMkLst>
              <pc:docMk/>
              <pc:sldMasterMk cId="1602739162" sldId="2147483671"/>
              <pc:sldLayoutMk cId="73147476" sldId="2147483673"/>
              <ac:picMk id="48" creationId="{8C45DE4E-47E5-02F3-1FAA-6C52BE8B6CA2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6755982068403E-4"/>
          <c:y val="6.1715568936159711E-2"/>
          <c:w val="0.90017020599697772"/>
          <c:h val="0.7686690587727167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E82-4799-A772-40866309A7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E82-4799-A772-40866309A7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E82-4799-A772-40866309A742}"/>
              </c:ext>
            </c:extLst>
          </c:dPt>
          <c:dPt>
            <c:idx val="3"/>
            <c:bubble3D val="0"/>
            <c:explosion val="6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E82-4799-A772-40866309A7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E82-4799-A772-40866309A742}"/>
              </c:ext>
            </c:extLst>
          </c:dPt>
          <c:dLbls>
            <c:dLbl>
              <c:idx val="0"/>
              <c:layout>
                <c:manualLayout>
                  <c:x val="-0.18459419943355271"/>
                  <c:y val="0.12942914253281204"/>
                </c:manualLayout>
              </c:layout>
              <c:numFmt formatCode="0.0%" sourceLinked="0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 i="0" u="none" strike="noStrike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Calibri"/>
                      <a:cs typeface="Calibri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03511705126451"/>
                      <c:h val="0.17653501891342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82-4799-A772-40866309A742}"/>
                </c:ext>
              </c:extLst>
            </c:dLbl>
            <c:dLbl>
              <c:idx val="1"/>
              <c:layout>
                <c:manualLayout>
                  <c:x val="-7.1986694844126703E-4"/>
                  <c:y val="3.549941655708750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u="none" strike="noStrike" baseline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Calibri"/>
                      </a:defRPr>
                    </a:pPr>
                    <a:fld id="{F470ACFC-F850-4E0C-ABF9-66CD2353A034}" type="CATEGORYNAME">
                      <a:rPr lang="es-ES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pPr>
                        <a:defRPr sz="1200" b="1" i="0" u="none" strike="noStrike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Calibri"/>
                        </a:defRPr>
                      </a:pPr>
                      <a:t>[NOMBRE DE CATEGORÍA]</a:t>
                    </a:fld>
                    <a:r>
                      <a:rPr lang="es-ES" b="1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t>
</a:t>
                    </a:r>
                    <a:fld id="{476D5580-4823-4011-B185-1F3A6DADB13A}" type="PERCENTAGE">
                      <a:rPr lang="es-ES" b="1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rPr>
                      <a:pPr>
                        <a:defRPr sz="1200" b="1" i="0" u="none" strike="noStrike" baseline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Calibri"/>
                        </a:defRPr>
                      </a:pPr>
                      <a:t>[PORCENTAJE]</a:t>
                    </a:fld>
                    <a:endParaRPr lang="es-ES" b="1" baseline="0" dirty="0">
                      <a:solidFill>
                        <a:schemeClr val="bg2">
                          <a:lumMod val="75000"/>
                        </a:schemeClr>
                      </a:solidFill>
                      <a:latin typeface="Century Gothic" panose="020B0502020202020204" pitchFamily="34" charset="0"/>
                    </a:endParaRPr>
                  </a:p>
                </c:rich>
              </c:tx>
              <c:numFmt formatCode="0.0%" sourceLinked="0"/>
              <c:spPr>
                <a:noFill/>
                <a:ln w="25400">
                  <a:noFill/>
                </a:ln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84144654097743"/>
                      <c:h val="0.220626734024063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82-4799-A772-40866309A742}"/>
                </c:ext>
              </c:extLst>
            </c:dLbl>
            <c:dLbl>
              <c:idx val="2"/>
              <c:layout>
                <c:manualLayout>
                  <c:x val="-0.20695584370203685"/>
                  <c:y val="-0.204911496469377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69852369852368"/>
                      <c:h val="0.198101265822784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2-4799-A772-40866309A742}"/>
                </c:ext>
              </c:extLst>
            </c:dLbl>
            <c:dLbl>
              <c:idx val="3"/>
              <c:layout>
                <c:manualLayout>
                  <c:x val="0.18839865811534254"/>
                  <c:y val="-0.2728461085591604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82-4799-A772-40866309A742}"/>
                </c:ext>
              </c:extLst>
            </c:dLbl>
            <c:dLbl>
              <c:idx val="4"/>
              <c:layout>
                <c:manualLayout>
                  <c:x val="0.17094017094017094"/>
                  <c:y val="0.12743978205255987"/>
                </c:manualLayout>
              </c:layout>
              <c:numFmt formatCode="0.0%" sourceLinked="0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 i="0" u="none" strike="noStrike" baseline="0">
                      <a:solidFill>
                        <a:srgbClr val="FFFFFF"/>
                      </a:solidFill>
                      <a:latin typeface="Century Gothic" panose="020B0502020202020204" pitchFamily="34" charset="0"/>
                      <a:ea typeface="Calibri"/>
                      <a:cs typeface="Calibri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21833721833722"/>
                      <c:h val="0.227848101265822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E82-4799-A772-40866309A742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FFFFFF"/>
                    </a:solidFill>
                    <a:latin typeface="Century Gothic" panose="020B0502020202020204" pitchFamily="34" charset="0"/>
                    <a:ea typeface="Calibri"/>
                    <a:cs typeface="Calibri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'Tabla 5 Contratos entre T y T+1'!$C$46:$G$46</c:f>
              <c:strCache>
                <c:ptCount val="5"/>
                <c:pt idx="0">
                  <c:v>Indefinido</c:v>
                </c:pt>
                <c:pt idx="1">
                  <c:v>12 m. o más</c:v>
                </c:pt>
                <c:pt idx="2">
                  <c:v>6 a 12 meses</c:v>
                </c:pt>
                <c:pt idx="3">
                  <c:v>&lt; 6 meses</c:v>
                </c:pt>
                <c:pt idx="4">
                  <c:v>Duración indeterminada</c:v>
                </c:pt>
              </c:strCache>
            </c:strRef>
          </c:cat>
          <c:val>
            <c:numRef>
              <c:f>'Tabla 5 Contratos entre T y T+1'!$C$47:$G$47</c:f>
              <c:numCache>
                <c:formatCode>#,##0</c:formatCode>
                <c:ptCount val="5"/>
                <c:pt idx="0">
                  <c:v>1700</c:v>
                </c:pt>
                <c:pt idx="1">
                  <c:v>744</c:v>
                </c:pt>
                <c:pt idx="2">
                  <c:v>1902</c:v>
                </c:pt>
                <c:pt idx="3">
                  <c:v>3500</c:v>
                </c:pt>
                <c:pt idx="4">
                  <c:v>1926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82-4799-A772-40866309A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C00000"/>
                </a:solidFill>
              </a:defRPr>
            </a:pPr>
            <a:r>
              <a:rPr lang="es-ES" sz="1400" dirty="0">
                <a:solidFill>
                  <a:srgbClr val="C00000"/>
                </a:solidFill>
              </a:rPr>
              <a:t>Evolución de la Tasa</a:t>
            </a:r>
            <a:r>
              <a:rPr lang="es-ES" sz="1400" baseline="0" dirty="0">
                <a:solidFill>
                  <a:srgbClr val="C00000"/>
                </a:solidFill>
              </a:rPr>
              <a:t> de Inserción Egresados Formación Profesional por grado (al año de finalización)</a:t>
            </a:r>
            <a:endParaRPr lang="es-ES" sz="1400" dirty="0">
              <a:solidFill>
                <a:srgbClr val="C00000"/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'[Gráfico en Microsoft PowerPoint]Inserción'!$D$93</c:f>
              <c:strCache>
                <c:ptCount val="1"/>
                <c:pt idx="0">
                  <c:v>Grado Medio</c:v>
                </c:pt>
              </c:strCache>
            </c:strRef>
          </c:tx>
          <c:spPr>
            <a:ln w="28575" cap="rnd">
              <a:solidFill>
                <a:srgbClr val="E78D9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78D93"/>
              </a:solidFill>
              <a:ln w="9525">
                <a:solidFill>
                  <a:srgbClr val="E78D93"/>
                </a:solidFill>
              </a:ln>
              <a:effectLst/>
            </c:spPr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PowerPoint]Inserción'!$A$94,'[Gráfico en Microsoft PowerPoint]Inserción'!$A$99,'[Gráfico en Microsoft PowerPoint]Inserción'!$A$104,'[Gráfico en Microsoft PowerPoint]Inserción'!$A$109,'[Gráfico en Microsoft PowerPoint]Inserción'!$A$114,'[Gráfico en Microsoft PowerPoint]Inserción'!$A$119</c:f>
              <c:strCache>
                <c:ptCount val="6"/>
                <c:pt idx="0">
                  <c:v>2013-2015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PROMEDIO</c:v>
                </c:pt>
              </c:strCache>
            </c:strRef>
          </c:cat>
          <c:val>
            <c:numRef>
              <c:f>'[Gráfico en Microsoft PowerPoint]Inserción'!$D$94,'[Gráfico en Microsoft PowerPoint]Inserción'!$D$99,'[Gráfico en Microsoft PowerPoint]Inserción'!$D$104,'[Gráfico en Microsoft PowerPoint]Inserción'!$D$109,'[Gráfico en Microsoft PowerPoint]Inserción'!$D$114,'[Gráfico en Microsoft PowerPoint]Inserción'!$D$119</c:f>
              <c:numCache>
                <c:formatCode>0.0%</c:formatCode>
                <c:ptCount val="6"/>
                <c:pt idx="0">
                  <c:v>0.62983377077865266</c:v>
                </c:pt>
                <c:pt idx="1">
                  <c:v>0.67979512539738607</c:v>
                </c:pt>
                <c:pt idx="2">
                  <c:v>0.71000935453695047</c:v>
                </c:pt>
                <c:pt idx="3">
                  <c:v>0.71492248062015507</c:v>
                </c:pt>
                <c:pt idx="4">
                  <c:v>0.67692930929714401</c:v>
                </c:pt>
                <c:pt idx="5">
                  <c:v>0.68229800812605768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26-4CA4-A2B8-D40F9D1E4A1A}"/>
            </c:ext>
          </c:extLst>
        </c:ser>
        <c:ser>
          <c:idx val="1"/>
          <c:order val="1"/>
          <c:tx>
            <c:strRef>
              <c:f>'[Gráfico en Microsoft PowerPoint]Inserción'!$E$93</c:f>
              <c:strCache>
                <c:ptCount val="1"/>
                <c:pt idx="0">
                  <c:v>Grado Superior</c:v>
                </c:pt>
              </c:strCache>
            </c:strRef>
          </c:tx>
          <c:spPr>
            <a:ln w="28575" cap="rnd">
              <a:solidFill>
                <a:srgbClr val="A31B0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31B0F"/>
              </a:solidFill>
              <a:ln w="9525">
                <a:solidFill>
                  <a:srgbClr val="A31B0F"/>
                </a:solidFill>
              </a:ln>
              <a:effectLst/>
            </c:spPr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PowerPoint]Inserción'!$A$94,'[Gráfico en Microsoft PowerPoint]Inserción'!$A$99,'[Gráfico en Microsoft PowerPoint]Inserción'!$A$104,'[Gráfico en Microsoft PowerPoint]Inserción'!$A$109,'[Gráfico en Microsoft PowerPoint]Inserción'!$A$114,'[Gráfico en Microsoft PowerPoint]Inserción'!$A$119</c:f>
              <c:strCache>
                <c:ptCount val="6"/>
                <c:pt idx="0">
                  <c:v>2013-2015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PROMEDIO</c:v>
                </c:pt>
              </c:strCache>
            </c:strRef>
          </c:cat>
          <c:val>
            <c:numRef>
              <c:f>'[Gráfico en Microsoft PowerPoint]Inserción'!$E$94,'[Gráfico en Microsoft PowerPoint]Inserción'!$E$99,'[Gráfico en Microsoft PowerPoint]Inserción'!$E$104,'[Gráfico en Microsoft PowerPoint]Inserción'!$E$109,'[Gráfico en Microsoft PowerPoint]Inserción'!$E$114,'[Gráfico en Microsoft PowerPoint]Inserción'!$E$119</c:f>
              <c:numCache>
                <c:formatCode>0.0%</c:formatCode>
                <c:ptCount val="6"/>
                <c:pt idx="0">
                  <c:v>0.65419069192751234</c:v>
                </c:pt>
                <c:pt idx="1">
                  <c:v>0.70341844270943232</c:v>
                </c:pt>
                <c:pt idx="2">
                  <c:v>0.74515235457063711</c:v>
                </c:pt>
                <c:pt idx="3">
                  <c:v>0.75387907972177637</c:v>
                </c:pt>
                <c:pt idx="4">
                  <c:v>0.7142857142857143</c:v>
                </c:pt>
                <c:pt idx="5">
                  <c:v>0.71418525664301458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26-4CA4-A2B8-D40F9D1E4A1A}"/>
            </c:ext>
          </c:extLst>
        </c:ser>
        <c:ser>
          <c:idx val="2"/>
          <c:order val="2"/>
          <c:tx>
            <c:strRef>
              <c:f>'[Gráfico en Microsoft PowerPoint]Inserción'!$C$93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PowerPoint]Inserción'!$A$94,'[Gráfico en Microsoft PowerPoint]Inserción'!$A$99,'[Gráfico en Microsoft PowerPoint]Inserción'!$A$104,'[Gráfico en Microsoft PowerPoint]Inserción'!$A$109,'[Gráfico en Microsoft PowerPoint]Inserción'!$A$114,'[Gráfico en Microsoft PowerPoint]Inserción'!$A$119</c:f>
              <c:strCache>
                <c:ptCount val="6"/>
                <c:pt idx="0">
                  <c:v>2013-2015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  <c:pt idx="4">
                  <c:v>2018-2019</c:v>
                </c:pt>
                <c:pt idx="5">
                  <c:v>PROMEDIO</c:v>
                </c:pt>
              </c:strCache>
            </c:strRef>
          </c:cat>
          <c:val>
            <c:numRef>
              <c:f>'[Gráfico en Microsoft PowerPoint]Inserción'!$C$94,'[Gráfico en Microsoft PowerPoint]Inserción'!$C$99,'[Gráfico en Microsoft PowerPoint]Inserción'!$C$104,'[Gráfico en Microsoft PowerPoint]Inserción'!$C$109,'[Gráfico en Microsoft PowerPoint]Inserción'!$C$114,'[Gráfico en Microsoft PowerPoint]Inserción'!$C$119</c:f>
              <c:numCache>
                <c:formatCode>0.0%</c:formatCode>
                <c:ptCount val="6"/>
                <c:pt idx="0">
                  <c:v>0.64516756336293513</c:v>
                </c:pt>
                <c:pt idx="1">
                  <c:v>0.69458388375165125</c:v>
                </c:pt>
                <c:pt idx="2">
                  <c:v>0.73174387893497039</c:v>
                </c:pt>
                <c:pt idx="3">
                  <c:v>0.7400206825232678</c:v>
                </c:pt>
                <c:pt idx="4">
                  <c:v>0.70132789995081857</c:v>
                </c:pt>
                <c:pt idx="5">
                  <c:v>0.70256878170472858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26-4CA4-A2B8-D40F9D1E4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8888896"/>
        <c:axId val="338885368"/>
      </c:lineChart>
      <c:catAx>
        <c:axId val="33888889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C00000"/>
                </a:solidFill>
              </a:defRPr>
            </a:pPr>
            <a:endParaRPr lang="es-ES"/>
          </a:p>
        </c:txPr>
        <c:crossAx val="338885368"/>
        <c:crosses val="autoZero"/>
        <c:auto val="1"/>
        <c:lblAlgn val="ctr"/>
        <c:lblOffset val="100"/>
        <c:noMultiLvlLbl val="0"/>
      </c:catAx>
      <c:valAx>
        <c:axId val="338885368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C00000"/>
                </a:solidFill>
              </a:defRPr>
            </a:pPr>
            <a:endParaRPr lang="es-ES"/>
          </a:p>
        </c:txPr>
        <c:crossAx val="33888889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</c:chart>
  <c:spPr>
    <a:solidFill>
      <a:srgbClr val="969696">
        <a:lumMod val="20000"/>
        <a:lumOff val="80000"/>
      </a:srgb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b="1" dirty="0">
                <a:solidFill>
                  <a:srgbClr val="C00000"/>
                </a:solidFill>
              </a:rPr>
              <a:t>Evolución de la Tasa de Inserción Alumnado de formación </a:t>
            </a:r>
            <a:r>
              <a:rPr lang="es-ES" sz="1400" b="1" dirty="0" err="1">
                <a:solidFill>
                  <a:srgbClr val="C00000"/>
                </a:solidFill>
              </a:rPr>
              <a:t>CdP</a:t>
            </a:r>
            <a:r>
              <a:rPr lang="es-ES" sz="1400" b="1" dirty="0">
                <a:solidFill>
                  <a:srgbClr val="C00000"/>
                </a:solidFill>
              </a:rPr>
              <a:t> por sexo </a:t>
            </a:r>
          </a:p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b="1" dirty="0">
                <a:solidFill>
                  <a:srgbClr val="C00000"/>
                </a:solidFill>
              </a:rPr>
              <a:t>(al año de finalización)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Hoja1!$A$31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  <c:pt idx="4">
                  <c:v>2019-2020</c:v>
                </c:pt>
              </c:strCache>
            </c:strRef>
          </c:cat>
          <c:val>
            <c:numRef>
              <c:f>Hoja1!$B$31:$F$31</c:f>
              <c:numCache>
                <c:formatCode>0.0%</c:formatCode>
                <c:ptCount val="5"/>
                <c:pt idx="0">
                  <c:v>0.62</c:v>
                </c:pt>
                <c:pt idx="1">
                  <c:v>0.64600000000000002</c:v>
                </c:pt>
                <c:pt idx="2">
                  <c:v>0.67700000000000005</c:v>
                </c:pt>
                <c:pt idx="3">
                  <c:v>0.65800000000000003</c:v>
                </c:pt>
                <c:pt idx="4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DC-4EB4-9759-74E942B0C497}"/>
            </c:ext>
          </c:extLst>
        </c:ser>
        <c:ser>
          <c:idx val="1"/>
          <c:order val="1"/>
          <c:tx>
            <c:strRef>
              <c:f>Hoja1!$A$32</c:f>
              <c:strCache>
                <c:ptCount val="1"/>
                <c:pt idx="0">
                  <c:v> Hombres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Hoja1!$B$1:$F$1</c:f>
              <c:strCache>
                <c:ptCount val="5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  <c:pt idx="4">
                  <c:v>2019-2020</c:v>
                </c:pt>
              </c:strCache>
            </c:strRef>
          </c:cat>
          <c:val>
            <c:numRef>
              <c:f>Hoja1!$B$32:$F$32</c:f>
              <c:numCache>
                <c:formatCode>0.0%</c:formatCode>
                <c:ptCount val="5"/>
                <c:pt idx="0">
                  <c:v>0.65700000000000003</c:v>
                </c:pt>
                <c:pt idx="1">
                  <c:v>0.69</c:v>
                </c:pt>
                <c:pt idx="2">
                  <c:v>0.71099999999999997</c:v>
                </c:pt>
                <c:pt idx="3">
                  <c:v>0.68899999999999995</c:v>
                </c:pt>
                <c:pt idx="4">
                  <c:v>0.61799999999999999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DC-4EB4-9759-74E942B0C4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"/>
        <c:axId val="338890072"/>
        <c:axId val="338885760"/>
      </c:barChart>
      <c:lineChart>
        <c:grouping val="standard"/>
        <c:varyColors val="0"/>
        <c:ser>
          <c:idx val="2"/>
          <c:order val="2"/>
          <c:tx>
            <c:strRef>
              <c:f>Hoja1!$A$2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numFmt formatCode="0.0%" sourceLinked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  <c:pt idx="3">
                  <c:v>2018-2019</c:v>
                </c:pt>
                <c:pt idx="4">
                  <c:v>2019-2020</c:v>
                </c:pt>
              </c:strCache>
            </c:strRef>
          </c:cat>
          <c:val>
            <c:numRef>
              <c:f>Hoja1!$B$2:$F$2</c:f>
              <c:numCache>
                <c:formatCode>0.0%</c:formatCode>
                <c:ptCount val="5"/>
                <c:pt idx="0">
                  <c:v>0.63900000000000001</c:v>
                </c:pt>
                <c:pt idx="1">
                  <c:v>0.67100000000000004</c:v>
                </c:pt>
                <c:pt idx="2">
                  <c:v>0.69399999999999995</c:v>
                </c:pt>
                <c:pt idx="3">
                  <c:v>0.67230925934908081</c:v>
                </c:pt>
                <c:pt idx="4">
                  <c:v>0.5961660238328248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DC-4EB4-9759-74E942B0C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8890072"/>
        <c:axId val="338885760"/>
      </c:lineChart>
      <c:catAx>
        <c:axId val="338890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38885760"/>
        <c:crosses val="autoZero"/>
        <c:auto val="1"/>
        <c:lblAlgn val="ctr"/>
        <c:lblOffset val="100"/>
        <c:noMultiLvlLbl val="0"/>
      </c:catAx>
      <c:valAx>
        <c:axId val="33888576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3388900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2">
        <a:lumMod val="20000"/>
        <a:lumOff val="80000"/>
      </a:schemeClr>
    </a:solidFill>
    <a:ln w="9525" cap="flat" cmpd="sng" algn="ctr">
      <a:solidFill>
        <a:srgbClr val="D0D4C1"/>
      </a:solidFill>
      <a:round/>
    </a:ln>
    <a:effectLst/>
  </c:spPr>
  <c:txPr>
    <a:bodyPr/>
    <a:lstStyle/>
    <a:p>
      <a:pPr>
        <a:defRPr sz="1400"/>
      </a:pPr>
      <a:endParaRPr lang="es-E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0.46364</cdr:x>
      <cdr:y>0.12513</cdr:y>
    </cdr:from>
    <cdr:to>
      <cdr:x>0.65731</cdr:x>
      <cdr:y>0.30352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81A0C9BA-F15B-8B76-33C8-8A835F9B896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218480" y="354946"/>
          <a:ext cx="926672" cy="50601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8AC4-5D32-4263-B59F-9A9EB87CDDAB}" type="datetimeFigureOut">
              <a:rPr lang="es-ES" smtClean="0"/>
              <a:t>19/05/2022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8C07D-FA75-49C5-A092-244CE21E2D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3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 INSERTADAS</a:t>
            </a:r>
            <a:r>
              <a:rPr lang="es-ES_tradnl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Contratación</a:t>
            </a:r>
            <a:endParaRPr lang="es-ES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428625" algn="just">
              <a:buClr>
                <a:srgbClr val="F1BDC1"/>
              </a:buClr>
              <a:buSzPct val="115000"/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77777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59,6% del alumnado formado encuentra empleo al cabo de un año.</a:t>
            </a:r>
          </a:p>
          <a:p>
            <a:pPr marL="514350" indent="-428625" algn="just">
              <a:buClr>
                <a:srgbClr val="F1BDC1"/>
              </a:buClr>
              <a:buSzPct val="115000"/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77777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Ocho de cada diez insertados suscriben el primer contrato </a:t>
            </a:r>
            <a:r>
              <a:rPr lang="es-ES_tradnl" dirty="0">
                <a:solidFill>
                  <a:srgbClr val="77777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los 6 primeros meses tras la formación.</a:t>
            </a:r>
            <a:endParaRPr lang="es-ES" dirty="0">
              <a:solidFill>
                <a:srgbClr val="77777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428625" algn="just">
              <a:buClr>
                <a:srgbClr val="F1BDC1"/>
              </a:buClr>
              <a:buSzPct val="115000"/>
              <a:buFont typeface="Wingdings" panose="05000000000000000000" pitchFamily="2" charset="2"/>
              <a:buChar char="ü"/>
            </a:pPr>
            <a:r>
              <a:rPr lang="es-ES_tradnl" dirty="0">
                <a:solidFill>
                  <a:srgbClr val="77777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17,4% de los contratos es de carácter indefinido.</a:t>
            </a:r>
          </a:p>
          <a:p>
            <a:pPr marL="514350" indent="-428625" algn="just">
              <a:buClr>
                <a:srgbClr val="F1BDC1"/>
              </a:buClr>
              <a:buSzPct val="115000"/>
              <a:buFont typeface="Wingdings" panose="05000000000000000000" pitchFamily="2" charset="2"/>
              <a:buChar char="ü"/>
            </a:pPr>
            <a:r>
              <a:rPr lang="es-ES_tradnl" dirty="0">
                <a:solidFill>
                  <a:srgbClr val="77777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35,8% tiene una duración inferior a 6 meses.</a:t>
            </a:r>
            <a:endParaRPr lang="es-E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de los contratos registrados en el año 2021 en la Comunidad de Madrid:</a:t>
            </a:r>
            <a:endParaRPr lang="es-E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96850">
              <a:buFont typeface="Arial" panose="020B0604020202020204" pitchFamily="34" charset="0"/>
              <a:buChar char="•"/>
              <a:tabLst>
                <a:tab pos="723900" algn="l"/>
              </a:tabLst>
            </a:pPr>
            <a:r>
              <a:rPr lang="es-E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Indefinidos: 20%</a:t>
            </a:r>
          </a:p>
          <a:p>
            <a:pPr marL="285750" indent="-196850">
              <a:buFont typeface="Arial" panose="020B0604020202020204" pitchFamily="34" charset="0"/>
              <a:buChar char="•"/>
              <a:tabLst>
                <a:tab pos="723900" algn="l"/>
              </a:tabLst>
            </a:pPr>
            <a:r>
              <a:rPr lang="es-E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Temporales:</a:t>
            </a:r>
          </a:p>
          <a:p>
            <a:pPr marL="285750" indent="-196850">
              <a:tabLst>
                <a:tab pos="723900" algn="l"/>
              </a:tabLst>
            </a:pPr>
            <a:endParaRPr lang="es-E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96850">
              <a:buFontTx/>
              <a:buChar char="-"/>
              <a:tabLst>
                <a:tab pos="723900" algn="l"/>
              </a:tabLst>
            </a:pPr>
            <a:r>
              <a:rPr lang="es-ES" sz="105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6m: 3%</a:t>
            </a:r>
          </a:p>
          <a:p>
            <a:pPr marL="285750" indent="-196850">
              <a:buFontTx/>
              <a:buChar char="-"/>
              <a:tabLst>
                <a:tab pos="723900" algn="l"/>
              </a:tabLst>
            </a:pPr>
            <a:r>
              <a:rPr lang="es-ES" sz="105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de 6m: 52%</a:t>
            </a:r>
          </a:p>
          <a:p>
            <a:pPr marL="285750" indent="-196850">
              <a:buFontTx/>
              <a:buChar char="-"/>
              <a:tabLst>
                <a:tab pos="723900" algn="l"/>
              </a:tabLst>
            </a:pPr>
            <a:r>
              <a:rPr lang="es-ES" sz="105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Indeterminada: 25%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52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585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9721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0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4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41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88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Alumnado </a:t>
            </a:r>
            <a:r>
              <a:rPr lang="es-ES" b="1" u="sng" dirty="0"/>
              <a:t>identificados</a:t>
            </a:r>
            <a:r>
              <a:rPr lang="es-ES" dirty="0"/>
              <a:t> en nuestro sistema por:</a:t>
            </a:r>
          </a:p>
          <a:p>
            <a:r>
              <a:rPr lang="es-ES" dirty="0"/>
              <a:t>-Fueron alguna vez desde 2005 </a:t>
            </a:r>
            <a:r>
              <a:rPr lang="es-ES" b="1" dirty="0"/>
              <a:t>demandantes de empleo</a:t>
            </a:r>
            <a:r>
              <a:rPr lang="es-ES" dirty="0"/>
              <a:t>. ( …… Millones de registros, de ….. personas)</a:t>
            </a:r>
          </a:p>
          <a:p>
            <a:r>
              <a:rPr lang="es-ES" dirty="0"/>
              <a:t>-Han tenido </a:t>
            </a:r>
            <a:r>
              <a:rPr lang="es-ES" b="1" dirty="0"/>
              <a:t>contratos registrados</a:t>
            </a:r>
            <a:r>
              <a:rPr lang="es-ES" dirty="0"/>
              <a:t> en la Comunidad de Madrid (… Millones de registros)</a:t>
            </a:r>
          </a:p>
          <a:p>
            <a:r>
              <a:rPr lang="es-ES" b="1" u="sng" dirty="0"/>
              <a:t>No encontrados</a:t>
            </a:r>
            <a:r>
              <a:rPr lang="es-ES" dirty="0"/>
              <a:t> por diversas causas:</a:t>
            </a:r>
          </a:p>
          <a:p>
            <a:r>
              <a:rPr lang="es-ES" dirty="0"/>
              <a:t>No han estado en nuestro sistema. Comunidad de Madrid</a:t>
            </a:r>
          </a:p>
          <a:p>
            <a:r>
              <a:rPr lang="es-ES" dirty="0"/>
              <a:t>Siguen estudiando.</a:t>
            </a:r>
          </a:p>
          <a:p>
            <a:r>
              <a:rPr lang="es-ES" dirty="0"/>
              <a:t>No han accedido al mundo laboral en Madrid: Otra Comunidad, Extranjero, …</a:t>
            </a:r>
          </a:p>
          <a:p>
            <a:r>
              <a:rPr lang="es-ES" dirty="0"/>
              <a:t>	……..</a:t>
            </a:r>
          </a:p>
          <a:p>
            <a:r>
              <a:rPr lang="es-ES" b="1" dirty="0"/>
              <a:t>Contratos relacionados con la Comunidad de Madrid:</a:t>
            </a:r>
            <a:endParaRPr lang="es-ES" dirty="0"/>
          </a:p>
          <a:p>
            <a:r>
              <a:rPr lang="es-ES" dirty="0"/>
              <a:t> Registrados en las oficinas de la Comunidad de Madrid.</a:t>
            </a:r>
          </a:p>
          <a:p>
            <a:r>
              <a:rPr lang="es-ES" dirty="0"/>
              <a:t>Hechos a demandantes de empleo de la Comunidad de Madrid.</a:t>
            </a:r>
          </a:p>
          <a:p>
            <a:r>
              <a:rPr lang="es-ES" dirty="0"/>
              <a:t>Contratos de las empresas madrileñas o para trabajar en la Comunidad de Madrid</a:t>
            </a:r>
          </a:p>
          <a:p>
            <a:r>
              <a:rPr lang="es-ES" dirty="0"/>
              <a:t> </a:t>
            </a:r>
          </a:p>
          <a:p>
            <a:r>
              <a:rPr lang="es-ES" dirty="0"/>
              <a:t>Datos obtenidos de los cruces SISPE:</a:t>
            </a:r>
          </a:p>
          <a:p>
            <a:pPr lvl="0"/>
            <a:r>
              <a:rPr lang="es-ES" dirty="0"/>
              <a:t>Inscripciones como demandante en el año siguiente a la finalización de los estudios</a:t>
            </a:r>
          </a:p>
          <a:p>
            <a:pPr lvl="0"/>
            <a:r>
              <a:rPr lang="es-ES" dirty="0"/>
              <a:t>Contratos realizados a cada alumno durante el año anterior, Indicador: Experiencia laboral previa.</a:t>
            </a:r>
          </a:p>
          <a:p>
            <a:pPr lvl="0"/>
            <a:r>
              <a:rPr lang="es-ES" dirty="0"/>
              <a:t>Contratos obtenidos en el año siguiente a la titulación.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FE4CE-D12E-415C-BF94-4F28D621D82B}" type="slidenum">
              <a:rPr lang="es-ES" smtClean="0">
                <a:solidFill>
                  <a:prstClr val="black"/>
                </a:solidFill>
              </a:rPr>
              <a:pPr/>
              <a:t>29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81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559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15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Se analizan las características de la inserción laboral tras la finalización de la formación, mediante los siguientes </a:t>
            </a:r>
            <a:r>
              <a:rPr lang="es-ES" sz="1050" b="1" dirty="0">
                <a:solidFill>
                  <a:srgbClr val="B822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indicadores:</a:t>
            </a:r>
          </a:p>
          <a:p>
            <a:pPr marL="171450" lvl="0" indent="-171450">
              <a:spcAft>
                <a:spcPts val="600"/>
              </a:spcAft>
              <a:buClr>
                <a:srgbClr val="B8222C"/>
              </a:buClr>
              <a:buFont typeface="Arial" panose="020B0604020202020204" pitchFamily="34" charset="0"/>
              <a:buChar char="•"/>
            </a:pP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Experiencia laboral previa, 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se analiza desde el año 2005, y en mayor profundidad la contratación registrada tres años antes del fin del curso.</a:t>
            </a:r>
          </a:p>
          <a:p>
            <a:pPr marL="177800" lvl="0" indent="-171450">
              <a:spcAft>
                <a:spcPts val="600"/>
              </a:spcAft>
              <a:buClr>
                <a:srgbClr val="B8222C"/>
              </a:buClr>
              <a:buFont typeface="Arial" panose="020B0604020202020204" pitchFamily="34" charset="0"/>
              <a:buChar char="•"/>
            </a:pP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Existencia o no de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contratos registrados en el año posterior a finalizar la formación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según sexo, edad y sector de actividad económica del contrato.</a:t>
            </a:r>
          </a:p>
          <a:p>
            <a:pPr marL="177800" lvl="0" indent="-171450">
              <a:spcAft>
                <a:spcPts val="600"/>
              </a:spcAft>
              <a:buClr>
                <a:srgbClr val="B8222C"/>
              </a:buClr>
              <a:buFont typeface="Arial" panose="020B0604020202020204" pitchFamily="34" charset="0"/>
              <a:buChar char="•"/>
            </a:pP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 del primer contrato de trabajo 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para cada persona observada: tipo de contrato, tiempo transcurrido hasta la suscripción del mismo, sector en el que se suscribe, etc.</a:t>
            </a:r>
          </a:p>
          <a:p>
            <a:pPr marL="177800" lvl="1" indent="-171450">
              <a:spcAft>
                <a:spcPts val="600"/>
              </a:spcAft>
              <a:buClr>
                <a:srgbClr val="B8222C"/>
              </a:buClr>
              <a:buFont typeface="Arial" panose="020B0604020202020204" pitchFamily="34" charset="0"/>
              <a:buChar char="•"/>
            </a:pP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Idoneidad de los contratos a su titulación (sólo inserción FP)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: se entiende como contrato 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adecuado o idóneo 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para una persona titulada de FP, aquél que corresponde al rango de grandes 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grupos de ocupación 3 al 8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. Los grandes grupos de 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ocupación 1 y 2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indican que los contratos suscritos son de nivel superior al nivel de estudios adquiridos con la FP -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infra cualificación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-.. La 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sobre cualificación 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se da en caso que el contrato suscrito se corresponda con una </a:t>
            </a:r>
            <a:r>
              <a:rPr lang="es-ES" sz="1050" b="1" dirty="0">
                <a:latin typeface="Arial" panose="020B0604020202020204" pitchFamily="34" charset="0"/>
                <a:cs typeface="Arial" panose="020B0604020202020204" pitchFamily="34" charset="0"/>
              </a:rPr>
              <a:t>ocupación elemental del grupo 9</a:t>
            </a:r>
            <a:endParaRPr lang="es-E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1BDC1"/>
              </a:buClr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8C07D-FA75-49C5-A092-244CE21E2D5E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527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8C5D7D4-BD4A-4F48-9EEF-87C799FBB4DC}"/>
              </a:ext>
            </a:extLst>
          </p:cNvPr>
          <p:cNvSpPr/>
          <p:nvPr userDrawn="1"/>
        </p:nvSpPr>
        <p:spPr>
          <a:xfrm>
            <a:off x="0" y="-29958"/>
            <a:ext cx="12192000" cy="5260719"/>
          </a:xfrm>
          <a:prstGeom prst="rect">
            <a:avLst/>
          </a:prstGeom>
          <a:solidFill>
            <a:srgbClr val="D41D1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4836FBA-3C6F-4116-B6B9-01F9431629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Google Shape;130;p17">
            <a:extLst>
              <a:ext uri="{FF2B5EF4-FFF2-40B4-BE49-F238E27FC236}">
                <a16:creationId xmlns:a16="http://schemas.microsoft.com/office/drawing/2014/main" id="{927CE79C-4DFD-4E13-A282-380824D4056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33916" y="4617665"/>
            <a:ext cx="9338400" cy="61309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7" name="Google Shape;129;p17">
            <a:extLst>
              <a:ext uri="{FF2B5EF4-FFF2-40B4-BE49-F238E27FC236}">
                <a16:creationId xmlns:a16="http://schemas.microsoft.com/office/drawing/2014/main" id="{221789B3-9ED6-426B-B9D2-A99F066DF8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5911" y="3136490"/>
            <a:ext cx="3128063" cy="235129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9" descr="Calle de ciudad con edificios altos&#10;&#10;Descripción generada automáticamente">
            <a:extLst>
              <a:ext uri="{FF2B5EF4-FFF2-40B4-BE49-F238E27FC236}">
                <a16:creationId xmlns:a16="http://schemas.microsoft.com/office/drawing/2014/main" id="{3D17EB9E-F307-445A-9485-85E20641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08" t="8377" r="726" b="6806"/>
          <a:stretch/>
        </p:blipFill>
        <p:spPr>
          <a:xfrm>
            <a:off x="-92988" y="-216405"/>
            <a:ext cx="12378028" cy="6293382"/>
          </a:xfrm>
          <a:prstGeom prst="rect">
            <a:avLst/>
          </a:prstGeom>
        </p:spPr>
      </p:pic>
      <p:sp>
        <p:nvSpPr>
          <p:cNvPr id="20" name="Rectángulo 1">
            <a:extLst>
              <a:ext uri="{FF2B5EF4-FFF2-40B4-BE49-F238E27FC236}">
                <a16:creationId xmlns:a16="http://schemas.microsoft.com/office/drawing/2014/main" id="{A07AB8AF-2C83-4DCE-8B08-562F6E520630}"/>
              </a:ext>
            </a:extLst>
          </p:cNvPr>
          <p:cNvSpPr/>
          <p:nvPr userDrawn="1"/>
        </p:nvSpPr>
        <p:spPr>
          <a:xfrm>
            <a:off x="-95573" y="3811290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22" name="Grupo 11">
            <a:extLst>
              <a:ext uri="{FF2B5EF4-FFF2-40B4-BE49-F238E27FC236}">
                <a16:creationId xmlns:a16="http://schemas.microsoft.com/office/drawing/2014/main" id="{1462E00E-81B9-44C5-B406-86CBF5C7EC8E}"/>
              </a:ext>
            </a:extLst>
          </p:cNvPr>
          <p:cNvGrpSpPr/>
          <p:nvPr userDrawn="1"/>
        </p:nvGrpSpPr>
        <p:grpSpPr>
          <a:xfrm>
            <a:off x="-866965" y="4117657"/>
            <a:ext cx="11178179" cy="1603775"/>
            <a:chOff x="216120" y="3664226"/>
            <a:chExt cx="8120150" cy="1184854"/>
          </a:xfrm>
        </p:grpSpPr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D6FFE24E-AE0A-4D8F-B3E1-C48F7FE1FF8B}"/>
                </a:ext>
              </a:extLst>
            </p:cNvPr>
            <p:cNvSpPr txBox="1"/>
            <p:nvPr/>
          </p:nvSpPr>
          <p:spPr>
            <a:xfrm>
              <a:off x="3140231" y="3735951"/>
              <a:ext cx="3089786" cy="740462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30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VI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 JORNADA DE BUENAS PRÁCTICAS </a:t>
              </a:r>
              <a:endParaRPr lang="es-ES" sz="1800" dirty="0">
                <a:solidFill>
                  <a:prstClr val="black"/>
                </a:solidFill>
                <a:latin typeface="Century Gothic"/>
              </a:endParaRP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Y APRENDIZAJE MUTUO EN EL S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ISTEMA </a:t>
              </a: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N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ACIONAL DE 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E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MPLEO</a:t>
              </a:r>
              <a:endParaRPr sz="1800" dirty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" name="Rectángulo 9">
              <a:extLst>
                <a:ext uri="{FF2B5EF4-FFF2-40B4-BE49-F238E27FC236}">
                  <a16:creationId xmlns:a16="http://schemas.microsoft.com/office/drawing/2014/main" id="{AC84AF55-2737-4739-8504-DFE55369B8FF}"/>
                </a:ext>
              </a:extLst>
            </p:cNvPr>
            <p:cNvSpPr/>
            <p:nvPr/>
          </p:nvSpPr>
          <p:spPr>
            <a:xfrm>
              <a:off x="3056546" y="4496494"/>
              <a:ext cx="5279724" cy="3525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cs typeface="Calibri" panose="020F0502020204030204"/>
                </a:rPr>
                <a:t>Nuevos Espacios de Innovación y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ea typeface="Calibri" panose="020F0502020204030204" pitchFamily="34" charset="0"/>
                  <a:cs typeface="Calibri,BoldItalic"/>
                </a:rPr>
                <a:t>Colaboración en las Políticas Activas de Empleo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</p:txBody>
        </p:sp>
        <p:sp>
          <p:nvSpPr>
            <p:cNvPr id="25" name="object 2">
              <a:extLst>
                <a:ext uri="{FF2B5EF4-FFF2-40B4-BE49-F238E27FC236}">
                  <a16:creationId xmlns:a16="http://schemas.microsoft.com/office/drawing/2014/main" id="{D2AB5922-3FC7-4DAB-AF75-44C0DBF07BEB}"/>
                </a:ext>
              </a:extLst>
            </p:cNvPr>
            <p:cNvSpPr txBox="1"/>
            <p:nvPr/>
          </p:nvSpPr>
          <p:spPr>
            <a:xfrm>
              <a:off x="216120" y="3664226"/>
              <a:ext cx="3259045" cy="1145913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16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Madrid 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19 – 20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2800" dirty="0">
                  <a:solidFill>
                    <a:prstClr val="black"/>
                  </a:solidFill>
                  <a:latin typeface="Century Gothic"/>
                </a:rPr>
                <a:t> mayo 2022</a:t>
              </a:r>
              <a:endParaRPr lang="es-ES" sz="2800">
                <a:solidFill>
                  <a:prstClr val="black"/>
                </a:solidFill>
              </a:endParaRPr>
            </a:p>
          </p:txBody>
        </p:sp>
      </p:grpSp>
      <p:sp>
        <p:nvSpPr>
          <p:cNvPr id="36" name="Rectángulo 12">
            <a:extLst>
              <a:ext uri="{FF2B5EF4-FFF2-40B4-BE49-F238E27FC236}">
                <a16:creationId xmlns:a16="http://schemas.microsoft.com/office/drawing/2014/main" id="{F2484C88-A987-4FD6-AAEB-83B0A452D91C}"/>
              </a:ext>
            </a:extLst>
          </p:cNvPr>
          <p:cNvSpPr/>
          <p:nvPr userDrawn="1"/>
        </p:nvSpPr>
        <p:spPr>
          <a:xfrm>
            <a:off x="-94767" y="3553792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7" name="Rectángulo 19">
            <a:extLst>
              <a:ext uri="{FF2B5EF4-FFF2-40B4-BE49-F238E27FC236}">
                <a16:creationId xmlns:a16="http://schemas.microsoft.com/office/drawing/2014/main" id="{6B1DFDDD-1301-4745-B527-BD7090DBEF8C}"/>
              </a:ext>
            </a:extLst>
          </p:cNvPr>
          <p:cNvSpPr/>
          <p:nvPr userDrawn="1"/>
        </p:nvSpPr>
        <p:spPr>
          <a:xfrm>
            <a:off x="-95573" y="-242994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8" name="Rectángulo 20">
            <a:extLst>
              <a:ext uri="{FF2B5EF4-FFF2-40B4-BE49-F238E27FC236}">
                <a16:creationId xmlns:a16="http://schemas.microsoft.com/office/drawing/2014/main" id="{34688EA3-3FEE-4855-B95B-A0BC193355D9}"/>
              </a:ext>
            </a:extLst>
          </p:cNvPr>
          <p:cNvSpPr/>
          <p:nvPr userDrawn="1"/>
        </p:nvSpPr>
        <p:spPr>
          <a:xfrm>
            <a:off x="-95573" y="2027006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9" name="91906560-60FA-4675-8243-8932895C93D6" descr="6163E683-DE03-4871-A35E-24C4F05F06D5@usersad">
            <a:extLst>
              <a:ext uri="{FF2B5EF4-FFF2-40B4-BE49-F238E27FC236}">
                <a16:creationId xmlns:a16="http://schemas.microsoft.com/office/drawing/2014/main" id="{4EFEFAD9-61E9-36CF-7066-E3D5714B63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6331423"/>
            <a:ext cx="1071678" cy="3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13" descr="C:\Users\hieblju\Desktop\PES_logo_RGB.jpg">
            <a:extLst>
              <a:ext uri="{FF2B5EF4-FFF2-40B4-BE49-F238E27FC236}">
                <a16:creationId xmlns:a16="http://schemas.microsoft.com/office/drawing/2014/main" id="{21CB9AA8-3AE8-E233-5D2B-B69855DD0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03" y="6298458"/>
            <a:ext cx="813459" cy="35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D1E539F4-BA8C-9F16-A9E7-DAFE68372F30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75" y="6267072"/>
            <a:ext cx="360854" cy="48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n 14" descr="Resultado de imagen de sistema nacional de empleo">
            <a:extLst>
              <a:ext uri="{FF2B5EF4-FFF2-40B4-BE49-F238E27FC236}">
                <a16:creationId xmlns:a16="http://schemas.microsoft.com/office/drawing/2014/main" id="{62FCE4A2-E5DF-F355-2FD1-44A4B0E3FC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54" y="6288148"/>
            <a:ext cx="1823131" cy="44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n 3">
            <a:extLst>
              <a:ext uri="{FF2B5EF4-FFF2-40B4-BE49-F238E27FC236}">
                <a16:creationId xmlns:a16="http://schemas.microsoft.com/office/drawing/2014/main" id="{227AB072-F22B-A7ED-2868-F228F7829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56840" b="-5447"/>
          <a:stretch/>
        </p:blipFill>
        <p:spPr>
          <a:xfrm>
            <a:off x="6994656" y="6330228"/>
            <a:ext cx="1543067" cy="324000"/>
          </a:xfrm>
          <a:prstGeom prst="rect">
            <a:avLst/>
          </a:prstGeom>
        </p:spPr>
      </p:pic>
      <p:pic>
        <p:nvPicPr>
          <p:cNvPr id="44" name="Imagen 5">
            <a:extLst>
              <a:ext uri="{FF2B5EF4-FFF2-40B4-BE49-F238E27FC236}">
                <a16:creationId xmlns:a16="http://schemas.microsoft.com/office/drawing/2014/main" id="{8E3CB423-9F9F-167A-CAF7-236F947CEB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39907" y="6167546"/>
            <a:ext cx="413924" cy="571432"/>
          </a:xfrm>
          <a:prstGeom prst="rect">
            <a:avLst/>
          </a:prstGeom>
        </p:spPr>
      </p:pic>
      <p:grpSp>
        <p:nvGrpSpPr>
          <p:cNvPr id="45" name="Grupo 2">
            <a:extLst>
              <a:ext uri="{FF2B5EF4-FFF2-40B4-BE49-F238E27FC236}">
                <a16:creationId xmlns:a16="http://schemas.microsoft.com/office/drawing/2014/main" id="{BA7667D8-21EF-6B3B-4141-17010B31DEE5}"/>
              </a:ext>
            </a:extLst>
          </p:cNvPr>
          <p:cNvGrpSpPr/>
          <p:nvPr userDrawn="1"/>
        </p:nvGrpSpPr>
        <p:grpSpPr>
          <a:xfrm>
            <a:off x="5844056" y="6193523"/>
            <a:ext cx="815377" cy="579072"/>
            <a:chOff x="5617187" y="6184864"/>
            <a:chExt cx="815377" cy="579072"/>
          </a:xfrm>
        </p:grpSpPr>
        <p:pic>
          <p:nvPicPr>
            <p:cNvPr id="46" name="Imagen 18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770E9E73-51EB-A26E-6180-1584CF786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8108" b="-336"/>
            <a:stretch/>
          </p:blipFill>
          <p:spPr>
            <a:xfrm>
              <a:off x="5617187" y="6545749"/>
              <a:ext cx="815377" cy="218187"/>
            </a:xfrm>
            <a:prstGeom prst="rect">
              <a:avLst/>
            </a:prstGeom>
          </p:spPr>
        </p:pic>
        <p:pic>
          <p:nvPicPr>
            <p:cNvPr id="47" name="Imagen 7">
              <a:extLst>
                <a:ext uri="{FF2B5EF4-FFF2-40B4-BE49-F238E27FC236}">
                  <a16:creationId xmlns:a16="http://schemas.microsoft.com/office/drawing/2014/main" id="{A4BD87F9-F855-DC8D-F097-014137662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679" t="-783" r="25000" b="38908"/>
            <a:stretch/>
          </p:blipFill>
          <p:spPr>
            <a:xfrm>
              <a:off x="5825005" y="6184864"/>
              <a:ext cx="459606" cy="395827"/>
            </a:xfrm>
            <a:prstGeom prst="rect">
              <a:avLst/>
            </a:prstGeom>
          </p:spPr>
        </p:pic>
      </p:grpSp>
      <p:pic>
        <p:nvPicPr>
          <p:cNvPr id="48" name="6 Imagen" descr="FSE-NEXT-GENERATION-H-COLOR.png">
            <a:extLst>
              <a:ext uri="{FF2B5EF4-FFF2-40B4-BE49-F238E27FC236}">
                <a16:creationId xmlns:a16="http://schemas.microsoft.com/office/drawing/2014/main" id="{8C45DE4E-47E5-02F3-1FAA-6C52BE8B6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/>
          <a:srcRect l="1" r="-3" b="22"/>
          <a:stretch/>
        </p:blipFill>
        <p:spPr>
          <a:xfrm>
            <a:off x="8801280" y="6267814"/>
            <a:ext cx="2492982" cy="4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921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8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5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244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368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302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764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957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94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CF6C902-8782-4689-BED9-6BE43451D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EDF6F99-B3AE-4E83-90C1-DF2A2BCD66C3}"/>
              </a:ext>
            </a:extLst>
          </p:cNvPr>
          <p:cNvSpPr/>
          <p:nvPr userDrawn="1"/>
        </p:nvSpPr>
        <p:spPr>
          <a:xfrm>
            <a:off x="294967" y="153387"/>
            <a:ext cx="11602065" cy="662692"/>
          </a:xfrm>
          <a:prstGeom prst="rect">
            <a:avLst/>
          </a:prstGeom>
          <a:solidFill>
            <a:srgbClr val="DE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Google Shape;129;p17">
            <a:extLst>
              <a:ext uri="{FF2B5EF4-FFF2-40B4-BE49-F238E27FC236}">
                <a16:creationId xmlns:a16="http://schemas.microsoft.com/office/drawing/2014/main" id="{3FD3CD21-B91A-473E-8551-21D680385D3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8983" y="153387"/>
            <a:ext cx="7354498" cy="6626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44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459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370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51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868D7DA-CF83-45B1-A743-97D991CA3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255D00-4136-492F-9BA4-A4B0DC30363B}"/>
              </a:ext>
            </a:extLst>
          </p:cNvPr>
          <p:cNvSpPr/>
          <p:nvPr userDrawn="1"/>
        </p:nvSpPr>
        <p:spPr>
          <a:xfrm>
            <a:off x="294967" y="153387"/>
            <a:ext cx="105725" cy="662692"/>
          </a:xfrm>
          <a:prstGeom prst="rect">
            <a:avLst/>
          </a:prstGeom>
          <a:solidFill>
            <a:srgbClr val="DE00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Google Shape;129;p17">
            <a:extLst>
              <a:ext uri="{FF2B5EF4-FFF2-40B4-BE49-F238E27FC236}">
                <a16:creationId xmlns:a16="http://schemas.microsoft.com/office/drawing/2014/main" id="{4834A60E-0AA5-4C2D-B20E-FFEEA52F85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8983" y="153387"/>
            <a:ext cx="7354498" cy="6626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>
              <a:defRPr>
                <a:solidFill>
                  <a:schemeClr val="tx1"/>
                </a:solidFill>
                <a:latin typeface="Century" panose="02040604050505020304" pitchFamily="18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4CF359-91FC-470A-BA91-3E8E5EC88ED2}"/>
              </a:ext>
            </a:extLst>
          </p:cNvPr>
          <p:cNvSpPr/>
          <p:nvPr userDrawn="1"/>
        </p:nvSpPr>
        <p:spPr>
          <a:xfrm>
            <a:off x="450879" y="153387"/>
            <a:ext cx="105725" cy="662692"/>
          </a:xfrm>
          <a:prstGeom prst="rect">
            <a:avLst/>
          </a:prstGeom>
          <a:solidFill>
            <a:srgbClr val="DE00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4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8C5D7D4-BD4A-4F48-9EEF-87C799FBB4DC}"/>
              </a:ext>
            </a:extLst>
          </p:cNvPr>
          <p:cNvSpPr/>
          <p:nvPr userDrawn="1"/>
        </p:nvSpPr>
        <p:spPr>
          <a:xfrm>
            <a:off x="0" y="-29958"/>
            <a:ext cx="12192000" cy="5260719"/>
          </a:xfrm>
          <a:prstGeom prst="rect">
            <a:avLst/>
          </a:prstGeom>
          <a:solidFill>
            <a:srgbClr val="D41D1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4836FBA-3C6F-4116-B6B9-01F9431629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6" name="Google Shape;130;p17">
            <a:extLst>
              <a:ext uri="{FF2B5EF4-FFF2-40B4-BE49-F238E27FC236}">
                <a16:creationId xmlns:a16="http://schemas.microsoft.com/office/drawing/2014/main" id="{927CE79C-4DFD-4E13-A282-380824D4056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33916" y="4617665"/>
            <a:ext cx="9338400" cy="61309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7" name="Google Shape;129;p17">
            <a:extLst>
              <a:ext uri="{FF2B5EF4-FFF2-40B4-BE49-F238E27FC236}">
                <a16:creationId xmlns:a16="http://schemas.microsoft.com/office/drawing/2014/main" id="{221789B3-9ED6-426B-B9D2-A99F066DF8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5911" y="3136490"/>
            <a:ext cx="3128063" cy="235129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5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CF6C902-8782-4689-BED9-6BE43451D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EDF6F99-B3AE-4E83-90C1-DF2A2BCD66C3}"/>
              </a:ext>
            </a:extLst>
          </p:cNvPr>
          <p:cNvSpPr/>
          <p:nvPr userDrawn="1"/>
        </p:nvSpPr>
        <p:spPr>
          <a:xfrm>
            <a:off x="294967" y="153387"/>
            <a:ext cx="11602065" cy="662692"/>
          </a:xfrm>
          <a:prstGeom prst="rect">
            <a:avLst/>
          </a:prstGeom>
          <a:solidFill>
            <a:srgbClr val="DE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Google Shape;129;p17">
            <a:extLst>
              <a:ext uri="{FF2B5EF4-FFF2-40B4-BE49-F238E27FC236}">
                <a16:creationId xmlns:a16="http://schemas.microsoft.com/office/drawing/2014/main" id="{3FD3CD21-B91A-473E-8551-21D680385D3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8983" y="153387"/>
            <a:ext cx="7354498" cy="6626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868D7DA-CF83-45B1-A743-97D991CA3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255D00-4136-492F-9BA4-A4B0DC30363B}"/>
              </a:ext>
            </a:extLst>
          </p:cNvPr>
          <p:cNvSpPr/>
          <p:nvPr userDrawn="1"/>
        </p:nvSpPr>
        <p:spPr>
          <a:xfrm>
            <a:off x="294967" y="153387"/>
            <a:ext cx="105725" cy="662692"/>
          </a:xfrm>
          <a:prstGeom prst="rect">
            <a:avLst/>
          </a:prstGeom>
          <a:solidFill>
            <a:srgbClr val="DE00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Google Shape;129;p17">
            <a:extLst>
              <a:ext uri="{FF2B5EF4-FFF2-40B4-BE49-F238E27FC236}">
                <a16:creationId xmlns:a16="http://schemas.microsoft.com/office/drawing/2014/main" id="{4834A60E-0AA5-4C2D-B20E-FFEEA52F85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8983" y="153387"/>
            <a:ext cx="7354498" cy="6626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>
              <a:defRPr>
                <a:solidFill>
                  <a:schemeClr val="tx1"/>
                </a:solidFill>
                <a:latin typeface="Century" panose="02040604050505020304" pitchFamily="18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4CF359-91FC-470A-BA91-3E8E5EC88ED2}"/>
              </a:ext>
            </a:extLst>
          </p:cNvPr>
          <p:cNvSpPr/>
          <p:nvPr userDrawn="1"/>
        </p:nvSpPr>
        <p:spPr>
          <a:xfrm>
            <a:off x="450879" y="153387"/>
            <a:ext cx="105725" cy="662692"/>
          </a:xfrm>
          <a:prstGeom prst="rect">
            <a:avLst/>
          </a:prstGeom>
          <a:solidFill>
            <a:srgbClr val="DE00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building, outdoor, city, several&#10;&#10;Description automatically generated">
            <a:extLst>
              <a:ext uri="{FF2B5EF4-FFF2-40B4-BE49-F238E27FC236}">
                <a16:creationId xmlns:a16="http://schemas.microsoft.com/office/drawing/2014/main" id="{99F8E43D-20A8-48BC-8E8C-68E4C64F7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212" r="18639" b="-36"/>
          <a:stretch/>
        </p:blipFill>
        <p:spPr>
          <a:xfrm>
            <a:off x="-89257" y="0"/>
            <a:ext cx="12359445" cy="6095509"/>
          </a:xfrm>
          <a:prstGeom prst="rect">
            <a:avLst/>
          </a:prstGeom>
        </p:spPr>
      </p:pic>
      <p:sp>
        <p:nvSpPr>
          <p:cNvPr id="27" name="Rectángulo 1">
            <a:extLst>
              <a:ext uri="{FF2B5EF4-FFF2-40B4-BE49-F238E27FC236}">
                <a16:creationId xmlns:a16="http://schemas.microsoft.com/office/drawing/2014/main" id="{18E20A9D-07EB-4190-A406-895A9341C57E}"/>
              </a:ext>
            </a:extLst>
          </p:cNvPr>
          <p:cNvSpPr/>
          <p:nvPr userDrawn="1"/>
        </p:nvSpPr>
        <p:spPr>
          <a:xfrm>
            <a:off x="-95573" y="3811290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8" name="91906560-60FA-4675-8243-8932895C93D6" descr="6163E683-DE03-4871-A35E-24C4F05F06D5@usersad">
            <a:extLst>
              <a:ext uri="{FF2B5EF4-FFF2-40B4-BE49-F238E27FC236}">
                <a16:creationId xmlns:a16="http://schemas.microsoft.com/office/drawing/2014/main" id="{EB978CA6-38F0-49C1-893F-D0F890595B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6331423"/>
            <a:ext cx="1071678" cy="3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upo 11">
            <a:extLst>
              <a:ext uri="{FF2B5EF4-FFF2-40B4-BE49-F238E27FC236}">
                <a16:creationId xmlns:a16="http://schemas.microsoft.com/office/drawing/2014/main" id="{CA583C1D-1866-4B24-9AD8-D377D1E7EEA4}"/>
              </a:ext>
            </a:extLst>
          </p:cNvPr>
          <p:cNvGrpSpPr/>
          <p:nvPr userDrawn="1"/>
        </p:nvGrpSpPr>
        <p:grpSpPr>
          <a:xfrm>
            <a:off x="-866965" y="4117657"/>
            <a:ext cx="11178179" cy="1603775"/>
            <a:chOff x="216120" y="3664226"/>
            <a:chExt cx="8120150" cy="1184854"/>
          </a:xfrm>
        </p:grpSpPr>
        <p:sp>
          <p:nvSpPr>
            <p:cNvPr id="30" name="object 2">
              <a:extLst>
                <a:ext uri="{FF2B5EF4-FFF2-40B4-BE49-F238E27FC236}">
                  <a16:creationId xmlns:a16="http://schemas.microsoft.com/office/drawing/2014/main" id="{DC33C2CA-76D7-4E87-A73A-37E68C1BBE78}"/>
                </a:ext>
              </a:extLst>
            </p:cNvPr>
            <p:cNvSpPr txBox="1"/>
            <p:nvPr/>
          </p:nvSpPr>
          <p:spPr>
            <a:xfrm>
              <a:off x="3140231" y="3735951"/>
              <a:ext cx="3089786" cy="740462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30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VI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 JORNADA DE BUENAS PRÁCTICAS </a:t>
              </a:r>
              <a:endParaRPr lang="es-ES" sz="1800" dirty="0">
                <a:solidFill>
                  <a:prstClr val="black"/>
                </a:solidFill>
                <a:latin typeface="Century Gothic"/>
              </a:endParaRP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Y APRENDIZAJE MUTUO EN EL S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ISTEMA </a:t>
              </a: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N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ACIONAL DE 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E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MPLEO</a:t>
              </a:r>
              <a:endParaRPr sz="1800" dirty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" name="Rectángulo 9">
              <a:extLst>
                <a:ext uri="{FF2B5EF4-FFF2-40B4-BE49-F238E27FC236}">
                  <a16:creationId xmlns:a16="http://schemas.microsoft.com/office/drawing/2014/main" id="{B3923353-BF59-46C4-B5D8-3EAE300A85AE}"/>
                </a:ext>
              </a:extLst>
            </p:cNvPr>
            <p:cNvSpPr/>
            <p:nvPr/>
          </p:nvSpPr>
          <p:spPr>
            <a:xfrm>
              <a:off x="3056546" y="4496494"/>
              <a:ext cx="5279724" cy="3525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cs typeface="Calibri" panose="020F0502020204030204"/>
                </a:rPr>
                <a:t>Nuevos Espacios de Innovación y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ea typeface="Calibri" panose="020F0502020204030204" pitchFamily="34" charset="0"/>
                  <a:cs typeface="Calibri,BoldItalic"/>
                </a:rPr>
                <a:t>Colaboración en las Políticas Activas de Empleo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77939A72-DF81-43B3-BE38-D825A6E4B78F}"/>
                </a:ext>
              </a:extLst>
            </p:cNvPr>
            <p:cNvSpPr txBox="1"/>
            <p:nvPr/>
          </p:nvSpPr>
          <p:spPr>
            <a:xfrm>
              <a:off x="216120" y="3664226"/>
              <a:ext cx="3259045" cy="1145913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16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Madrid 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19 – 20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2800" dirty="0">
                  <a:solidFill>
                    <a:prstClr val="black"/>
                  </a:solidFill>
                  <a:latin typeface="Century Gothic"/>
                </a:rPr>
                <a:t> mayo 2022</a:t>
              </a:r>
              <a:endParaRPr lang="es-ES" sz="2800">
                <a:solidFill>
                  <a:prstClr val="black"/>
                </a:solidFill>
              </a:endParaRPr>
            </a:p>
          </p:txBody>
        </p:sp>
      </p:grpSp>
      <p:pic>
        <p:nvPicPr>
          <p:cNvPr id="33" name="Imagen 13" descr="C:\Users\hieblju\Desktop\PES_logo_RGB.jpg">
            <a:extLst>
              <a:ext uri="{FF2B5EF4-FFF2-40B4-BE49-F238E27FC236}">
                <a16:creationId xmlns:a16="http://schemas.microsoft.com/office/drawing/2014/main" id="{43D2E693-8675-41DB-A7ED-49205164C8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03" y="6298458"/>
            <a:ext cx="813459" cy="35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6FFF4E8D-B44E-4A17-959A-33041E468172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75" y="6267072"/>
            <a:ext cx="360854" cy="48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n 14" descr="Resultado de imagen de sistema nacional de empleo">
            <a:extLst>
              <a:ext uri="{FF2B5EF4-FFF2-40B4-BE49-F238E27FC236}">
                <a16:creationId xmlns:a16="http://schemas.microsoft.com/office/drawing/2014/main" id="{E620D873-C246-4F32-B129-7AC69DBCF9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54" y="6288148"/>
            <a:ext cx="1823131" cy="44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3">
            <a:extLst>
              <a:ext uri="{FF2B5EF4-FFF2-40B4-BE49-F238E27FC236}">
                <a16:creationId xmlns:a16="http://schemas.microsoft.com/office/drawing/2014/main" id="{05AC0B8A-67B4-4A62-9C18-6DF596EF7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56840" b="-5447"/>
          <a:stretch/>
        </p:blipFill>
        <p:spPr>
          <a:xfrm>
            <a:off x="6994656" y="6330228"/>
            <a:ext cx="1543067" cy="324000"/>
          </a:xfrm>
          <a:prstGeom prst="rect">
            <a:avLst/>
          </a:prstGeom>
        </p:spPr>
      </p:pic>
      <p:pic>
        <p:nvPicPr>
          <p:cNvPr id="37" name="Imagen 5">
            <a:extLst>
              <a:ext uri="{FF2B5EF4-FFF2-40B4-BE49-F238E27FC236}">
                <a16:creationId xmlns:a16="http://schemas.microsoft.com/office/drawing/2014/main" id="{02807735-134E-437B-A370-0C5A3D2B51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39907" y="6167546"/>
            <a:ext cx="413924" cy="571432"/>
          </a:xfrm>
          <a:prstGeom prst="rect">
            <a:avLst/>
          </a:prstGeom>
        </p:spPr>
      </p:pic>
      <p:grpSp>
        <p:nvGrpSpPr>
          <p:cNvPr id="38" name="Grupo 2">
            <a:extLst>
              <a:ext uri="{FF2B5EF4-FFF2-40B4-BE49-F238E27FC236}">
                <a16:creationId xmlns:a16="http://schemas.microsoft.com/office/drawing/2014/main" id="{2F2F4CAC-EA6F-444A-8C43-F29B18A8B44B}"/>
              </a:ext>
            </a:extLst>
          </p:cNvPr>
          <p:cNvGrpSpPr/>
          <p:nvPr userDrawn="1"/>
        </p:nvGrpSpPr>
        <p:grpSpPr>
          <a:xfrm>
            <a:off x="5844056" y="6193523"/>
            <a:ext cx="815377" cy="579072"/>
            <a:chOff x="5617187" y="6184864"/>
            <a:chExt cx="815377" cy="579072"/>
          </a:xfrm>
        </p:grpSpPr>
        <p:pic>
          <p:nvPicPr>
            <p:cNvPr id="39" name="Imagen 18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496DFC1C-0E94-42CC-9806-8A7DAAAC0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8108" b="-336"/>
            <a:stretch/>
          </p:blipFill>
          <p:spPr>
            <a:xfrm>
              <a:off x="5617187" y="6545749"/>
              <a:ext cx="815377" cy="218187"/>
            </a:xfrm>
            <a:prstGeom prst="rect">
              <a:avLst/>
            </a:prstGeom>
          </p:spPr>
        </p:pic>
        <p:pic>
          <p:nvPicPr>
            <p:cNvPr id="40" name="Imagen 7">
              <a:extLst>
                <a:ext uri="{FF2B5EF4-FFF2-40B4-BE49-F238E27FC236}">
                  <a16:creationId xmlns:a16="http://schemas.microsoft.com/office/drawing/2014/main" id="{ABD2E438-725B-425E-901F-9EDE80832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679" t="-783" r="25000" b="38908"/>
            <a:stretch/>
          </p:blipFill>
          <p:spPr>
            <a:xfrm>
              <a:off x="5825005" y="6184864"/>
              <a:ext cx="459606" cy="395827"/>
            </a:xfrm>
            <a:prstGeom prst="rect">
              <a:avLst/>
            </a:prstGeom>
          </p:spPr>
        </p:pic>
      </p:grpSp>
      <p:pic>
        <p:nvPicPr>
          <p:cNvPr id="41" name="6 Imagen" descr="FSE-NEXT-GENERATION-H-COLOR.png">
            <a:extLst>
              <a:ext uri="{FF2B5EF4-FFF2-40B4-BE49-F238E27FC236}">
                <a16:creationId xmlns:a16="http://schemas.microsoft.com/office/drawing/2014/main" id="{5917D06E-3678-463E-AE82-4F9904455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/>
          <a:srcRect l="1" r="-3" b="22"/>
          <a:stretch/>
        </p:blipFill>
        <p:spPr>
          <a:xfrm>
            <a:off x="8801280" y="6267814"/>
            <a:ext cx="2492982" cy="447295"/>
          </a:xfrm>
          <a:prstGeom prst="rect">
            <a:avLst/>
          </a:prstGeom>
        </p:spPr>
      </p:pic>
      <p:sp>
        <p:nvSpPr>
          <p:cNvPr id="43" name="Rectángulo 12">
            <a:extLst>
              <a:ext uri="{FF2B5EF4-FFF2-40B4-BE49-F238E27FC236}">
                <a16:creationId xmlns:a16="http://schemas.microsoft.com/office/drawing/2014/main" id="{11EB9933-2E5C-4BE6-9A00-5791C0AFCDCA}"/>
              </a:ext>
            </a:extLst>
          </p:cNvPr>
          <p:cNvSpPr/>
          <p:nvPr userDrawn="1"/>
        </p:nvSpPr>
        <p:spPr>
          <a:xfrm>
            <a:off x="-94767" y="3553792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Rectángulo 19">
            <a:extLst>
              <a:ext uri="{FF2B5EF4-FFF2-40B4-BE49-F238E27FC236}">
                <a16:creationId xmlns:a16="http://schemas.microsoft.com/office/drawing/2014/main" id="{EEA2C31D-7CC5-4442-8AAA-0AB83E403961}"/>
              </a:ext>
            </a:extLst>
          </p:cNvPr>
          <p:cNvSpPr/>
          <p:nvPr userDrawn="1"/>
        </p:nvSpPr>
        <p:spPr>
          <a:xfrm>
            <a:off x="-95573" y="-25283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5" name="Rectángulo 20">
            <a:extLst>
              <a:ext uri="{FF2B5EF4-FFF2-40B4-BE49-F238E27FC236}">
                <a16:creationId xmlns:a16="http://schemas.microsoft.com/office/drawing/2014/main" id="{564DA70D-9852-4A16-9FA5-7790834C2376}"/>
              </a:ext>
            </a:extLst>
          </p:cNvPr>
          <p:cNvSpPr/>
          <p:nvPr userDrawn="1"/>
        </p:nvSpPr>
        <p:spPr>
          <a:xfrm>
            <a:off x="-95573" y="2244717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7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9" descr="Calle de ciudad con edificios altos&#10;&#10;Descripción generada automáticamente">
            <a:extLst>
              <a:ext uri="{FF2B5EF4-FFF2-40B4-BE49-F238E27FC236}">
                <a16:creationId xmlns:a16="http://schemas.microsoft.com/office/drawing/2014/main" id="{3D17EB9E-F307-445A-9485-85E206419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08" t="8377" r="726" b="6806"/>
          <a:stretch/>
        </p:blipFill>
        <p:spPr>
          <a:xfrm>
            <a:off x="-92988" y="-216405"/>
            <a:ext cx="12378028" cy="6293382"/>
          </a:xfrm>
          <a:prstGeom prst="rect">
            <a:avLst/>
          </a:prstGeom>
        </p:spPr>
      </p:pic>
      <p:sp>
        <p:nvSpPr>
          <p:cNvPr id="20" name="Rectángulo 1">
            <a:extLst>
              <a:ext uri="{FF2B5EF4-FFF2-40B4-BE49-F238E27FC236}">
                <a16:creationId xmlns:a16="http://schemas.microsoft.com/office/drawing/2014/main" id="{A07AB8AF-2C83-4DCE-8B08-562F6E520630}"/>
              </a:ext>
            </a:extLst>
          </p:cNvPr>
          <p:cNvSpPr/>
          <p:nvPr userDrawn="1"/>
        </p:nvSpPr>
        <p:spPr>
          <a:xfrm>
            <a:off x="-95573" y="3811290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22" name="Grupo 11">
            <a:extLst>
              <a:ext uri="{FF2B5EF4-FFF2-40B4-BE49-F238E27FC236}">
                <a16:creationId xmlns:a16="http://schemas.microsoft.com/office/drawing/2014/main" id="{1462E00E-81B9-44C5-B406-86CBF5C7EC8E}"/>
              </a:ext>
            </a:extLst>
          </p:cNvPr>
          <p:cNvGrpSpPr/>
          <p:nvPr userDrawn="1"/>
        </p:nvGrpSpPr>
        <p:grpSpPr>
          <a:xfrm>
            <a:off x="-866965" y="4117657"/>
            <a:ext cx="11178179" cy="1603775"/>
            <a:chOff x="216120" y="3664226"/>
            <a:chExt cx="8120150" cy="1184854"/>
          </a:xfrm>
        </p:grpSpPr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D6FFE24E-AE0A-4D8F-B3E1-C48F7FE1FF8B}"/>
                </a:ext>
              </a:extLst>
            </p:cNvPr>
            <p:cNvSpPr txBox="1"/>
            <p:nvPr/>
          </p:nvSpPr>
          <p:spPr>
            <a:xfrm>
              <a:off x="3140231" y="3735951"/>
              <a:ext cx="3089786" cy="740462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30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VI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 JORNADA DE BUENAS PRÁCTICAS </a:t>
              </a:r>
              <a:endParaRPr lang="es-ES" sz="1800" dirty="0">
                <a:solidFill>
                  <a:prstClr val="black"/>
                </a:solidFill>
                <a:latin typeface="Century Gothic"/>
              </a:endParaRP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Y APRENDIZAJE MUTUO EN EL S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ISTEMA </a:t>
              </a: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N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ACIONAL DE 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E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MPLEO</a:t>
              </a:r>
              <a:endParaRPr sz="1800" dirty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24" name="Rectángulo 9">
              <a:extLst>
                <a:ext uri="{FF2B5EF4-FFF2-40B4-BE49-F238E27FC236}">
                  <a16:creationId xmlns:a16="http://schemas.microsoft.com/office/drawing/2014/main" id="{AC84AF55-2737-4739-8504-DFE55369B8FF}"/>
                </a:ext>
              </a:extLst>
            </p:cNvPr>
            <p:cNvSpPr/>
            <p:nvPr/>
          </p:nvSpPr>
          <p:spPr>
            <a:xfrm>
              <a:off x="3056546" y="4496494"/>
              <a:ext cx="5279724" cy="3525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cs typeface="Calibri" panose="020F0502020204030204"/>
                </a:rPr>
                <a:t>Nuevos Espacios de Innovación y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ea typeface="Calibri" panose="020F0502020204030204" pitchFamily="34" charset="0"/>
                  <a:cs typeface="Calibri,BoldItalic"/>
                </a:rPr>
                <a:t>Colaboración en las Políticas Activas de Empleo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</p:txBody>
        </p:sp>
        <p:sp>
          <p:nvSpPr>
            <p:cNvPr id="25" name="object 2">
              <a:extLst>
                <a:ext uri="{FF2B5EF4-FFF2-40B4-BE49-F238E27FC236}">
                  <a16:creationId xmlns:a16="http://schemas.microsoft.com/office/drawing/2014/main" id="{D2AB5922-3FC7-4DAB-AF75-44C0DBF07BEB}"/>
                </a:ext>
              </a:extLst>
            </p:cNvPr>
            <p:cNvSpPr txBox="1"/>
            <p:nvPr/>
          </p:nvSpPr>
          <p:spPr>
            <a:xfrm>
              <a:off x="216120" y="3664226"/>
              <a:ext cx="3259045" cy="1145913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16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Madrid 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19 – 20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2800" dirty="0">
                  <a:solidFill>
                    <a:prstClr val="black"/>
                  </a:solidFill>
                  <a:latin typeface="Century Gothic"/>
                </a:rPr>
                <a:t> mayo 2022</a:t>
              </a:r>
              <a:endParaRPr lang="es-ES" sz="2800">
                <a:solidFill>
                  <a:prstClr val="black"/>
                </a:solidFill>
              </a:endParaRPr>
            </a:p>
          </p:txBody>
        </p:sp>
      </p:grpSp>
      <p:sp>
        <p:nvSpPr>
          <p:cNvPr id="36" name="Rectángulo 12">
            <a:extLst>
              <a:ext uri="{FF2B5EF4-FFF2-40B4-BE49-F238E27FC236}">
                <a16:creationId xmlns:a16="http://schemas.microsoft.com/office/drawing/2014/main" id="{F2484C88-A987-4FD6-AAEB-83B0A452D91C}"/>
              </a:ext>
            </a:extLst>
          </p:cNvPr>
          <p:cNvSpPr/>
          <p:nvPr userDrawn="1"/>
        </p:nvSpPr>
        <p:spPr>
          <a:xfrm>
            <a:off x="-94767" y="3553792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7" name="Rectángulo 19">
            <a:extLst>
              <a:ext uri="{FF2B5EF4-FFF2-40B4-BE49-F238E27FC236}">
                <a16:creationId xmlns:a16="http://schemas.microsoft.com/office/drawing/2014/main" id="{6B1DFDDD-1301-4745-B527-BD7090DBEF8C}"/>
              </a:ext>
            </a:extLst>
          </p:cNvPr>
          <p:cNvSpPr/>
          <p:nvPr userDrawn="1"/>
        </p:nvSpPr>
        <p:spPr>
          <a:xfrm>
            <a:off x="-95573" y="-242994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8" name="Rectángulo 20">
            <a:extLst>
              <a:ext uri="{FF2B5EF4-FFF2-40B4-BE49-F238E27FC236}">
                <a16:creationId xmlns:a16="http://schemas.microsoft.com/office/drawing/2014/main" id="{34688EA3-3FEE-4855-B95B-A0BC193355D9}"/>
              </a:ext>
            </a:extLst>
          </p:cNvPr>
          <p:cNvSpPr/>
          <p:nvPr userDrawn="1"/>
        </p:nvSpPr>
        <p:spPr>
          <a:xfrm>
            <a:off x="-95573" y="2027006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39" name="91906560-60FA-4675-8243-8932895C93D6" descr="6163E683-DE03-4871-A35E-24C4F05F06D5@usersad">
            <a:extLst>
              <a:ext uri="{FF2B5EF4-FFF2-40B4-BE49-F238E27FC236}">
                <a16:creationId xmlns:a16="http://schemas.microsoft.com/office/drawing/2014/main" id="{D1D8DB71-BD4D-DDBD-A2AD-258EC3BB67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6331423"/>
            <a:ext cx="1071678" cy="3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13" descr="C:\Users\hieblju\Desktop\PES_logo_RGB.jpg">
            <a:extLst>
              <a:ext uri="{FF2B5EF4-FFF2-40B4-BE49-F238E27FC236}">
                <a16:creationId xmlns:a16="http://schemas.microsoft.com/office/drawing/2014/main" id="{D60D0E6F-58AD-A90C-17B0-91B6D8BAF1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03" y="6298458"/>
            <a:ext cx="813459" cy="35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E57BEB7D-A1F1-6699-6187-BC05139B2F87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75" y="6267072"/>
            <a:ext cx="360854" cy="48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n 14" descr="Resultado de imagen de sistema nacional de empleo">
            <a:extLst>
              <a:ext uri="{FF2B5EF4-FFF2-40B4-BE49-F238E27FC236}">
                <a16:creationId xmlns:a16="http://schemas.microsoft.com/office/drawing/2014/main" id="{1ADF3658-49FD-2569-BEE8-C343515200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54" y="6288148"/>
            <a:ext cx="1823131" cy="44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n 3">
            <a:extLst>
              <a:ext uri="{FF2B5EF4-FFF2-40B4-BE49-F238E27FC236}">
                <a16:creationId xmlns:a16="http://schemas.microsoft.com/office/drawing/2014/main" id="{9B206993-839B-6037-99A7-8A97094A9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56840" b="-5447"/>
          <a:stretch/>
        </p:blipFill>
        <p:spPr>
          <a:xfrm>
            <a:off x="6994656" y="6330228"/>
            <a:ext cx="1543067" cy="324000"/>
          </a:xfrm>
          <a:prstGeom prst="rect">
            <a:avLst/>
          </a:prstGeom>
        </p:spPr>
      </p:pic>
      <p:pic>
        <p:nvPicPr>
          <p:cNvPr id="44" name="Imagen 5">
            <a:extLst>
              <a:ext uri="{FF2B5EF4-FFF2-40B4-BE49-F238E27FC236}">
                <a16:creationId xmlns:a16="http://schemas.microsoft.com/office/drawing/2014/main" id="{D09969CF-7A4E-CF24-A88F-5B5E10F2BD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39907" y="6167546"/>
            <a:ext cx="413924" cy="571432"/>
          </a:xfrm>
          <a:prstGeom prst="rect">
            <a:avLst/>
          </a:prstGeom>
        </p:spPr>
      </p:pic>
      <p:grpSp>
        <p:nvGrpSpPr>
          <p:cNvPr id="45" name="Grupo 2">
            <a:extLst>
              <a:ext uri="{FF2B5EF4-FFF2-40B4-BE49-F238E27FC236}">
                <a16:creationId xmlns:a16="http://schemas.microsoft.com/office/drawing/2014/main" id="{F152E5D5-02CD-C266-475F-20675AF0975B}"/>
              </a:ext>
            </a:extLst>
          </p:cNvPr>
          <p:cNvGrpSpPr/>
          <p:nvPr userDrawn="1"/>
        </p:nvGrpSpPr>
        <p:grpSpPr>
          <a:xfrm>
            <a:off x="5844056" y="6193523"/>
            <a:ext cx="815377" cy="579072"/>
            <a:chOff x="5617187" y="6184864"/>
            <a:chExt cx="815377" cy="579072"/>
          </a:xfrm>
        </p:grpSpPr>
        <p:pic>
          <p:nvPicPr>
            <p:cNvPr id="46" name="Imagen 18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9ABC2DB7-2431-5C66-C2F4-6B0740427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8108" b="-336"/>
            <a:stretch/>
          </p:blipFill>
          <p:spPr>
            <a:xfrm>
              <a:off x="5617187" y="6545749"/>
              <a:ext cx="815377" cy="218187"/>
            </a:xfrm>
            <a:prstGeom prst="rect">
              <a:avLst/>
            </a:prstGeom>
          </p:spPr>
        </p:pic>
        <p:pic>
          <p:nvPicPr>
            <p:cNvPr id="47" name="Imagen 7">
              <a:extLst>
                <a:ext uri="{FF2B5EF4-FFF2-40B4-BE49-F238E27FC236}">
                  <a16:creationId xmlns:a16="http://schemas.microsoft.com/office/drawing/2014/main" id="{8DC13202-7648-8449-4C45-251A7BAD3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679" t="-783" r="25000" b="38908"/>
            <a:stretch/>
          </p:blipFill>
          <p:spPr>
            <a:xfrm>
              <a:off x="5825005" y="6184864"/>
              <a:ext cx="459606" cy="395827"/>
            </a:xfrm>
            <a:prstGeom prst="rect">
              <a:avLst/>
            </a:prstGeom>
          </p:spPr>
        </p:pic>
      </p:grpSp>
      <p:pic>
        <p:nvPicPr>
          <p:cNvPr id="48" name="6 Imagen" descr="FSE-NEXT-GENERATION-H-COLOR.png">
            <a:extLst>
              <a:ext uri="{FF2B5EF4-FFF2-40B4-BE49-F238E27FC236}">
                <a16:creationId xmlns:a16="http://schemas.microsoft.com/office/drawing/2014/main" id="{21BD71E3-FD5C-97B1-173C-8C3A37A0E8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/>
          <a:srcRect l="1" r="-3" b="22"/>
          <a:stretch/>
        </p:blipFill>
        <p:spPr>
          <a:xfrm>
            <a:off x="8801280" y="6267814"/>
            <a:ext cx="2492982" cy="4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7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building, outdoor, city, several&#10;&#10;Description automatically generated">
            <a:extLst>
              <a:ext uri="{FF2B5EF4-FFF2-40B4-BE49-F238E27FC236}">
                <a16:creationId xmlns:a16="http://schemas.microsoft.com/office/drawing/2014/main" id="{99F8E43D-20A8-48BC-8E8C-68E4C64F7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212" r="18639" b="-36"/>
          <a:stretch/>
        </p:blipFill>
        <p:spPr>
          <a:xfrm>
            <a:off x="-89257" y="0"/>
            <a:ext cx="12359445" cy="6095509"/>
          </a:xfrm>
          <a:prstGeom prst="rect">
            <a:avLst/>
          </a:prstGeom>
        </p:spPr>
      </p:pic>
      <p:sp>
        <p:nvSpPr>
          <p:cNvPr id="27" name="Rectángulo 1">
            <a:extLst>
              <a:ext uri="{FF2B5EF4-FFF2-40B4-BE49-F238E27FC236}">
                <a16:creationId xmlns:a16="http://schemas.microsoft.com/office/drawing/2014/main" id="{18E20A9D-07EB-4190-A406-895A9341C57E}"/>
              </a:ext>
            </a:extLst>
          </p:cNvPr>
          <p:cNvSpPr/>
          <p:nvPr userDrawn="1"/>
        </p:nvSpPr>
        <p:spPr>
          <a:xfrm>
            <a:off x="-95573" y="3811290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29" name="Grupo 11">
            <a:extLst>
              <a:ext uri="{FF2B5EF4-FFF2-40B4-BE49-F238E27FC236}">
                <a16:creationId xmlns:a16="http://schemas.microsoft.com/office/drawing/2014/main" id="{CA583C1D-1866-4B24-9AD8-D377D1E7EEA4}"/>
              </a:ext>
            </a:extLst>
          </p:cNvPr>
          <p:cNvGrpSpPr/>
          <p:nvPr userDrawn="1"/>
        </p:nvGrpSpPr>
        <p:grpSpPr>
          <a:xfrm>
            <a:off x="-866965" y="4117657"/>
            <a:ext cx="11178179" cy="1603775"/>
            <a:chOff x="216120" y="3664226"/>
            <a:chExt cx="8120150" cy="1184854"/>
          </a:xfrm>
        </p:grpSpPr>
        <p:sp>
          <p:nvSpPr>
            <p:cNvPr id="30" name="object 2">
              <a:extLst>
                <a:ext uri="{FF2B5EF4-FFF2-40B4-BE49-F238E27FC236}">
                  <a16:creationId xmlns:a16="http://schemas.microsoft.com/office/drawing/2014/main" id="{DC33C2CA-76D7-4E87-A73A-37E68C1BBE78}"/>
                </a:ext>
              </a:extLst>
            </p:cNvPr>
            <p:cNvSpPr txBox="1"/>
            <p:nvPr/>
          </p:nvSpPr>
          <p:spPr>
            <a:xfrm>
              <a:off x="3140231" y="3735951"/>
              <a:ext cx="3089786" cy="740462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30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VI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 JORNADA DE BUENAS PRÁCTICAS </a:t>
              </a:r>
              <a:endParaRPr lang="es-ES" sz="1800" dirty="0">
                <a:solidFill>
                  <a:prstClr val="black"/>
                </a:solidFill>
                <a:latin typeface="Century Gothic"/>
              </a:endParaRP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Y APRENDIZAJE MUTUO EN EL S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ISTEMA </a:t>
              </a:r>
            </a:p>
            <a:p>
              <a:pPr algn="l"/>
              <a:r>
                <a:rPr sz="1800" dirty="0">
                  <a:solidFill>
                    <a:prstClr val="black"/>
                  </a:solidFill>
                  <a:latin typeface="Century Gothic"/>
                </a:rPr>
                <a:t>N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ACIONAL DE </a:t>
              </a:r>
              <a:r>
                <a:rPr sz="1800" dirty="0">
                  <a:solidFill>
                    <a:prstClr val="black"/>
                  </a:solidFill>
                  <a:latin typeface="Century Gothic"/>
                </a:rPr>
                <a:t>E</a:t>
              </a:r>
              <a:r>
                <a:rPr lang="es-ES" sz="1800" dirty="0">
                  <a:solidFill>
                    <a:prstClr val="black"/>
                  </a:solidFill>
                  <a:latin typeface="Century Gothic"/>
                </a:rPr>
                <a:t>MPLEO</a:t>
              </a:r>
              <a:endParaRPr sz="1800" dirty="0">
                <a:solidFill>
                  <a:prstClr val="black"/>
                </a:solidFill>
                <a:latin typeface="Century Gothic"/>
              </a:endParaRPr>
            </a:p>
          </p:txBody>
        </p:sp>
        <p:sp>
          <p:nvSpPr>
            <p:cNvPr id="31" name="Rectángulo 9">
              <a:extLst>
                <a:ext uri="{FF2B5EF4-FFF2-40B4-BE49-F238E27FC236}">
                  <a16:creationId xmlns:a16="http://schemas.microsoft.com/office/drawing/2014/main" id="{B3923353-BF59-46C4-B5D8-3EAE300A85AE}"/>
                </a:ext>
              </a:extLst>
            </p:cNvPr>
            <p:cNvSpPr/>
            <p:nvPr/>
          </p:nvSpPr>
          <p:spPr>
            <a:xfrm>
              <a:off x="3056546" y="4496494"/>
              <a:ext cx="5279724" cy="35258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cs typeface="Calibri" panose="020F0502020204030204"/>
                </a:rPr>
                <a:t>Nuevos Espacios de Innovación y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  <a:p>
              <a:pPr>
                <a:lnSpc>
                  <a:spcPct val="107000"/>
                </a:lnSpc>
              </a:pPr>
              <a:r>
                <a:rPr lang="es-ES" sz="1200" b="1" i="1" dirty="0">
                  <a:solidFill>
                    <a:prstClr val="black"/>
                  </a:solidFill>
                  <a:latin typeface="Century Gothic"/>
                  <a:ea typeface="Calibri" panose="020F0502020204030204" pitchFamily="34" charset="0"/>
                  <a:cs typeface="Calibri,BoldItalic"/>
                </a:rPr>
                <a:t>Colaboración en las Políticas Activas de Empleo</a:t>
              </a:r>
              <a:endParaRPr lang="es-ES" dirty="0">
                <a:solidFill>
                  <a:prstClr val="black"/>
                </a:solidFill>
                <a:cs typeface="Calibri" panose="020F0502020204030204"/>
              </a:endParaRPr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77939A72-DF81-43B3-BE38-D825A6E4B78F}"/>
                </a:ext>
              </a:extLst>
            </p:cNvPr>
            <p:cNvSpPr txBox="1"/>
            <p:nvPr/>
          </p:nvSpPr>
          <p:spPr>
            <a:xfrm>
              <a:off x="216120" y="3664226"/>
              <a:ext cx="3259045" cy="1145913"/>
            </a:xfrm>
            <a:prstGeom prst="rect">
              <a:avLst/>
            </a:prstGeom>
          </p:spPr>
          <p:txBody>
            <a:bodyPr vert="horz" wrap="square" lIns="0" tIns="12065" rIns="0" bIns="0" rtlCol="0" anchor="ctr">
              <a:spAutoFit/>
            </a:bodyPr>
            <a:lstStyle>
              <a:defPPr>
                <a:defRPr lang="es-ES"/>
              </a:defPPr>
              <a:lvl1pPr marR="5080" indent="-55880" algn="ctr">
                <a:lnSpc>
                  <a:spcPct val="119700"/>
                </a:lnSpc>
                <a:spcBef>
                  <a:spcPts val="95"/>
                </a:spcBef>
                <a:defRPr sz="1600" b="1">
                  <a:solidFill>
                    <a:srgbClr val="103B4C"/>
                  </a:solidFill>
                  <a:latin typeface="Century Gothic" panose="020B0502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Madrid 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dirty="0">
                  <a:solidFill>
                    <a:prstClr val="black"/>
                  </a:solidFill>
                  <a:latin typeface="Century Gothic"/>
                </a:rPr>
                <a:t>19 – 20</a:t>
              </a:r>
              <a:endParaRPr lang="es-ES" sz="3600">
                <a:solidFill>
                  <a:prstClr val="black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2800" dirty="0">
                  <a:solidFill>
                    <a:prstClr val="black"/>
                  </a:solidFill>
                  <a:latin typeface="Century Gothic"/>
                </a:rPr>
                <a:t> mayo 2022</a:t>
              </a:r>
              <a:endParaRPr lang="es-ES" sz="2800">
                <a:solidFill>
                  <a:prstClr val="black"/>
                </a:solidFill>
              </a:endParaRPr>
            </a:p>
          </p:txBody>
        </p:sp>
      </p:grpSp>
      <p:sp>
        <p:nvSpPr>
          <p:cNvPr id="43" name="Rectángulo 12">
            <a:extLst>
              <a:ext uri="{FF2B5EF4-FFF2-40B4-BE49-F238E27FC236}">
                <a16:creationId xmlns:a16="http://schemas.microsoft.com/office/drawing/2014/main" id="{11EB9933-2E5C-4BE6-9A00-5791C0AFCDCA}"/>
              </a:ext>
            </a:extLst>
          </p:cNvPr>
          <p:cNvSpPr/>
          <p:nvPr userDrawn="1"/>
        </p:nvSpPr>
        <p:spPr>
          <a:xfrm>
            <a:off x="-94767" y="3553792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Rectángulo 19">
            <a:extLst>
              <a:ext uri="{FF2B5EF4-FFF2-40B4-BE49-F238E27FC236}">
                <a16:creationId xmlns:a16="http://schemas.microsoft.com/office/drawing/2014/main" id="{EEA2C31D-7CC5-4442-8AAA-0AB83E403961}"/>
              </a:ext>
            </a:extLst>
          </p:cNvPr>
          <p:cNvSpPr/>
          <p:nvPr userDrawn="1"/>
        </p:nvSpPr>
        <p:spPr>
          <a:xfrm>
            <a:off x="-95573" y="-25283"/>
            <a:ext cx="7878304" cy="2286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5" name="Rectángulo 20">
            <a:extLst>
              <a:ext uri="{FF2B5EF4-FFF2-40B4-BE49-F238E27FC236}">
                <a16:creationId xmlns:a16="http://schemas.microsoft.com/office/drawing/2014/main" id="{564DA70D-9852-4A16-9FA5-7790834C2376}"/>
              </a:ext>
            </a:extLst>
          </p:cNvPr>
          <p:cNvSpPr/>
          <p:nvPr userDrawn="1"/>
        </p:nvSpPr>
        <p:spPr>
          <a:xfrm>
            <a:off x="-95573" y="2244717"/>
            <a:ext cx="5527728" cy="258306"/>
          </a:xfrm>
          <a:prstGeom prst="rect">
            <a:avLst/>
          </a:prstGeom>
          <a:solidFill>
            <a:srgbClr val="D41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91906560-60FA-4675-8243-8932895C93D6" descr="6163E683-DE03-4871-A35E-24C4F05F06D5@usersad">
            <a:extLst>
              <a:ext uri="{FF2B5EF4-FFF2-40B4-BE49-F238E27FC236}">
                <a16:creationId xmlns:a16="http://schemas.microsoft.com/office/drawing/2014/main" id="{FDA9BF04-0ECA-8127-04D4-8C1D2DD26A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6331423"/>
            <a:ext cx="1071678" cy="3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13" descr="C:\Users\hieblju\Desktop\PES_logo_RGB.jpg">
            <a:extLst>
              <a:ext uri="{FF2B5EF4-FFF2-40B4-BE49-F238E27FC236}">
                <a16:creationId xmlns:a16="http://schemas.microsoft.com/office/drawing/2014/main" id="{659491D8-C966-7454-3AA4-851875DE5B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03" y="6298458"/>
            <a:ext cx="813459" cy="35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45C2759-42AF-2B1C-143B-EB59374298E4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75" y="6267072"/>
            <a:ext cx="360854" cy="480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14" descr="Resultado de imagen de sistema nacional de empleo">
            <a:extLst>
              <a:ext uri="{FF2B5EF4-FFF2-40B4-BE49-F238E27FC236}">
                <a16:creationId xmlns:a16="http://schemas.microsoft.com/office/drawing/2014/main" id="{BF17A87D-08B5-3AF9-5162-2BD5D04C13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54" y="6288148"/>
            <a:ext cx="1823131" cy="442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n 3">
            <a:extLst>
              <a:ext uri="{FF2B5EF4-FFF2-40B4-BE49-F238E27FC236}">
                <a16:creationId xmlns:a16="http://schemas.microsoft.com/office/drawing/2014/main" id="{DB267264-9BF4-4D3A-B6EA-DEABDC4E0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56840" b="-5447"/>
          <a:stretch/>
        </p:blipFill>
        <p:spPr>
          <a:xfrm>
            <a:off x="6994656" y="6330228"/>
            <a:ext cx="1543067" cy="324000"/>
          </a:xfrm>
          <a:prstGeom prst="rect">
            <a:avLst/>
          </a:prstGeom>
        </p:spPr>
      </p:pic>
      <p:pic>
        <p:nvPicPr>
          <p:cNvPr id="47" name="Imagen 5">
            <a:extLst>
              <a:ext uri="{FF2B5EF4-FFF2-40B4-BE49-F238E27FC236}">
                <a16:creationId xmlns:a16="http://schemas.microsoft.com/office/drawing/2014/main" id="{38BF7F69-825B-AFF4-123C-01C4E919AC8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539907" y="6167546"/>
            <a:ext cx="413924" cy="571432"/>
          </a:xfrm>
          <a:prstGeom prst="rect">
            <a:avLst/>
          </a:prstGeom>
        </p:spPr>
      </p:pic>
      <p:grpSp>
        <p:nvGrpSpPr>
          <p:cNvPr id="48" name="Grupo 2">
            <a:extLst>
              <a:ext uri="{FF2B5EF4-FFF2-40B4-BE49-F238E27FC236}">
                <a16:creationId xmlns:a16="http://schemas.microsoft.com/office/drawing/2014/main" id="{54D36392-2DF1-99F5-F07D-6F518B7F6F43}"/>
              </a:ext>
            </a:extLst>
          </p:cNvPr>
          <p:cNvGrpSpPr/>
          <p:nvPr userDrawn="1"/>
        </p:nvGrpSpPr>
        <p:grpSpPr>
          <a:xfrm>
            <a:off x="5844056" y="6193523"/>
            <a:ext cx="815377" cy="579072"/>
            <a:chOff x="5617187" y="6184864"/>
            <a:chExt cx="815377" cy="579072"/>
          </a:xfrm>
        </p:grpSpPr>
        <p:pic>
          <p:nvPicPr>
            <p:cNvPr id="49" name="Imagen 18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0814986A-4DE8-3EA2-D2E0-7B236903C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8108" b="-336"/>
            <a:stretch/>
          </p:blipFill>
          <p:spPr>
            <a:xfrm>
              <a:off x="5617187" y="6545749"/>
              <a:ext cx="815377" cy="218187"/>
            </a:xfrm>
            <a:prstGeom prst="rect">
              <a:avLst/>
            </a:prstGeom>
          </p:spPr>
        </p:pic>
        <p:pic>
          <p:nvPicPr>
            <p:cNvPr id="50" name="Imagen 7">
              <a:extLst>
                <a:ext uri="{FF2B5EF4-FFF2-40B4-BE49-F238E27FC236}">
                  <a16:creationId xmlns:a16="http://schemas.microsoft.com/office/drawing/2014/main" id="{2004CC7A-7498-A1A7-2F28-712BC893B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679" t="-783" r="25000" b="38908"/>
            <a:stretch/>
          </p:blipFill>
          <p:spPr>
            <a:xfrm>
              <a:off x="5825005" y="6184864"/>
              <a:ext cx="459606" cy="395827"/>
            </a:xfrm>
            <a:prstGeom prst="rect">
              <a:avLst/>
            </a:prstGeom>
          </p:spPr>
        </p:pic>
      </p:grpSp>
      <p:pic>
        <p:nvPicPr>
          <p:cNvPr id="51" name="6 Imagen" descr="FSE-NEXT-GENERATION-H-COLOR.png">
            <a:extLst>
              <a:ext uri="{FF2B5EF4-FFF2-40B4-BE49-F238E27FC236}">
                <a16:creationId xmlns:a16="http://schemas.microsoft.com/office/drawing/2014/main" id="{2356F740-FC10-E514-E4FC-053D324DD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/>
          <a:srcRect l="1" r="-3" b="22"/>
          <a:stretch/>
        </p:blipFill>
        <p:spPr>
          <a:xfrm>
            <a:off x="8801280" y="6267814"/>
            <a:ext cx="2492982" cy="4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CCCE71-3056-95B8-4007-F2D480591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2556"/>
            <a:ext cx="10515600" cy="4954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75C8C-74B1-B0B5-91E3-D7E51187B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7532" y="6459646"/>
            <a:ext cx="531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E6414C"/>
                </a:solidFill>
                <a:latin typeface="Century Gothic" panose="020B0502020202020204" pitchFamily="34" charset="0"/>
              </a:defRPr>
            </a:lvl1pPr>
          </a:lstStyle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91906560-60FA-4675-8243-8932895C93D6" descr="6163E683-DE03-4871-A35E-24C4F05F06D5@usersad">
            <a:extLst>
              <a:ext uri="{FF2B5EF4-FFF2-40B4-BE49-F238E27FC236}">
                <a16:creationId xmlns:a16="http://schemas.microsoft.com/office/drawing/2014/main" id="{932729C7-D0BE-61A6-1E82-01207CE31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6331423"/>
            <a:ext cx="1071678" cy="3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n">
            <a:extLst>
              <a:ext uri="{FF2B5EF4-FFF2-40B4-BE49-F238E27FC236}">
                <a16:creationId xmlns:a16="http://schemas.microsoft.com/office/drawing/2014/main" id="{FE28A4F1-F32D-C60E-C26C-034A35D2A2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395" y="151753"/>
            <a:ext cx="678954" cy="48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3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CCCE71-3056-95B8-4007-F2D480591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2556"/>
            <a:ext cx="10515600" cy="4954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E75C8C-74B1-B0B5-91E3-D7E51187B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7532" y="6459646"/>
            <a:ext cx="531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rgbClr val="E6414C"/>
                </a:solidFill>
                <a:latin typeface="Century Gothic" panose="020B0502020202020204" pitchFamily="34" charset="0"/>
              </a:defRPr>
            </a:lvl1pPr>
          </a:lstStyle>
          <a:p>
            <a:fld id="{8EBCD2D7-2264-443C-98A9-DC2D1FCFBC5E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91906560-60FA-4675-8243-8932895C93D6" descr="6163E683-DE03-4871-A35E-24C4F05F06D5@usersad">
            <a:extLst>
              <a:ext uri="{FF2B5EF4-FFF2-40B4-BE49-F238E27FC236}">
                <a16:creationId xmlns:a16="http://schemas.microsoft.com/office/drawing/2014/main" id="{932729C7-D0BE-61A6-1E82-01207CE31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6331423"/>
            <a:ext cx="1071678" cy="31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n">
            <a:extLst>
              <a:ext uri="{FF2B5EF4-FFF2-40B4-BE49-F238E27FC236}">
                <a16:creationId xmlns:a16="http://schemas.microsoft.com/office/drawing/2014/main" id="{FE28A4F1-F32D-C60E-C26C-034A35D2A2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395" y="151753"/>
            <a:ext cx="678954" cy="48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9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1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3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91906560-60FA-4675-8243-8932895C93D6" descr="6163E683-DE03-4871-A35E-24C4F05F06D5@usersad"/>
          <p:cNvPicPr/>
          <p:nvPr/>
        </p:nvPicPr>
        <p:blipFill>
          <a:blip r:embed="rId14"/>
          <a:stretch/>
        </p:blipFill>
        <p:spPr>
          <a:xfrm>
            <a:off x="259920" y="6331320"/>
            <a:ext cx="1069560" cy="315000"/>
          </a:xfrm>
          <a:prstGeom prst="rect">
            <a:avLst/>
          </a:prstGeom>
          <a:ln>
            <a:noFill/>
          </a:ln>
        </p:spPr>
      </p:pic>
      <p:pic>
        <p:nvPicPr>
          <p:cNvPr id="59" name="Picture 2" descr="imagen"/>
          <p:cNvPicPr/>
          <p:nvPr/>
        </p:nvPicPr>
        <p:blipFill>
          <a:blip r:embed="rId15"/>
          <a:stretch/>
        </p:blipFill>
        <p:spPr>
          <a:xfrm>
            <a:off x="12333240" y="151920"/>
            <a:ext cx="676800" cy="4818240"/>
          </a:xfrm>
          <a:prstGeom prst="rect">
            <a:avLst/>
          </a:prstGeom>
          <a:ln>
            <a:noFill/>
          </a:ln>
        </p:spPr>
      </p:pic>
      <p:sp>
        <p:nvSpPr>
          <p:cNvPr id="60" name="CustomShape 1"/>
          <p:cNvSpPr/>
          <p:nvPr/>
        </p:nvSpPr>
        <p:spPr>
          <a:xfrm>
            <a:off x="294840" y="153360"/>
            <a:ext cx="11599920" cy="660600"/>
          </a:xfrm>
          <a:prstGeom prst="rect">
            <a:avLst/>
          </a:prstGeom>
          <a:solidFill>
            <a:srgbClr val="DE002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ES" sz="4400" b="0" strike="noStrike" spc="-1">
                <a:latin typeface="Arial"/>
              </a:rPr>
              <a:t>Prema para editar o formato de texto do título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Prema para editar o formato de texto do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do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Terceiro nivel do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do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do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do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Sétimo nivel do esquema</a:t>
            </a:r>
          </a:p>
        </p:txBody>
      </p:sp>
    </p:spTree>
    <p:extLst>
      <p:ext uri="{BB962C8B-B14F-4D97-AF65-F5344CB8AC3E}">
        <p14:creationId xmlns:p14="http://schemas.microsoft.com/office/powerpoint/2010/main" val="12827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dogc.gencat.cat/utilsEADOP/PDF/6914/1434957.pdf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eiocupacio.gencat.cat/es/soc/el-servei-public-docupacio-de-catalunya_soc/Analisi_i_avaluacio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eiocupacio.gencat.cat/es/soc/el-servei-public-docupacio-de-catalunya_soc/Analisi_i_avaluacio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http://www.madrid.org/bvirtual/BVCM015683-2021.pdf" TargetMode="External"/><Relationship Id="rId7" Type="http://schemas.openxmlformats.org/officeDocument/2006/relationships/hyperlink" Target="https://www.comunidad.madrid/servicios/empleo/estadisticas-mercado-trabaj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hyperlink" Target="hhttp://www.madrid.org/bvirtual/BVCM015688-2021.pdf" TargetMode="Externa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8A6C057-888C-A2EE-B3C6-8B00B49D4EB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7078" y="172278"/>
            <a:ext cx="7059678" cy="192156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" sz="2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Mesa redonda: Evaluación de la Inserción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Participan:</a:t>
            </a:r>
          </a:p>
          <a:p>
            <a:pPr marL="1974850" lvl="1" indent="-358775">
              <a:buClr>
                <a:srgbClr val="C00000"/>
              </a:buClr>
            </a:pPr>
            <a:r>
              <a:rPr lang="es-ES" b="1" dirty="0" err="1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Emprego</a:t>
            </a:r>
            <a:r>
              <a:rPr lang="es-ES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 Galicia</a:t>
            </a:r>
          </a:p>
          <a:p>
            <a:pPr marL="1974850" lvl="1" indent="-358775">
              <a:buClr>
                <a:srgbClr val="C00000"/>
              </a:buClr>
            </a:pPr>
            <a:r>
              <a:rPr lang="es-ES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SOC Cataluña</a:t>
            </a:r>
          </a:p>
          <a:p>
            <a:pPr marL="1974850" lvl="1" indent="-358775">
              <a:buClr>
                <a:srgbClr val="C00000"/>
              </a:buClr>
            </a:pPr>
            <a:r>
              <a:rPr lang="es-ES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SPE Comunidad de Madrid</a:t>
            </a:r>
          </a:p>
        </p:txBody>
      </p:sp>
    </p:spTree>
    <p:extLst>
      <p:ext uri="{BB962C8B-B14F-4D97-AF65-F5344CB8AC3E}">
        <p14:creationId xmlns:p14="http://schemas.microsoft.com/office/powerpoint/2010/main" val="110065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04. Resultados destacablas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720000" y="5979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Acciones formativas para personas desempleadas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8" name="182 Imagen"/>
          <p:cNvPicPr/>
          <p:nvPr/>
        </p:nvPicPr>
        <p:blipFill>
          <a:blip r:embed="rId2"/>
          <a:stretch/>
        </p:blipFill>
        <p:spPr>
          <a:xfrm>
            <a:off x="720000" y="1653840"/>
            <a:ext cx="6840000" cy="245304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540000" y="4500000"/>
            <a:ext cx="8820000" cy="162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432000" marR="0" lvl="1" indent="-21492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Aumento de la inserción bruta y del peso dentro de ella de la inserción neta o relacionada como consecuencia del fuerte impulso de la formación en empresas con compromiso de contratación.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492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Buena inserción en la formación certificable habilitante ( ej: atención sociosanitaria en instituciones sociales y en el domicilio).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90" name="Picture 189"/>
          <p:cNvPicPr/>
          <p:nvPr/>
        </p:nvPicPr>
        <p:blipFill>
          <a:blip r:embed="rId3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04. Resultados destacablas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720000" y="5979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Acciones formativas para personas desempleadas 2019-20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93" name="186 Imagen"/>
          <p:cNvPicPr/>
          <p:nvPr/>
        </p:nvPicPr>
        <p:blipFill>
          <a:blip r:embed="rId2"/>
          <a:stretch/>
        </p:blipFill>
        <p:spPr>
          <a:xfrm>
            <a:off x="1077840" y="1800000"/>
            <a:ext cx="4748760" cy="1158840"/>
          </a:xfrm>
          <a:prstGeom prst="rect">
            <a:avLst/>
          </a:prstGeom>
          <a:ln>
            <a:noFill/>
          </a:ln>
        </p:spPr>
      </p:pic>
      <p:sp>
        <p:nvSpPr>
          <p:cNvPr id="194" name="CustomShape 3"/>
          <p:cNvSpPr/>
          <p:nvPr/>
        </p:nvSpPr>
        <p:spPr>
          <a:xfrm>
            <a:off x="6840000" y="2520000"/>
            <a:ext cx="4858560" cy="269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6302880" y="1980000"/>
            <a:ext cx="5217120" cy="179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marR="0" lvl="0" indent="-216000" algn="just" defTabSz="914400" rtl="0" eaLnBrk="1" fontAlgn="auto" latinLnBrk="0" hangingPunct="1">
              <a:lnSpc>
                <a:spcPct val="90000"/>
              </a:lnSpc>
              <a:spcBef>
                <a:spcPts val="1134"/>
              </a:spcBef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El alumnado fememino supone menos de la mitad del total (46%).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6000" algn="just" defTabSz="914400" rtl="0" eaLnBrk="1" fontAlgn="auto" latinLnBrk="0" hangingPunct="1">
              <a:lnSpc>
                <a:spcPct val="90000"/>
              </a:lnSpc>
              <a:spcBef>
                <a:spcPts val="1134"/>
              </a:spcBef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La inserción de la mujeres está 3 puntos por debajo de la de los hombres.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6000" algn="just" defTabSz="914400" rtl="0" eaLnBrk="1" fontAlgn="auto" latinLnBrk="0" hangingPunct="1">
              <a:lnSpc>
                <a:spcPct val="90000"/>
              </a:lnSpc>
              <a:spcBef>
                <a:spcPts val="1134"/>
              </a:spcBef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Menor participación de las mujeres en formación con compromiso de contratacón del sector de la automoción.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96" name="Picture 195"/>
          <p:cNvPicPr/>
          <p:nvPr/>
        </p:nvPicPr>
        <p:blipFill>
          <a:blip r:embed="rId3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  <p:pic>
        <p:nvPicPr>
          <p:cNvPr id="197" name="Picture 196"/>
          <p:cNvPicPr/>
          <p:nvPr/>
        </p:nvPicPr>
        <p:blipFill>
          <a:blip r:embed="rId4"/>
          <a:stretch/>
        </p:blipFill>
        <p:spPr>
          <a:xfrm>
            <a:off x="1059120" y="3240000"/>
            <a:ext cx="4700880" cy="255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04. Resultados destacablas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689040" y="720000"/>
            <a:ext cx="8459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Acciones formativas para personas desempleadas 2019-2020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0" name="191 Imagen"/>
          <p:cNvPicPr/>
          <p:nvPr/>
        </p:nvPicPr>
        <p:blipFill>
          <a:blip r:embed="rId2"/>
          <a:srcRect r="22295" b="-3526"/>
          <a:stretch/>
        </p:blipFill>
        <p:spPr>
          <a:xfrm>
            <a:off x="720000" y="2086920"/>
            <a:ext cx="4392720" cy="3240720"/>
          </a:xfrm>
          <a:prstGeom prst="rect">
            <a:avLst/>
          </a:prstGeom>
          <a:ln>
            <a:noFill/>
          </a:ln>
        </p:spPr>
      </p:pic>
      <p:sp>
        <p:nvSpPr>
          <p:cNvPr id="201" name="CustomShape 3"/>
          <p:cNvSpPr/>
          <p:nvPr/>
        </p:nvSpPr>
        <p:spPr>
          <a:xfrm>
            <a:off x="5760000" y="2229480"/>
            <a:ext cx="5408640" cy="30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432000" marR="0" lvl="1" indent="-2149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4 de cada 5 persoas formadas lo han sido en una de estas 7 familias profesionales.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02" name="Picture 201"/>
          <p:cNvPicPr/>
          <p:nvPr/>
        </p:nvPicPr>
        <p:blipFill>
          <a:blip r:embed="rId3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04. Resultados destacablas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720000" y="5979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Acciones formativas para personas desempleadas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5" name="195 Imagen"/>
          <p:cNvPicPr/>
          <p:nvPr/>
        </p:nvPicPr>
        <p:blipFill>
          <a:blip r:embed="rId2"/>
          <a:stretch/>
        </p:blipFill>
        <p:spPr>
          <a:xfrm>
            <a:off x="720000" y="1513800"/>
            <a:ext cx="5976720" cy="4484520"/>
          </a:xfrm>
          <a:prstGeom prst="rect">
            <a:avLst/>
          </a:prstGeom>
          <a:ln>
            <a:noFill/>
          </a:ln>
        </p:spPr>
      </p:pic>
      <p:sp>
        <p:nvSpPr>
          <p:cNvPr id="206" name="CustomShape 3"/>
          <p:cNvSpPr/>
          <p:nvPr/>
        </p:nvSpPr>
        <p:spPr>
          <a:xfrm>
            <a:off x="7020000" y="1440000"/>
            <a:ext cx="4679280" cy="450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Este cuadro recoge las especialidades con un mínimo de alumnos, inserción bruta superior al 60% y neta superior al 30%.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 aprecia el peso de la formación con compromiso, de los certificados habilitantes (atención sociosanitaria, transporte sanitario), y los que constituyen requisito imprescindible (seguridad en familia marítima, cursos de conducción).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El efecto de la pandemia no se aprecia en los % medios de inserción, compensados por otros factores, pero si en su distribución por especialidades: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32000" marR="0" lvl="1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Negativamente en hosteleria y actividades físicas y deportivas.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32000" marR="0" lvl="1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Positivamente en limpieza de superficies y mobiliario.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7" name="Picture 206"/>
          <p:cNvPicPr/>
          <p:nvPr/>
        </p:nvPicPr>
        <p:blipFill>
          <a:blip r:embed="rId3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689040" y="153360"/>
            <a:ext cx="1082952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05. Comentario sobre los sistemas de medición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720000" y="1080000"/>
            <a:ext cx="10979280" cy="528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marR="0" lvl="0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Cruce con los datos de contratación, aplicación “Contrata”: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Permite conocer la ocupación y la actividad económica de la empresa (insercion neta).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No permite comprobar la duración de los contratos.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No ofrece datos de los contratos que no se comunican (Administracion, sanidad, servicio del hogar familiar) ni de las altas en el régimen de autónomos.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Cruces que provocan la baja por colocación en el sistema SISPE: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Povienen tanto de Contrata como de las altas en SS.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No aportan datos de personas que no tengan alta como demandante de empleo o lleven de baja más de 6 meses (poco significativo).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Recoge las altas de autónomos y casi todas las altas en seguridad social (salvo mutualidades alternativas).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No ofrece datos de la ocupación, de la actividad económica ni de la duración.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Consulta de informes de vida laboral: información perfecta, gestión inviable; no pensado para fines estadísticos.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Fichero General de Afiliación de la Seguridad Social.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Conclusión: los datos de los que disponemos no son perfectos aunque sí que son útiles a los efectos de testar los resultados de las acciones formativas e indicar tendencias y sus variaciones. 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10" name="Picture 209"/>
          <p:cNvPicPr/>
          <p:nvPr/>
        </p:nvPicPr>
        <p:blipFill>
          <a:blip r:embed="rId2"/>
          <a:stretch/>
        </p:blipFill>
        <p:spPr>
          <a:xfrm>
            <a:off x="10571040" y="612000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06. Perspectiva y retos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720000" y="1567543"/>
            <a:ext cx="7560000" cy="3652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marR="0" lvl="0" indent="-215640" algn="l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Realizar contrastes de los porcentajes de inserción con grupos de control que no hayan recibido servicios del sistema nacional de empleo.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Microsoft YaHei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Microsoft YaHei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Hacer estudios de inserción segmentando al alumnado en función de otras características que puedan resultar significativas.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Microsoft YaHei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Microsoft YaHei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Hacer estudios sobre los efectos en el mantenimiento y mejora de empleo de la formación de personas trabajadoras ocupadas.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Microsoft YaHei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Microsoft YaHei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Aplicar técnicas y herramientas de inteligencia artificial al análisis de la inserción laboral derivada de la formación y otras políticas activas de empleo.</a:t>
            </a:r>
            <a:endParaRPr kumimoji="0" lang="es-E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Microsoft YaHei"/>
            </a:endParaRPr>
          </a:p>
        </p:txBody>
      </p:sp>
      <p:pic>
        <p:nvPicPr>
          <p:cNvPr id="213" name="Picture 212"/>
          <p:cNvPicPr/>
          <p:nvPr/>
        </p:nvPicPr>
        <p:blipFill>
          <a:blip r:embed="rId2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51">
            <a:extLst>
              <a:ext uri="{FF2B5EF4-FFF2-40B4-BE49-F238E27FC236}">
                <a16:creationId xmlns:a16="http://schemas.microsoft.com/office/drawing/2014/main" id="{ED914006-5250-486A-A592-F145108C7013}"/>
              </a:ext>
            </a:extLst>
          </p:cNvPr>
          <p:cNvSpPr txBox="1"/>
          <p:nvPr/>
        </p:nvSpPr>
        <p:spPr>
          <a:xfrm>
            <a:off x="3945661" y="2318718"/>
            <a:ext cx="53790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SOC CATALUNYA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16</a:t>
            </a:fld>
            <a:endParaRPr lang="es-ES" dirty="0"/>
          </a:p>
        </p:txBody>
      </p:sp>
      <p:pic>
        <p:nvPicPr>
          <p:cNvPr id="4" name="Imat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7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07F7-FCD9-4082-8FC3-82E3E5D58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>
                <a:latin typeface="Century Gothic" panose="020B0502020202020204" pitchFamily="34" charset="0"/>
              </a:rPr>
              <a:t>Índice</a:t>
            </a:r>
          </a:p>
        </p:txBody>
      </p:sp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1183724" y="1610194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4" name="CuadroTexto 39">
            <a:extLst>
              <a:ext uri="{FF2B5EF4-FFF2-40B4-BE49-F238E27FC236}">
                <a16:creationId xmlns:a16="http://schemas.microsoft.com/office/drawing/2014/main" id="{C9463E9D-AB6C-443D-AFF1-DBAB0B9B99B5}"/>
              </a:ext>
            </a:extLst>
          </p:cNvPr>
          <p:cNvSpPr txBox="1"/>
          <p:nvPr/>
        </p:nvSpPr>
        <p:spPr>
          <a:xfrm>
            <a:off x="1183724" y="2712515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5" name="CuadroTexto 40">
            <a:extLst>
              <a:ext uri="{FF2B5EF4-FFF2-40B4-BE49-F238E27FC236}">
                <a16:creationId xmlns:a16="http://schemas.microsoft.com/office/drawing/2014/main" id="{EFBB190E-2DFE-4989-A477-E3EB67BBA75E}"/>
              </a:ext>
            </a:extLst>
          </p:cNvPr>
          <p:cNvSpPr txBox="1"/>
          <p:nvPr/>
        </p:nvSpPr>
        <p:spPr>
          <a:xfrm>
            <a:off x="1183724" y="3814836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9" name="Rectángulo 44">
            <a:extLst>
              <a:ext uri="{FF2B5EF4-FFF2-40B4-BE49-F238E27FC236}">
                <a16:creationId xmlns:a16="http://schemas.microsoft.com/office/drawing/2014/main" id="{72F01CFE-5455-4DBC-B579-18C3CF553267}"/>
              </a:ext>
            </a:extLst>
          </p:cNvPr>
          <p:cNvSpPr/>
          <p:nvPr/>
        </p:nvSpPr>
        <p:spPr>
          <a:xfrm>
            <a:off x="938213" y="1285461"/>
            <a:ext cx="1517928" cy="4704522"/>
          </a:xfrm>
          <a:prstGeom prst="rect">
            <a:avLst/>
          </a:prstGeom>
          <a:noFill/>
          <a:ln w="28575">
            <a:solidFill>
              <a:srgbClr val="D41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2666103" y="1610194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Objetivos, marco y metodología</a:t>
            </a:r>
          </a:p>
        </p:txBody>
      </p:sp>
      <p:sp>
        <p:nvSpPr>
          <p:cNvPr id="12" name="CuadroTexto 49">
            <a:extLst>
              <a:ext uri="{FF2B5EF4-FFF2-40B4-BE49-F238E27FC236}">
                <a16:creationId xmlns:a16="http://schemas.microsoft.com/office/drawing/2014/main" id="{368510E2-2967-42E2-B3B9-80F7BA6502E0}"/>
              </a:ext>
            </a:extLst>
          </p:cNvPr>
          <p:cNvSpPr txBox="1"/>
          <p:nvPr/>
        </p:nvSpPr>
        <p:spPr>
          <a:xfrm>
            <a:off x="2666103" y="3838478"/>
            <a:ext cx="529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Principales resultados</a:t>
            </a:r>
          </a:p>
        </p:txBody>
      </p:sp>
      <p:sp>
        <p:nvSpPr>
          <p:cNvPr id="14" name="CuadroTexto 51">
            <a:extLst>
              <a:ext uri="{FF2B5EF4-FFF2-40B4-BE49-F238E27FC236}">
                <a16:creationId xmlns:a16="http://schemas.microsoft.com/office/drawing/2014/main" id="{ED914006-5250-486A-A592-F145108C7013}"/>
              </a:ext>
            </a:extLst>
          </p:cNvPr>
          <p:cNvSpPr txBox="1"/>
          <p:nvPr/>
        </p:nvSpPr>
        <p:spPr>
          <a:xfrm>
            <a:off x="2666103" y="4917158"/>
            <a:ext cx="7814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Retos, problemas y propuestas de mejora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18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2666103" y="2724044"/>
            <a:ext cx="529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Estudios de Inserción</a:t>
            </a:r>
          </a:p>
        </p:txBody>
      </p:sp>
      <p:sp>
        <p:nvSpPr>
          <p:cNvPr id="20" name="CuadroTexto 41">
            <a:extLst>
              <a:ext uri="{FF2B5EF4-FFF2-40B4-BE49-F238E27FC236}">
                <a16:creationId xmlns:a16="http://schemas.microsoft.com/office/drawing/2014/main" id="{9A9C16D0-AD35-40D6-850E-84EC27B959B5}"/>
              </a:ext>
            </a:extLst>
          </p:cNvPr>
          <p:cNvSpPr txBox="1"/>
          <p:nvPr/>
        </p:nvSpPr>
        <p:spPr>
          <a:xfrm>
            <a:off x="1183724" y="4917158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72216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40351" y="154183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Objetivos, metodologías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6266" y="1181254"/>
            <a:ext cx="10551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La </a:t>
            </a:r>
            <a:r>
              <a:rPr lang="es-ES" dirty="0">
                <a:hlinkClick r:id="rId3"/>
              </a:rPr>
              <a:t>Ley 13/2015</a:t>
            </a:r>
            <a:r>
              <a:rPr lang="es-ES" dirty="0"/>
              <a:t>, del 9 de julio, de ordenación del sistema de empleo y del Servicio Público de Empleo de Catalunya, establece el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b="1" dirty="0">
                <a:solidFill>
                  <a:srgbClr val="0070C0"/>
                </a:solidFill>
              </a:rPr>
              <a:t>modelo de evaluación </a:t>
            </a:r>
            <a:r>
              <a:rPr lang="es-ES" dirty="0"/>
              <a:t>como un </a:t>
            </a:r>
            <a:r>
              <a:rPr lang="es-ES" b="1" dirty="0"/>
              <a:t>instrumento operativo del Servicio Público </a:t>
            </a:r>
            <a:r>
              <a:rPr lang="es-ES" dirty="0"/>
              <a:t>(artículo 9) y dedica el capítulo VII a la </a:t>
            </a:r>
            <a:r>
              <a:rPr lang="es-ES" b="1" dirty="0"/>
              <a:t>Evaluación, seguimiento y control </a:t>
            </a:r>
            <a:r>
              <a:rPr lang="es-ES" dirty="0"/>
              <a:t>del Servicio Público de Empleo de Catalunya. El modelo de evaluación debe </a:t>
            </a:r>
            <a:r>
              <a:rPr lang="es-ES" dirty="0">
                <a:solidFill>
                  <a:srgbClr val="0070C0"/>
                </a:solidFill>
              </a:rPr>
              <a:t>caracterizarse</a:t>
            </a:r>
            <a:r>
              <a:rPr lang="es-ES" dirty="0"/>
              <a:t> por:</a:t>
            </a:r>
          </a:p>
        </p:txBody>
      </p:sp>
      <p:sp>
        <p:nvSpPr>
          <p:cNvPr id="10" name="QuadreDeText 9"/>
          <p:cNvSpPr txBox="1"/>
          <p:nvPr/>
        </p:nvSpPr>
        <p:spPr>
          <a:xfrm>
            <a:off x="1445066" y="2581835"/>
            <a:ext cx="9502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i="1" dirty="0"/>
              <a:t>“</a:t>
            </a:r>
            <a:r>
              <a:rPr lang="es-ES" b="1" i="1" dirty="0"/>
              <a:t>proveer de información rigurosa y útil”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i="1" dirty="0"/>
              <a:t>“</a:t>
            </a:r>
            <a:r>
              <a:rPr lang="es-ES" b="1" i="1" dirty="0"/>
              <a:t>evaluar la calidad, el impacto, la eficacia y la eficiencia</a:t>
            </a:r>
            <a:r>
              <a:rPr lang="es-ES" i="1" dirty="0"/>
              <a:t> de los servicios y programas”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i="1" dirty="0"/>
              <a:t>“</a:t>
            </a:r>
            <a:r>
              <a:rPr lang="es-ES" b="1" i="1" dirty="0"/>
              <a:t>estar en proceso de mejora continua”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/>
              <a:t>“realización anual de la evaluación global </a:t>
            </a:r>
            <a:r>
              <a:rPr lang="es-ES" i="1" dirty="0"/>
              <a:t>de las políticas de empleo”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/>
              <a:t>“realización periódica de evaluaciones</a:t>
            </a:r>
            <a:r>
              <a:rPr lang="es-ES" i="1" dirty="0"/>
              <a:t> de la gestión de servicios y programas”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i="1" dirty="0"/>
              <a:t>“asignar el </a:t>
            </a:r>
            <a:r>
              <a:rPr lang="es-ES" b="1" i="1" dirty="0"/>
              <a:t>presupuesto necesario a dichos efectos”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/>
              <a:t>“</a:t>
            </a:r>
            <a:r>
              <a:rPr lang="es-ES" i="1" dirty="0"/>
              <a:t>promoción de una </a:t>
            </a:r>
            <a:r>
              <a:rPr lang="es-ES" b="1" i="1" dirty="0"/>
              <a:t>cultura de la evaluación</a:t>
            </a:r>
            <a:r>
              <a:rPr lang="es-ES" i="1" dirty="0"/>
              <a:t> en el sistema de empleo de Catalunya”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i="1" dirty="0"/>
              <a:t>“como una </a:t>
            </a:r>
            <a:r>
              <a:rPr lang="es-ES" b="1" i="1" dirty="0"/>
              <a:t>actividad específica y claramente autónoma, independiente y diferenciada “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i="1" dirty="0"/>
              <a:t>“Incorporar la </a:t>
            </a:r>
            <a:r>
              <a:rPr lang="es-ES" b="1" i="1" dirty="0"/>
              <a:t>perspectiva de género</a:t>
            </a:r>
            <a:r>
              <a:rPr lang="es-ES" i="1" dirty="0"/>
              <a:t>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/>
              <a:t>“resultados en la inserción laboral</a:t>
            </a:r>
            <a:r>
              <a:rPr lang="es-ES" i="1" dirty="0"/>
              <a:t>“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i="1" dirty="0"/>
              <a:t>“</a:t>
            </a:r>
            <a:r>
              <a:rPr lang="es-ES" b="1" i="1" dirty="0"/>
              <a:t>independencia de la evaluación”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i="1" dirty="0"/>
              <a:t>“tienen la consideración de públicas y deben ser publicadas”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42987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40351" y="154183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Objetivos, metodologías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19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2" name="QuadreDeText 1"/>
          <p:cNvSpPr txBox="1"/>
          <p:nvPr/>
        </p:nvSpPr>
        <p:spPr>
          <a:xfrm>
            <a:off x="109493" y="1365215"/>
            <a:ext cx="2326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70C0"/>
                </a:solidFill>
              </a:rPr>
              <a:t>Modelo de evaluación del SOC (2014):   </a:t>
            </a:r>
          </a:p>
        </p:txBody>
      </p:sp>
      <p:pic>
        <p:nvPicPr>
          <p:cNvPr id="5" name="Imatg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36" y="3205180"/>
            <a:ext cx="2206924" cy="1540599"/>
          </a:xfrm>
          <a:prstGeom prst="rect">
            <a:avLst/>
          </a:prstGeom>
        </p:spPr>
      </p:pic>
      <p:sp>
        <p:nvSpPr>
          <p:cNvPr id="9" name="QuadreDeText 8"/>
          <p:cNvSpPr txBox="1"/>
          <p:nvPr/>
        </p:nvSpPr>
        <p:spPr>
          <a:xfrm>
            <a:off x="716724" y="5210933"/>
            <a:ext cx="111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 err="1">
                <a:solidFill>
                  <a:srgbClr val="0070C0"/>
                </a:solidFill>
              </a:rPr>
              <a:t>Ivàlua</a:t>
            </a:r>
            <a:endParaRPr lang="ca-ES" sz="2800" dirty="0">
              <a:solidFill>
                <a:srgbClr val="0070C0"/>
              </a:solidFill>
            </a:endParaRP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198" y="1365215"/>
            <a:ext cx="9736802" cy="51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6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51">
            <a:extLst>
              <a:ext uri="{FF2B5EF4-FFF2-40B4-BE49-F238E27FC236}">
                <a16:creationId xmlns:a16="http://schemas.microsoft.com/office/drawing/2014/main" id="{ED914006-5250-486A-A592-F145108C7013}"/>
              </a:ext>
            </a:extLst>
          </p:cNvPr>
          <p:cNvSpPr txBox="1"/>
          <p:nvPr/>
        </p:nvSpPr>
        <p:spPr>
          <a:xfrm>
            <a:off x="3945661" y="2318718"/>
            <a:ext cx="42520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EMPREGO GALICIA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9092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40351" y="154183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Estudios de Inserción Principales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20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2" name="QuadreDeText 1"/>
          <p:cNvSpPr txBox="1"/>
          <p:nvPr/>
        </p:nvSpPr>
        <p:spPr>
          <a:xfrm>
            <a:off x="1445066" y="1193075"/>
            <a:ext cx="97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70C0"/>
                </a:solidFill>
                <a:hlinkClick r:id="rId3"/>
              </a:rPr>
              <a:t>Plan de evaluación anual</a:t>
            </a:r>
            <a:r>
              <a:rPr lang="es-ES" sz="2400" dirty="0">
                <a:solidFill>
                  <a:srgbClr val="0070C0"/>
                </a:solidFill>
              </a:rPr>
              <a:t>:  </a:t>
            </a:r>
            <a:r>
              <a:rPr lang="es-ES" sz="2400" dirty="0"/>
              <a:t>aprobado por el Consejo de Dirección del SOC 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8" y="1747418"/>
            <a:ext cx="11846958" cy="42614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33571" y="3422468"/>
            <a:ext cx="3169921" cy="202909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Servicios y programas evaluados</a:t>
            </a:r>
          </a:p>
        </p:txBody>
      </p:sp>
    </p:spTree>
    <p:extLst>
      <p:ext uri="{BB962C8B-B14F-4D97-AF65-F5344CB8AC3E}">
        <p14:creationId xmlns:p14="http://schemas.microsoft.com/office/powerpoint/2010/main" val="53359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40351" y="154183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Estudios de Inserción Principales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21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5" name="QuadreDeText 4"/>
          <p:cNvSpPr txBox="1"/>
          <p:nvPr/>
        </p:nvSpPr>
        <p:spPr>
          <a:xfrm>
            <a:off x="461555" y="1119256"/>
            <a:ext cx="923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- Evaluación de la </a:t>
            </a:r>
            <a:r>
              <a:rPr lang="es-ES" sz="2400" b="1" dirty="0"/>
              <a:t>formación profesional para el empleo - SOC</a:t>
            </a:r>
            <a:r>
              <a:rPr lang="es-ES" sz="2400" dirty="0"/>
              <a:t>: </a:t>
            </a: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066" y="1580921"/>
            <a:ext cx="10091346" cy="50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6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40351" y="154183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 destacables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22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5" name="QuadreDeText 4"/>
          <p:cNvSpPr txBox="1"/>
          <p:nvPr/>
        </p:nvSpPr>
        <p:spPr>
          <a:xfrm>
            <a:off x="461555" y="1119256"/>
            <a:ext cx="923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- Evaluación de la </a:t>
            </a:r>
            <a:r>
              <a:rPr lang="es-ES" sz="2400" b="1" dirty="0"/>
              <a:t>formación profesional para el empleo</a:t>
            </a:r>
            <a:r>
              <a:rPr lang="es-ES" sz="2400" dirty="0"/>
              <a:t>: </a:t>
            </a:r>
            <a:r>
              <a:rPr lang="es-ES" sz="2400" dirty="0">
                <a:solidFill>
                  <a:srgbClr val="0070C0"/>
                </a:solidFill>
              </a:rPr>
              <a:t>programa FOAP</a:t>
            </a: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60" y="1614876"/>
            <a:ext cx="7817394" cy="50875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9280" y="6404491"/>
            <a:ext cx="965200" cy="19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6038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40351" y="154183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 destacables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23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5" name="QuadreDeText 4"/>
          <p:cNvSpPr txBox="1"/>
          <p:nvPr/>
        </p:nvSpPr>
        <p:spPr>
          <a:xfrm>
            <a:off x="461555" y="1119256"/>
            <a:ext cx="923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- Evaluación de la </a:t>
            </a:r>
            <a:r>
              <a:rPr lang="es-ES" sz="2400" b="1" dirty="0"/>
              <a:t>formación profesional para el empleo</a:t>
            </a:r>
            <a:r>
              <a:rPr lang="es-ES" sz="2400" dirty="0"/>
              <a:t>: </a:t>
            </a:r>
            <a:r>
              <a:rPr lang="es-ES" sz="2400" dirty="0">
                <a:solidFill>
                  <a:srgbClr val="0070C0"/>
                </a:solidFill>
              </a:rPr>
              <a:t>programa FOAP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59280" y="6404491"/>
            <a:ext cx="965200" cy="19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619129"/>
            <a:ext cx="8903266" cy="5023079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46" y="3000353"/>
            <a:ext cx="1266434" cy="3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40351" y="154183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Estudios de Inserción Principales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24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5" name="QuadreDeText 4"/>
          <p:cNvSpPr txBox="1"/>
          <p:nvPr/>
        </p:nvSpPr>
        <p:spPr>
          <a:xfrm>
            <a:off x="461555" y="1119256"/>
            <a:ext cx="923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- Evaluación de la </a:t>
            </a:r>
            <a:r>
              <a:rPr lang="es-ES" sz="2400" b="1" dirty="0"/>
              <a:t>formación profesional para el empleo - SEPE</a:t>
            </a:r>
            <a:r>
              <a:rPr lang="es-ES" sz="2400" dirty="0"/>
              <a:t>: </a:t>
            </a: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53" y="1961219"/>
            <a:ext cx="8214497" cy="41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45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09871" y="215736"/>
            <a:ext cx="731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Retos, Problemas y Propuestas de mejora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25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9280" y="6404491"/>
            <a:ext cx="965200" cy="19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angle 7"/>
          <p:cNvSpPr/>
          <p:nvPr/>
        </p:nvSpPr>
        <p:spPr>
          <a:xfrm>
            <a:off x="2235200" y="873876"/>
            <a:ext cx="9668292" cy="545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Promover la </a:t>
            </a:r>
            <a:r>
              <a:rPr lang="es-ES" dirty="0">
                <a:solidFill>
                  <a:srgbClr val="00B0F0"/>
                </a:solidFill>
              </a:rPr>
              <a:t>calidad</a:t>
            </a:r>
            <a:r>
              <a:rPr lang="es-ES" dirty="0"/>
              <a:t> de los informes de evaluación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00B0F0"/>
                </a:solidFill>
              </a:rPr>
              <a:t>Innovar</a:t>
            </a:r>
            <a:r>
              <a:rPr lang="es-ES" dirty="0"/>
              <a:t> en metodologías cualitativas y cuantitativas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Potenciar las </a:t>
            </a:r>
            <a:r>
              <a:rPr lang="es-ES" dirty="0">
                <a:solidFill>
                  <a:srgbClr val="00B0F0"/>
                </a:solidFill>
              </a:rPr>
              <a:t>evaluaciones ex ante </a:t>
            </a:r>
            <a:r>
              <a:rPr lang="es-ES" dirty="0"/>
              <a:t>para la definición de nuevos programas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Identificar y poner en práctica </a:t>
            </a:r>
            <a:r>
              <a:rPr lang="es-ES" dirty="0">
                <a:solidFill>
                  <a:srgbClr val="00B0F0"/>
                </a:solidFill>
              </a:rPr>
              <a:t>indicadores de impacto social </a:t>
            </a:r>
            <a:r>
              <a:rPr lang="es-ES" dirty="0"/>
              <a:t>en las evaluaciones de las políticas de empleo,  más allá de la inserción laboral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Fomentar la </a:t>
            </a:r>
            <a:r>
              <a:rPr lang="es-ES" dirty="0">
                <a:solidFill>
                  <a:srgbClr val="00B0F0"/>
                </a:solidFill>
              </a:rPr>
              <a:t>capacitación profesional </a:t>
            </a:r>
            <a:r>
              <a:rPr lang="es-ES" dirty="0"/>
              <a:t>en evaluación de las personas empleadas públicas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Promover en el seno de las administraciones públicas la </a:t>
            </a:r>
            <a:r>
              <a:rPr lang="es-ES" dirty="0">
                <a:solidFill>
                  <a:srgbClr val="00B0F0"/>
                </a:solidFill>
              </a:rPr>
              <a:t>cultura de datos </a:t>
            </a:r>
            <a:r>
              <a:rPr lang="es-ES" dirty="0"/>
              <a:t>con el fin de orientar a resultados a las organizaciones públicas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Promover el </a:t>
            </a:r>
            <a:r>
              <a:rPr lang="es-ES" dirty="0">
                <a:solidFill>
                  <a:srgbClr val="00B0F0"/>
                </a:solidFill>
              </a:rPr>
              <a:t>intercambio de información </a:t>
            </a:r>
            <a:r>
              <a:rPr lang="es-ES" dirty="0"/>
              <a:t>entre los registros administrativos, con la debida protección de los datos de carácter personal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Mejorar la </a:t>
            </a:r>
            <a:r>
              <a:rPr lang="es-ES" dirty="0">
                <a:solidFill>
                  <a:srgbClr val="00B0F0"/>
                </a:solidFill>
              </a:rPr>
              <a:t>calidad del dato </a:t>
            </a:r>
            <a:r>
              <a:rPr lang="es-ES" dirty="0"/>
              <a:t>y la </a:t>
            </a:r>
            <a:r>
              <a:rPr lang="es-ES" dirty="0">
                <a:solidFill>
                  <a:srgbClr val="00B0F0"/>
                </a:solidFill>
              </a:rPr>
              <a:t>integración de la información </a:t>
            </a:r>
            <a:r>
              <a:rPr lang="es-ES" dirty="0"/>
              <a:t>que favorezca el seguimiento y el análisis de las políticas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Promover la </a:t>
            </a:r>
            <a:r>
              <a:rPr lang="es-ES" dirty="0">
                <a:solidFill>
                  <a:srgbClr val="00B0F0"/>
                </a:solidFill>
              </a:rPr>
              <a:t>transparencia y comunicación </a:t>
            </a:r>
            <a:r>
              <a:rPr lang="es-ES" dirty="0"/>
              <a:t>de los resultados a la ciudadanía en general</a:t>
            </a:r>
          </a:p>
        </p:txBody>
      </p:sp>
      <p:sp>
        <p:nvSpPr>
          <p:cNvPr id="13" name="QuadreDeText 12"/>
          <p:cNvSpPr txBox="1"/>
          <p:nvPr/>
        </p:nvSpPr>
        <p:spPr>
          <a:xfrm>
            <a:off x="333443" y="3398593"/>
            <a:ext cx="111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70C0"/>
                </a:solidFill>
              </a:rPr>
              <a:t>Retos</a:t>
            </a:r>
          </a:p>
        </p:txBody>
      </p:sp>
      <p:sp>
        <p:nvSpPr>
          <p:cNvPr id="12" name="Clau d'obertura 11"/>
          <p:cNvSpPr/>
          <p:nvPr/>
        </p:nvSpPr>
        <p:spPr>
          <a:xfrm>
            <a:off x="1635307" y="995680"/>
            <a:ext cx="681173" cy="53290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4411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327466" y="154182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1309871" y="215736"/>
            <a:ext cx="731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Retos, Problemas y Propuestas de mejora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26</a:t>
            </a:fld>
            <a:endParaRPr lang="es-ES" dirty="0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4" y="242133"/>
            <a:ext cx="3834384" cy="4968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9280" y="6404491"/>
            <a:ext cx="965200" cy="19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QuadreDeText 1"/>
          <p:cNvSpPr txBox="1"/>
          <p:nvPr/>
        </p:nvSpPr>
        <p:spPr>
          <a:xfrm>
            <a:off x="670560" y="1197168"/>
            <a:ext cx="11356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70C0"/>
                </a:solidFill>
              </a:rPr>
              <a:t>Propuestas</a:t>
            </a:r>
            <a:r>
              <a:rPr lang="es-ES" sz="2400" dirty="0"/>
              <a:t> para el análisis del impacto de la </a:t>
            </a:r>
            <a:r>
              <a:rPr lang="es-ES" sz="2400" dirty="0">
                <a:solidFill>
                  <a:srgbClr val="0070C0"/>
                </a:solidFill>
              </a:rPr>
              <a:t>inserción</a:t>
            </a:r>
            <a:r>
              <a:rPr lang="es-ES" sz="2400" dirty="0"/>
              <a:t> de los demandantes de empleo:</a:t>
            </a:r>
            <a:endParaRPr lang="ca-ES" sz="2400" dirty="0"/>
          </a:p>
        </p:txBody>
      </p:sp>
      <p:sp>
        <p:nvSpPr>
          <p:cNvPr id="4" name="QuadreDeText 3"/>
          <p:cNvSpPr txBox="1"/>
          <p:nvPr/>
        </p:nvSpPr>
        <p:spPr>
          <a:xfrm>
            <a:off x="1382656" y="1885256"/>
            <a:ext cx="94597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0070C0"/>
                </a:solidFill>
              </a:rPr>
              <a:t>Ampliar la capacidad de análisis actual </a:t>
            </a:r>
            <a:r>
              <a:rPr lang="es-ES" sz="1600" dirty="0"/>
              <a:t>de los </a:t>
            </a:r>
            <a:r>
              <a:rPr lang="es-ES" sz="1600" dirty="0" err="1"/>
              <a:t>microdatos</a:t>
            </a:r>
            <a:r>
              <a:rPr lang="es-ES" sz="1600" dirty="0"/>
              <a:t> de altas y bajas a la Seguridad Social, más allá de la consulta estándar de los últimos 12 meses o conocer la situación de alta o baja a una fecha concreta.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/>
              <a:t>Mejorar la </a:t>
            </a:r>
            <a:r>
              <a:rPr lang="es-ES" sz="1600" dirty="0">
                <a:solidFill>
                  <a:srgbClr val="0070C0"/>
                </a:solidFill>
              </a:rPr>
              <a:t>sostenibilidad</a:t>
            </a:r>
            <a:r>
              <a:rPr lang="es-ES" sz="1600" dirty="0"/>
              <a:t> de las consultas masivas a la SS (retornos con errores y difícil lectura)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/>
              <a:t>Crear </a:t>
            </a:r>
            <a:r>
              <a:rPr lang="es-ES" sz="1600" dirty="0">
                <a:solidFill>
                  <a:srgbClr val="0070C0"/>
                </a:solidFill>
              </a:rPr>
              <a:t>indicadores robustos </a:t>
            </a:r>
            <a:r>
              <a:rPr lang="es-ES" sz="1600" dirty="0"/>
              <a:t>de la inserción: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1600" dirty="0"/>
              <a:t>Relación de la formación/servicios recibidos con el empleo posterior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1600" dirty="0"/>
              <a:t>Análisis por tipología de contratos, modalidad, regímenes… y actividad económica y territorio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1600" dirty="0"/>
              <a:t>Realizar estudios de inserción longitudinales por cohortes (colectivos de demandantes)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1600" dirty="0"/>
              <a:t>Conjunto indicadores inserción: absolutos (acumulativo en un período de tiempo/ a fecha concreta) y de inserción de calidad (eliminando determinados contratos temporales)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1600" dirty="0"/>
              <a:t>Hipótesis con </a:t>
            </a:r>
            <a:r>
              <a:rPr lang="es-ES" sz="1600" dirty="0" err="1"/>
              <a:t>contrafactual</a:t>
            </a:r>
            <a:r>
              <a:rPr lang="es-ES" sz="1600" dirty="0"/>
              <a:t>: sistematizar estos sistemas de medición del impacto en la formación y determinar los mejores métodos y comparar resultados.</a:t>
            </a:r>
          </a:p>
        </p:txBody>
      </p:sp>
    </p:spTree>
    <p:extLst>
      <p:ext uri="{BB962C8B-B14F-4D97-AF65-F5344CB8AC3E}">
        <p14:creationId xmlns:p14="http://schemas.microsoft.com/office/powerpoint/2010/main" val="3069083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51">
            <a:extLst>
              <a:ext uri="{FF2B5EF4-FFF2-40B4-BE49-F238E27FC236}">
                <a16:creationId xmlns:a16="http://schemas.microsoft.com/office/drawing/2014/main" id="{ED914006-5250-486A-A592-F145108C7013}"/>
              </a:ext>
            </a:extLst>
          </p:cNvPr>
          <p:cNvSpPr txBox="1"/>
          <p:nvPr/>
        </p:nvSpPr>
        <p:spPr>
          <a:xfrm>
            <a:off x="2893037" y="2260473"/>
            <a:ext cx="70803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COMUNIDAD DE MADRID</a:t>
            </a:r>
          </a:p>
          <a:p>
            <a:pPr algn="ctr"/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Dirección General del Servicio Público de Empleo</a:t>
            </a:r>
          </a:p>
          <a:p>
            <a:pPr algn="ctr"/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Subdirección General de Análisis, Evaluación y Planificación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27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76" y="5935071"/>
            <a:ext cx="190195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00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07F7-FCD9-4082-8FC3-82E3E5D58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>
                <a:latin typeface="Century Gothic" panose="020B0502020202020204" pitchFamily="34" charset="0"/>
              </a:rPr>
              <a:t>Índice</a:t>
            </a:r>
          </a:p>
        </p:txBody>
      </p:sp>
      <p:sp>
        <p:nvSpPr>
          <p:cNvPr id="3" name="CuadroTexto 38">
            <a:extLst>
              <a:ext uri="{FF2B5EF4-FFF2-40B4-BE49-F238E27FC236}">
                <a16:creationId xmlns:a16="http://schemas.microsoft.com/office/drawing/2014/main" id="{193B728E-8BED-4D3E-8F5A-CF5D4C426E65}"/>
              </a:ext>
            </a:extLst>
          </p:cNvPr>
          <p:cNvSpPr txBox="1"/>
          <p:nvPr/>
        </p:nvSpPr>
        <p:spPr>
          <a:xfrm>
            <a:off x="1183724" y="1610194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4" name="CuadroTexto 39">
            <a:extLst>
              <a:ext uri="{FF2B5EF4-FFF2-40B4-BE49-F238E27FC236}">
                <a16:creationId xmlns:a16="http://schemas.microsoft.com/office/drawing/2014/main" id="{C9463E9D-AB6C-443D-AFF1-DBAB0B9B99B5}"/>
              </a:ext>
            </a:extLst>
          </p:cNvPr>
          <p:cNvSpPr txBox="1"/>
          <p:nvPr/>
        </p:nvSpPr>
        <p:spPr>
          <a:xfrm>
            <a:off x="1183724" y="2712515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5" name="CuadroTexto 40">
            <a:extLst>
              <a:ext uri="{FF2B5EF4-FFF2-40B4-BE49-F238E27FC236}">
                <a16:creationId xmlns:a16="http://schemas.microsoft.com/office/drawing/2014/main" id="{EFBB190E-2DFE-4989-A477-E3EB67BBA75E}"/>
              </a:ext>
            </a:extLst>
          </p:cNvPr>
          <p:cNvSpPr txBox="1"/>
          <p:nvPr/>
        </p:nvSpPr>
        <p:spPr>
          <a:xfrm>
            <a:off x="1183724" y="3814836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9" name="Rectángulo 44">
            <a:extLst>
              <a:ext uri="{FF2B5EF4-FFF2-40B4-BE49-F238E27FC236}">
                <a16:creationId xmlns:a16="http://schemas.microsoft.com/office/drawing/2014/main" id="{72F01CFE-5455-4DBC-B579-18C3CF553267}"/>
              </a:ext>
            </a:extLst>
          </p:cNvPr>
          <p:cNvSpPr/>
          <p:nvPr/>
        </p:nvSpPr>
        <p:spPr>
          <a:xfrm>
            <a:off x="938213" y="1285461"/>
            <a:ext cx="1517928" cy="4704522"/>
          </a:xfrm>
          <a:prstGeom prst="rect">
            <a:avLst/>
          </a:prstGeom>
          <a:noFill/>
          <a:ln w="28575">
            <a:solidFill>
              <a:srgbClr val="D41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2666103" y="1610194"/>
            <a:ext cx="731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Objetivos, marco y metodología</a:t>
            </a:r>
          </a:p>
        </p:txBody>
      </p:sp>
      <p:sp>
        <p:nvSpPr>
          <p:cNvPr id="12" name="CuadroTexto 49">
            <a:extLst>
              <a:ext uri="{FF2B5EF4-FFF2-40B4-BE49-F238E27FC236}">
                <a16:creationId xmlns:a16="http://schemas.microsoft.com/office/drawing/2014/main" id="{368510E2-2967-42E2-B3B9-80F7BA6502E0}"/>
              </a:ext>
            </a:extLst>
          </p:cNvPr>
          <p:cNvSpPr txBox="1"/>
          <p:nvPr/>
        </p:nvSpPr>
        <p:spPr>
          <a:xfrm>
            <a:off x="2666103" y="3838478"/>
            <a:ext cx="529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Principales resultados</a:t>
            </a:r>
          </a:p>
        </p:txBody>
      </p:sp>
      <p:sp>
        <p:nvSpPr>
          <p:cNvPr id="14" name="CuadroTexto 51">
            <a:extLst>
              <a:ext uri="{FF2B5EF4-FFF2-40B4-BE49-F238E27FC236}">
                <a16:creationId xmlns:a16="http://schemas.microsoft.com/office/drawing/2014/main" id="{ED914006-5250-486A-A592-F145108C7013}"/>
              </a:ext>
            </a:extLst>
          </p:cNvPr>
          <p:cNvSpPr txBox="1"/>
          <p:nvPr/>
        </p:nvSpPr>
        <p:spPr>
          <a:xfrm>
            <a:off x="2666103" y="4917158"/>
            <a:ext cx="7814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Retos, problemas y propuestas de mejora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28</a:t>
            </a:fld>
            <a:endParaRPr lang="es-ES" dirty="0"/>
          </a:p>
        </p:txBody>
      </p:sp>
      <p:sp>
        <p:nvSpPr>
          <p:cNvPr id="18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2666103" y="2724044"/>
            <a:ext cx="529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Estudios de Inserción</a:t>
            </a:r>
          </a:p>
        </p:txBody>
      </p:sp>
      <p:sp>
        <p:nvSpPr>
          <p:cNvPr id="20" name="CuadroTexto 41">
            <a:extLst>
              <a:ext uri="{FF2B5EF4-FFF2-40B4-BE49-F238E27FC236}">
                <a16:creationId xmlns:a16="http://schemas.microsoft.com/office/drawing/2014/main" id="{9A9C16D0-AD35-40D6-850E-84EC27B959B5}"/>
              </a:ext>
            </a:extLst>
          </p:cNvPr>
          <p:cNvSpPr txBox="1"/>
          <p:nvPr/>
        </p:nvSpPr>
        <p:spPr>
          <a:xfrm>
            <a:off x="1183724" y="4917158"/>
            <a:ext cx="11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782932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3C4D-223F-480C-905D-544B6C0FC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83" y="86712"/>
            <a:ext cx="10139438" cy="662692"/>
          </a:xfrm>
        </p:spPr>
        <p:txBody>
          <a:bodyPr anchor="b"/>
          <a:lstStyle/>
          <a:p>
            <a:r>
              <a:rPr lang="es-ES" b="1" dirty="0">
                <a:latin typeface="Century Gothic" panose="020B0502020202020204" pitchFamily="34" charset="0"/>
              </a:rPr>
              <a:t>1.- Objetivos, marco y metodología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835E4-F760-4E29-B1C6-6DAA4A373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29</a:t>
            </a:fld>
            <a:endParaRPr lang="es-ES" dirty="0"/>
          </a:p>
        </p:txBody>
      </p:sp>
      <p:grpSp>
        <p:nvGrpSpPr>
          <p:cNvPr id="37" name="Grupo 36"/>
          <p:cNvGrpSpPr/>
          <p:nvPr/>
        </p:nvGrpSpPr>
        <p:grpSpPr>
          <a:xfrm>
            <a:off x="583724" y="2574704"/>
            <a:ext cx="10985623" cy="3796018"/>
            <a:chOff x="614080" y="2323872"/>
            <a:chExt cx="10985623" cy="405323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9045" y="2323872"/>
              <a:ext cx="1427676" cy="95158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5549" y="3741461"/>
              <a:ext cx="1619655" cy="95158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2699" y="5159050"/>
              <a:ext cx="1427676" cy="1157979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5421866" y="5500506"/>
              <a:ext cx="11795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A31B0F"/>
                  </a:solidFill>
                </a:rPr>
                <a:t>Demandas empleo SISPE</a:t>
              </a:r>
              <a:endParaRPr lang="es-ES" sz="1400" b="1" dirty="0">
                <a:solidFill>
                  <a:srgbClr val="A31B0F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541018" y="3954377"/>
              <a:ext cx="11795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A31B0F"/>
                  </a:solidFill>
                </a:rPr>
                <a:t>Afiliación Seguridad Social*</a:t>
              </a:r>
              <a:endParaRPr lang="es-ES" sz="1400" b="1" dirty="0">
                <a:solidFill>
                  <a:srgbClr val="A31B0F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525626" y="2506840"/>
              <a:ext cx="1179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A31B0F"/>
                  </a:solidFill>
                </a:rPr>
                <a:t>Contratos SISPE</a:t>
              </a:r>
              <a:endParaRPr lang="es-ES" sz="1400" b="1" dirty="0">
                <a:solidFill>
                  <a:srgbClr val="A31B0F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6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80" y="3954377"/>
              <a:ext cx="625146" cy="828956"/>
            </a:xfrm>
            <a:prstGeom prst="rect">
              <a:avLst/>
            </a:prstGeom>
          </p:spPr>
        </p:pic>
        <p:cxnSp>
          <p:nvCxnSpPr>
            <p:cNvPr id="12" name="14 Conector angular"/>
            <p:cNvCxnSpPr/>
            <p:nvPr/>
          </p:nvCxnSpPr>
          <p:spPr>
            <a:xfrm>
              <a:off x="6908478" y="2573406"/>
              <a:ext cx="2700000" cy="28800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4 Conector angular"/>
            <p:cNvCxnSpPr/>
            <p:nvPr/>
          </p:nvCxnSpPr>
          <p:spPr>
            <a:xfrm>
              <a:off x="4429881" y="4168847"/>
              <a:ext cx="828000" cy="177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4 Conector angular"/>
            <p:cNvCxnSpPr/>
            <p:nvPr/>
          </p:nvCxnSpPr>
          <p:spPr>
            <a:xfrm>
              <a:off x="7004772" y="4205509"/>
              <a:ext cx="485342" cy="177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angular 14"/>
            <p:cNvCxnSpPr/>
            <p:nvPr/>
          </p:nvCxnSpPr>
          <p:spPr>
            <a:xfrm>
              <a:off x="3075055" y="5573608"/>
              <a:ext cx="2230493" cy="396000"/>
            </a:xfrm>
            <a:prstGeom prst="bentConnector3">
              <a:avLst>
                <a:gd name="adj1" fmla="val -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angular 15"/>
            <p:cNvCxnSpPr/>
            <p:nvPr/>
          </p:nvCxnSpPr>
          <p:spPr>
            <a:xfrm rot="5400000" flipH="1" flipV="1">
              <a:off x="3907531" y="1834442"/>
              <a:ext cx="612000" cy="218403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angular 16"/>
            <p:cNvCxnSpPr/>
            <p:nvPr/>
          </p:nvCxnSpPr>
          <p:spPr>
            <a:xfrm flipV="1">
              <a:off x="6925205" y="5945805"/>
              <a:ext cx="2516546" cy="25200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/>
            <a:srcRect l="10384" t="10675" r="7716" b="9279"/>
            <a:stretch/>
          </p:blipFill>
          <p:spPr>
            <a:xfrm>
              <a:off x="8817812" y="2791341"/>
              <a:ext cx="1581331" cy="1075235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7830292" y="3879507"/>
              <a:ext cx="3769411" cy="2497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1">
                    <a:lumMod val="60000"/>
                    <a:lumOff val="40000"/>
                  </a:schemeClr>
                </a:buClr>
              </a:pPr>
              <a:r>
                <a:rPr lang="es-ES_tradnl" sz="1600" b="1" dirty="0">
                  <a:solidFill>
                    <a:schemeClr val="bg2">
                      <a:lumMod val="75000"/>
                    </a:schemeClr>
                  </a:solidFill>
                </a:rPr>
                <a:t>Análisis de datos asociados a personas egresadas y la formación recibida:</a:t>
              </a: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600" b="1" dirty="0">
                  <a:solidFill>
                    <a:schemeClr val="bg2">
                      <a:lumMod val="75000"/>
                    </a:schemeClr>
                  </a:solidFill>
                </a:rPr>
                <a:t>Contrato de trabajo</a:t>
              </a: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600" b="1" dirty="0">
                  <a:solidFill>
                    <a:schemeClr val="bg2">
                      <a:lumMod val="75000"/>
                    </a:schemeClr>
                  </a:solidFill>
                </a:rPr>
                <a:t>Alta / Baja en Seguridad Social*</a:t>
              </a: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600" b="1" dirty="0">
                  <a:solidFill>
                    <a:schemeClr val="bg2">
                      <a:lumMod val="75000"/>
                    </a:schemeClr>
                  </a:solidFill>
                </a:rPr>
                <a:t>Demanda de empleo</a:t>
              </a:r>
            </a:p>
            <a:p>
              <a:pPr marL="285750" indent="-285750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600" b="1" dirty="0">
                  <a:solidFill>
                    <a:schemeClr val="bg2">
                      <a:lumMod val="75000"/>
                    </a:schemeClr>
                  </a:solidFill>
                </a:rPr>
                <a:t>Datos formativos: especialidad, familia profesional, grado…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s-ES" sz="1400" b="1" dirty="0">
                <a:solidFill>
                  <a:srgbClr val="77777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1210672" y="3503019"/>
              <a:ext cx="3244863" cy="2464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solidFill>
                    <a:srgbClr val="C00000"/>
                  </a:solidFill>
                </a:rPr>
                <a:t>Colectivos de Estudio: </a:t>
              </a:r>
            </a:p>
            <a:p>
              <a:pPr algn="ctr"/>
              <a:r>
                <a:rPr lang="es-ES_tradnl" sz="1200" b="1" i="1" dirty="0">
                  <a:solidFill>
                    <a:srgbClr val="C00000"/>
                  </a:solidFill>
                </a:rPr>
                <a:t>(Cruce fichero alumnado apto)</a:t>
              </a:r>
            </a:p>
            <a:p>
              <a:pPr marL="285750" indent="-285750"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400" b="1" dirty="0">
                  <a:solidFill>
                    <a:schemeClr val="bg2">
                      <a:lumMod val="75000"/>
                    </a:schemeClr>
                  </a:solidFill>
                </a:rPr>
                <a:t>Persona egresadas FP (Comunidad de Madrid, pública y privada)</a:t>
              </a:r>
            </a:p>
            <a:p>
              <a:pPr marL="285750" indent="-285750"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400" b="1" dirty="0">
                  <a:solidFill>
                    <a:schemeClr val="bg2">
                      <a:lumMod val="75000"/>
                    </a:schemeClr>
                  </a:solidFill>
                </a:rPr>
                <a:t>Personas aptas Certificados de Profesionalidad</a:t>
              </a:r>
            </a:p>
            <a:p>
              <a:pPr marL="285750" indent="-285750"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400" b="1" dirty="0">
                  <a:solidFill>
                    <a:schemeClr val="bg2">
                      <a:lumMod val="75000"/>
                    </a:schemeClr>
                  </a:solidFill>
                </a:rPr>
                <a:t>Participantes en formación o programas FSE</a:t>
              </a:r>
            </a:p>
            <a:p>
              <a:pPr marL="285750" indent="-285750"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s-ES_tradnl" sz="1400" b="1" dirty="0">
                  <a:solidFill>
                    <a:schemeClr val="bg2">
                      <a:lumMod val="75000"/>
                    </a:schemeClr>
                  </a:solidFill>
                </a:rPr>
                <a:t>…</a:t>
              </a:r>
            </a:p>
            <a:p>
              <a:pPr marL="285750" indent="-285750">
                <a:buClr>
                  <a:schemeClr val="accent1">
                    <a:lumMod val="60000"/>
                    <a:lumOff val="40000"/>
                  </a:schemeClr>
                </a:buClr>
                <a:buFont typeface="Arial" panose="020B0604020202020204" pitchFamily="34" charset="0"/>
                <a:buChar char="•"/>
              </a:pPr>
              <a:endParaRPr lang="es-ES" sz="16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2916791" y="2467547"/>
            <a:ext cx="2388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chemeClr val="accent1"/>
                </a:solidFill>
              </a:rPr>
              <a:t>Fuentes Información</a:t>
            </a:r>
            <a:endParaRPr lang="es-ES" sz="1600" b="1" dirty="0">
              <a:solidFill>
                <a:schemeClr val="accent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184064" y="6220233"/>
            <a:ext cx="404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C00000"/>
                </a:solidFill>
              </a:rPr>
              <a:t>* Afiliación a SS no se utiliza en el estudio de Inserción de FP debido a la autorización por parte del ciudadano requerida para la consulta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6816885" y="2512029"/>
            <a:ext cx="2388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chemeClr val="accent1"/>
                </a:solidFill>
              </a:rPr>
              <a:t>Variables de Análisis</a:t>
            </a:r>
            <a:endParaRPr lang="es-ES" sz="1600" b="1" dirty="0">
              <a:solidFill>
                <a:schemeClr val="accent1"/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78" y="6019725"/>
            <a:ext cx="1901956" cy="707137"/>
          </a:xfrm>
          <a:prstGeom prst="rect">
            <a:avLst/>
          </a:prstGeom>
        </p:spPr>
      </p:pic>
      <p:sp>
        <p:nvSpPr>
          <p:cNvPr id="26" name="2 Marcador de contenido"/>
          <p:cNvSpPr txBox="1">
            <a:spLocks/>
          </p:cNvSpPr>
          <p:nvPr/>
        </p:nvSpPr>
        <p:spPr bwMode="auto">
          <a:xfrm>
            <a:off x="873646" y="818025"/>
            <a:ext cx="10405781" cy="78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lvl="1" indent="0" algn="just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es-ES" sz="2000" b="1" dirty="0">
              <a:solidFill>
                <a:srgbClr val="C28D4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s-ES_tradnl" sz="1600" b="1" dirty="0">
                <a:solidFill>
                  <a:srgbClr val="7777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Evaluar la incidencia de la formación o programa desde la perspectiva de la inserción en el mercado laboral.</a:t>
            </a:r>
            <a:endParaRPr lang="es-ES" sz="1600" b="1" dirty="0">
              <a:solidFill>
                <a:srgbClr val="77777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Examinar la repercusión de la </a:t>
            </a:r>
            <a:r>
              <a:rPr lang="es-ES" sz="1600" b="1" dirty="0" smtClean="0">
                <a:solidFill>
                  <a:srgbClr val="7777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formación o programa obtenido </a:t>
            </a: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el mantenimiento y mejora del empleo, para el alumnado con experiencia laboral previa u ocupados.</a:t>
            </a:r>
          </a:p>
        </p:txBody>
      </p:sp>
    </p:spTree>
    <p:extLst>
      <p:ext uri="{BB962C8B-B14F-4D97-AF65-F5344CB8AC3E}">
        <p14:creationId xmlns:p14="http://schemas.microsoft.com/office/powerpoint/2010/main" val="378713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Índice</a:t>
            </a:r>
            <a:endParaRPr kumimoji="0" lang="es-ES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183680" y="1610280"/>
            <a:ext cx="1115280" cy="411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01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02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03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04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05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06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6" name="CustomShape 3"/>
          <p:cNvSpPr/>
          <p:nvPr/>
        </p:nvSpPr>
        <p:spPr>
          <a:xfrm>
            <a:off x="938160" y="1285560"/>
            <a:ext cx="1515600" cy="4702320"/>
          </a:xfrm>
          <a:prstGeom prst="rect">
            <a:avLst/>
          </a:prstGeom>
          <a:noFill/>
          <a:ln w="28440">
            <a:solidFill>
              <a:srgbClr val="D41D1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4"/>
          <p:cNvSpPr/>
          <p:nvPr/>
        </p:nvSpPr>
        <p:spPr>
          <a:xfrm>
            <a:off x="3114000" y="1620000"/>
            <a:ext cx="7314840" cy="411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Introducción y objetivos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Metodología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Principales estudios de inserción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Resultados destacables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Comentario sobre los sistemas de medición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Perspectiva y retos</a:t>
            </a:r>
            <a:endParaRPr kumimoji="0" lang="es-ES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8" name="CustomShape 5"/>
          <p:cNvSpPr/>
          <p:nvPr/>
        </p:nvSpPr>
        <p:spPr>
          <a:xfrm>
            <a:off x="11637360" y="6459480"/>
            <a:ext cx="5299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8FB04-F34E-47F2-B4C1-232FDD933CF3}" type="slidenum">
              <a:rPr kumimoji="0" lang="es-ES" sz="1050" b="1" i="0" u="none" strike="noStrike" kern="1200" cap="none" spc="-1" normalizeH="0" baseline="0" noProof="0">
                <a:ln>
                  <a:noFill/>
                </a:ln>
                <a:solidFill>
                  <a:srgbClr val="E6414C"/>
                </a:solidFill>
                <a:effectLst/>
                <a:uLnTx/>
                <a:uFillTx/>
                <a:latin typeface="Century Gothic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05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9" name="Picture 158"/>
          <p:cNvPicPr/>
          <p:nvPr/>
        </p:nvPicPr>
        <p:blipFill>
          <a:blip r:embed="rId2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3C4D-223F-480C-905D-544B6C0FC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82" y="153387"/>
            <a:ext cx="10948549" cy="662692"/>
          </a:xfrm>
        </p:spPr>
        <p:txBody>
          <a:bodyPr/>
          <a:lstStyle/>
          <a:p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1.- Objetivos, marco y metodología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835E4-F760-4E29-B1C6-6DAA4A373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30</a:t>
            </a:fld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499700" y="991623"/>
            <a:ext cx="6706879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3086100" algn="l"/>
              </a:tabLst>
            </a:pPr>
            <a:r>
              <a:rPr lang="es-ES_tradnl" b="1" dirty="0">
                <a:solidFill>
                  <a:srgbClr val="DE002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Proceso metodológico y variables de estudio:</a:t>
            </a:r>
            <a:endParaRPr lang="es-ES" b="1" dirty="0">
              <a:solidFill>
                <a:srgbClr val="DE002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ceso 6"/>
          <p:cNvSpPr/>
          <p:nvPr/>
        </p:nvSpPr>
        <p:spPr>
          <a:xfrm>
            <a:off x="1517114" y="1521635"/>
            <a:ext cx="9298786" cy="960223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>
              <a:spcBef>
                <a:spcPts val="600"/>
              </a:spcBef>
              <a:spcAft>
                <a:spcPts val="600"/>
              </a:spcAft>
            </a:pPr>
            <a:endParaRPr lang="es-ES_tradnl" b="1" dirty="0">
              <a:solidFill>
                <a:srgbClr val="777777"/>
              </a:solidFill>
            </a:endParaRPr>
          </a:p>
          <a:p>
            <a:pPr marL="542925" indent="-285750">
              <a:spcBef>
                <a:spcPts val="600"/>
              </a:spcBef>
              <a:spcAft>
                <a:spcPts val="600"/>
              </a:spcAft>
            </a:pPr>
            <a:r>
              <a:rPr lang="es-ES_tradnl" b="1" dirty="0">
                <a:solidFill>
                  <a:srgbClr val="777777"/>
                </a:solidFill>
              </a:rPr>
              <a:t>Seguridad Social (</a:t>
            </a:r>
            <a:r>
              <a:rPr lang="es-ES_tradnl" sz="1400" b="1" i="1" dirty="0">
                <a:solidFill>
                  <a:srgbClr val="777777"/>
                </a:solidFill>
              </a:rPr>
              <a:t>Análisis transversal</a:t>
            </a:r>
            <a:r>
              <a:rPr lang="es-ES_tradnl" b="1" dirty="0">
                <a:solidFill>
                  <a:srgbClr val="777777"/>
                </a:solidFill>
              </a:rPr>
              <a:t>):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777777"/>
                </a:solidFill>
              </a:rPr>
              <a:t>Trabajadores cuenta ajena /propia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rgbClr val="777777"/>
                </a:solidFill>
              </a:rPr>
              <a:t>Ámbito Nacional</a:t>
            </a:r>
          </a:p>
          <a:p>
            <a:pPr marL="1095375" indent="-285750">
              <a:buFont typeface="Arial" panose="020B0604020202020204" pitchFamily="34" charset="0"/>
              <a:buChar char="•"/>
            </a:pPr>
            <a:endParaRPr lang="es-ES" b="1" dirty="0">
              <a:solidFill>
                <a:srgbClr val="777777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1477711" y="2924944"/>
            <a:ext cx="9399577" cy="12216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9" name="Marcador de contenido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09460" y="3040386"/>
            <a:ext cx="2161023" cy="108842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061392" y="4449494"/>
            <a:ext cx="216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777777"/>
                </a:solidFill>
              </a:rPr>
              <a:t>Formación </a:t>
            </a:r>
            <a:r>
              <a:rPr lang="es-ES_tradnl" b="1" dirty="0" err="1">
                <a:solidFill>
                  <a:srgbClr val="777777"/>
                </a:solidFill>
              </a:rPr>
              <a:t>CdP</a:t>
            </a:r>
            <a:r>
              <a:rPr lang="es-ES_tradnl" b="1" dirty="0">
                <a:solidFill>
                  <a:srgbClr val="777777"/>
                </a:solidFill>
              </a:rPr>
              <a:t> </a:t>
            </a:r>
          </a:p>
          <a:p>
            <a:pPr algn="ctr"/>
            <a:r>
              <a:rPr lang="es-ES_tradnl" b="1" dirty="0">
                <a:solidFill>
                  <a:srgbClr val="777777"/>
                </a:solidFill>
              </a:rPr>
              <a:t>2019 - 2020</a:t>
            </a:r>
            <a:endParaRPr lang="es-ES" b="1" dirty="0">
              <a:solidFill>
                <a:srgbClr val="777777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565669" y="3334175"/>
            <a:ext cx="95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>
                <a:solidFill>
                  <a:srgbClr val="777777"/>
                </a:solidFill>
              </a:rPr>
              <a:t>2005</a:t>
            </a:r>
            <a:endParaRPr lang="es-ES" b="1" dirty="0">
              <a:solidFill>
                <a:srgbClr val="777777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445798" y="5833130"/>
            <a:ext cx="1377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A31B0F"/>
                </a:solidFill>
              </a:rPr>
              <a:t>Fin Formación</a:t>
            </a:r>
            <a:endParaRPr lang="es-ES" sz="1600" b="1" dirty="0">
              <a:solidFill>
                <a:srgbClr val="A31B0F"/>
              </a:solidFill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4957596" y="3253383"/>
            <a:ext cx="757" cy="3102967"/>
          </a:xfrm>
          <a:prstGeom prst="line">
            <a:avLst/>
          </a:prstGeom>
          <a:ln w="28575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lamada con línea 2 15"/>
          <p:cNvSpPr/>
          <p:nvPr/>
        </p:nvSpPr>
        <p:spPr>
          <a:xfrm flipH="1">
            <a:off x="7056354" y="1601202"/>
            <a:ext cx="800628" cy="732029"/>
          </a:xfrm>
          <a:prstGeom prst="borderCallout2">
            <a:avLst>
              <a:gd name="adj1" fmla="val 254164"/>
              <a:gd name="adj2" fmla="val 52436"/>
              <a:gd name="adj3" fmla="val 252746"/>
              <a:gd name="adj4" fmla="val 46019"/>
              <a:gd name="adj5" fmla="val 257044"/>
              <a:gd name="adj6" fmla="val 47409"/>
            </a:avLst>
          </a:prstGeom>
          <a:solidFill>
            <a:srgbClr val="D94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>
                <a:solidFill>
                  <a:prstClr val="white"/>
                </a:solidFill>
                <a:latin typeface="Arial" pitchFamily="34" charset="0"/>
              </a:rPr>
              <a:t>Alta o Baja</a:t>
            </a:r>
            <a:endParaRPr lang="es-ES" sz="16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717621" y="4509120"/>
            <a:ext cx="119450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prstClr val="white"/>
                </a:solidFill>
              </a:rPr>
              <a:t>Contratos</a:t>
            </a:r>
            <a:endParaRPr lang="es-ES" sz="1600" dirty="0">
              <a:solidFill>
                <a:prstClr val="white"/>
              </a:solidFill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9878783" y="2298876"/>
            <a:ext cx="7834" cy="4057474"/>
          </a:xfrm>
          <a:prstGeom prst="line">
            <a:avLst/>
          </a:prstGeom>
          <a:ln w="28575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lamada con línea 2 18"/>
          <p:cNvSpPr/>
          <p:nvPr/>
        </p:nvSpPr>
        <p:spPr>
          <a:xfrm flipH="1">
            <a:off x="9486302" y="1566846"/>
            <a:ext cx="800628" cy="732029"/>
          </a:xfrm>
          <a:prstGeom prst="borderCallout2">
            <a:avLst>
              <a:gd name="adj1" fmla="val 254164"/>
              <a:gd name="adj2" fmla="val 52436"/>
              <a:gd name="adj3" fmla="val 252746"/>
              <a:gd name="adj4" fmla="val 46019"/>
              <a:gd name="adj5" fmla="val 257044"/>
              <a:gd name="adj6" fmla="val 47409"/>
            </a:avLst>
          </a:prstGeom>
          <a:solidFill>
            <a:srgbClr val="D94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>
                <a:solidFill>
                  <a:prstClr val="white"/>
                </a:solidFill>
                <a:latin typeface="Arial" pitchFamily="34" charset="0"/>
              </a:rPr>
              <a:t>Alta o Baja</a:t>
            </a:r>
            <a:endParaRPr lang="es-ES" sz="1600" b="1" dirty="0">
              <a:solidFill>
                <a:prstClr val="white"/>
              </a:solidFill>
              <a:latin typeface="Arial" pitchFamily="34" charset="0"/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7437448" y="2298876"/>
            <a:ext cx="10065" cy="3985466"/>
          </a:xfrm>
          <a:prstGeom prst="line">
            <a:avLst/>
          </a:prstGeom>
          <a:ln w="28575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echa izquierda, derecha y arriba 21"/>
          <p:cNvSpPr/>
          <p:nvPr/>
        </p:nvSpPr>
        <p:spPr>
          <a:xfrm flipV="1">
            <a:off x="2748032" y="3559608"/>
            <a:ext cx="1674652" cy="629223"/>
          </a:xfrm>
          <a:prstGeom prst="leftRightUpArrow">
            <a:avLst>
              <a:gd name="adj1" fmla="val 780"/>
              <a:gd name="adj2" fmla="val 1266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3" name="Flecha izquierda, derecha y arriba 22"/>
          <p:cNvSpPr/>
          <p:nvPr/>
        </p:nvSpPr>
        <p:spPr>
          <a:xfrm flipV="1">
            <a:off x="7994453" y="3561446"/>
            <a:ext cx="1456488" cy="629223"/>
          </a:xfrm>
          <a:prstGeom prst="leftRightUpArrow">
            <a:avLst>
              <a:gd name="adj1" fmla="val 780"/>
              <a:gd name="adj2" fmla="val 1266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8334638" y="4520849"/>
            <a:ext cx="1258671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prstClr val="white"/>
                </a:solidFill>
              </a:rPr>
              <a:t>Contratos </a:t>
            </a:r>
            <a:endParaRPr lang="es-ES" sz="1600" dirty="0">
              <a:solidFill>
                <a:prstClr val="white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9191938" y="5042446"/>
            <a:ext cx="1306793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prstClr val="white"/>
                </a:solidFill>
              </a:rPr>
              <a:t>Demandas</a:t>
            </a:r>
            <a:endParaRPr lang="es-ES" sz="1600" dirty="0">
              <a:solidFill>
                <a:prstClr val="white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307859" y="5057370"/>
            <a:ext cx="1306793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prstClr val="white"/>
                </a:solidFill>
              </a:rPr>
              <a:t>Demandas</a:t>
            </a:r>
            <a:endParaRPr lang="es-ES" sz="1600" dirty="0">
              <a:solidFill>
                <a:prstClr val="white"/>
              </a:solidFill>
            </a:endParaRPr>
          </a:p>
        </p:txBody>
      </p:sp>
      <p:sp>
        <p:nvSpPr>
          <p:cNvPr id="27" name="Proceso 26"/>
          <p:cNvSpPr/>
          <p:nvPr/>
        </p:nvSpPr>
        <p:spPr>
          <a:xfrm>
            <a:off x="1538295" y="4517504"/>
            <a:ext cx="9350569" cy="1102616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dirty="0">
              <a:solidFill>
                <a:prstClr val="white"/>
              </a:solidFill>
            </a:endParaRPr>
          </a:p>
          <a:p>
            <a:endParaRPr lang="es-ES_tradnl" dirty="0">
              <a:solidFill>
                <a:prstClr val="white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580478" y="5833130"/>
            <a:ext cx="1377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rgbClr val="A31B0F"/>
                </a:solidFill>
              </a:rPr>
              <a:t>Inicio Formación</a:t>
            </a:r>
            <a:endParaRPr lang="es-ES" sz="1600" b="1" dirty="0">
              <a:solidFill>
                <a:srgbClr val="A31B0F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2349196" y="4873168"/>
            <a:ext cx="1012713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_tradnl" sz="1600" b="1" dirty="0">
                <a:solidFill>
                  <a:prstClr val="white"/>
                </a:solidFill>
              </a:rPr>
              <a:t>Contratos</a:t>
            </a:r>
            <a:endParaRPr lang="es-ES" sz="1600" b="1" dirty="0">
              <a:solidFill>
                <a:prstClr val="white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0014782" y="5833130"/>
            <a:ext cx="1377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A31B0F"/>
                </a:solidFill>
              </a:rPr>
              <a:t>1 Año</a:t>
            </a:r>
            <a:endParaRPr lang="es-ES" sz="1600" b="1" dirty="0">
              <a:solidFill>
                <a:srgbClr val="A31B0F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8113428" y="4873168"/>
            <a:ext cx="105920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_tradnl" sz="1600" b="1" dirty="0">
                <a:solidFill>
                  <a:prstClr val="white"/>
                </a:solidFill>
              </a:rPr>
              <a:t>Contratos </a:t>
            </a:r>
            <a:endParaRPr lang="es-ES" sz="1600" b="1" dirty="0">
              <a:solidFill>
                <a:prstClr val="white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280361" y="4873168"/>
            <a:ext cx="108876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_tradnl" sz="1600" b="1" dirty="0">
                <a:solidFill>
                  <a:prstClr val="white"/>
                </a:solidFill>
              </a:rPr>
              <a:t>Demandas</a:t>
            </a:r>
            <a:endParaRPr lang="es-ES" sz="1600" b="1" dirty="0">
              <a:solidFill>
                <a:prstClr val="white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3477351" y="4873168"/>
            <a:ext cx="108876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_tradnl" sz="1600" b="1" dirty="0">
                <a:solidFill>
                  <a:prstClr val="white"/>
                </a:solidFill>
              </a:rPr>
              <a:t>Demandas</a:t>
            </a:r>
            <a:endParaRPr lang="es-ES" sz="1600" b="1" dirty="0">
              <a:solidFill>
                <a:prstClr val="white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4828258" y="4550003"/>
            <a:ext cx="27234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es-ES" b="1" dirty="0">
                <a:solidFill>
                  <a:prstClr val="white"/>
                </a:solidFill>
              </a:rPr>
              <a:t>SPE:</a:t>
            </a:r>
          </a:p>
          <a:p>
            <a:pPr marL="180975"/>
            <a:r>
              <a:rPr lang="es-ES" sz="1200" b="1" i="1" dirty="0">
                <a:solidFill>
                  <a:prstClr val="white"/>
                </a:solidFill>
              </a:rPr>
              <a:t>(Análisis longitudinal):</a:t>
            </a:r>
            <a:endParaRPr lang="es-ES_tradnl" sz="1200" b="1" i="1" dirty="0">
              <a:solidFill>
                <a:srgbClr val="777777"/>
              </a:solidFill>
            </a:endParaRP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chemeClr val="bg1"/>
                </a:solidFill>
              </a:rPr>
              <a:t>Trabajadores cuenta ajena</a:t>
            </a:r>
          </a:p>
          <a:p>
            <a:pPr marL="447675" indent="-285750">
              <a:buFont typeface="Arial" panose="020B0604020202020204" pitchFamily="34" charset="0"/>
              <a:buChar char="•"/>
            </a:pPr>
            <a:r>
              <a:rPr lang="es-ES_tradnl" sz="1400" b="1" dirty="0">
                <a:solidFill>
                  <a:schemeClr val="bg1"/>
                </a:solidFill>
              </a:rPr>
              <a:t>Ámbito Regional</a:t>
            </a:r>
            <a:endParaRPr lang="es-ES" sz="1400" b="1" i="1" dirty="0">
              <a:solidFill>
                <a:schemeClr val="bg1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3580796" y="2703801"/>
            <a:ext cx="1377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rgbClr val="A31B0F"/>
                </a:solidFill>
              </a:rPr>
              <a:t>Inicio Formación</a:t>
            </a:r>
            <a:endParaRPr lang="es-ES" sz="1600" b="1" dirty="0">
              <a:solidFill>
                <a:srgbClr val="A31B0F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7466056" y="2881481"/>
            <a:ext cx="1377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A31B0F"/>
                </a:solidFill>
              </a:rPr>
              <a:t>Fin Formación</a:t>
            </a:r>
            <a:endParaRPr lang="es-ES" sz="1600" b="1" dirty="0">
              <a:solidFill>
                <a:srgbClr val="A31B0F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325167" y="3285802"/>
            <a:ext cx="86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777777"/>
                </a:solidFill>
              </a:rPr>
              <a:t>1 Año</a:t>
            </a:r>
            <a:endParaRPr lang="es-ES" b="1" dirty="0">
              <a:solidFill>
                <a:srgbClr val="777777"/>
              </a:solidFill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78" y="6019725"/>
            <a:ext cx="190195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91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4" name="Rectángulo 4">
            <a:extLst>
              <a:ext uri="{FF2B5EF4-FFF2-40B4-BE49-F238E27FC236}">
                <a16:creationId xmlns:a16="http://schemas.microsoft.com/office/drawing/2014/main" id="{6B4039C4-0183-4965-BC22-4034A939C985}"/>
              </a:ext>
            </a:extLst>
          </p:cNvPr>
          <p:cNvSpPr/>
          <p:nvPr/>
        </p:nvSpPr>
        <p:spPr>
          <a:xfrm>
            <a:off x="793757" y="1120835"/>
            <a:ext cx="10699903" cy="1167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50" indent="-28575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 3" panose="05040102010807070707" pitchFamily="18" charset="2"/>
              <a:buChar char=""/>
            </a:pPr>
            <a:r>
              <a:rPr lang="es-ES" sz="1600" b="1" dirty="0">
                <a:solidFill>
                  <a:srgbClr val="DE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Inserción Laboral: </a:t>
            </a:r>
            <a:r>
              <a:rPr lang="es-ES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refiere al colectivo de personas inicialmente aptas y DESEMPLEADAS, que un año después de fin de la formación se encuentran de alta en Seguridad Social y/o han tenido algún contrato de trabajo (situación laboral de ocupado) en ese periodo. </a:t>
            </a:r>
          </a:p>
          <a:p>
            <a:pPr marL="393750" indent="-285750">
              <a:lnSpc>
                <a:spcPct val="115000"/>
              </a:lnSpc>
              <a:spcBef>
                <a:spcPts val="600"/>
              </a:spcBef>
              <a:buClr>
                <a:srgbClr val="C00000"/>
              </a:buClr>
              <a:buFont typeface="Wingdings 3" panose="05040102010807070707" pitchFamily="18" charset="2"/>
              <a:buChar char=""/>
            </a:pPr>
            <a:r>
              <a:rPr lang="es-ES" sz="1600" b="1" dirty="0">
                <a:solidFill>
                  <a:srgbClr val="DE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Inserción: </a:t>
            </a:r>
            <a:r>
              <a:rPr lang="es-ES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alumnado OCUPADO o con algún contrato de trabajo al año de finalizar la formación, sobre el conjunto de alumnado inicialmente DESEMPLEADO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A93C4D-223F-480C-905D-544B6C0FC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2.- Estudios de inserción:</a:t>
            </a:r>
            <a:endParaRPr lang="es-ES" dirty="0">
              <a:latin typeface="Century Gothic" panose="020B0502020202020204" pitchFamily="34" charset="0"/>
            </a:endParaRPr>
          </a:p>
        </p:txBody>
      </p:sp>
      <p:pic>
        <p:nvPicPr>
          <p:cNvPr id="10" name="Imagen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84" y="2763351"/>
            <a:ext cx="2419102" cy="3421860"/>
          </a:xfrm>
          <a:prstGeom prst="rect">
            <a:avLst/>
          </a:prstGeom>
        </p:spPr>
      </p:pic>
      <p:sp>
        <p:nvSpPr>
          <p:cNvPr id="16" name="Cuadro de texto 419"/>
          <p:cNvSpPr txBox="1">
            <a:spLocks noChangeArrowheads="1"/>
          </p:cNvSpPr>
          <p:nvPr/>
        </p:nvSpPr>
        <p:spPr bwMode="auto">
          <a:xfrm>
            <a:off x="1681678" y="3649132"/>
            <a:ext cx="1870908" cy="224741"/>
          </a:xfrm>
          <a:prstGeom prst="rect">
            <a:avLst/>
          </a:prstGeom>
          <a:solidFill>
            <a:srgbClr val="FFC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s-ES" sz="105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– 2020 </a:t>
            </a:r>
            <a:r>
              <a:rPr lang="es-ES" sz="105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(5ª edición)</a:t>
            </a:r>
            <a:endParaRPr lang="es-ES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066811" y="2813314"/>
            <a:ext cx="485775" cy="21431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kumimoji="0" lang="es-ES" sz="105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333" y="2763350"/>
            <a:ext cx="2422842" cy="342550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97400" y="2813314"/>
            <a:ext cx="485775" cy="21431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36532" y="3725335"/>
            <a:ext cx="89746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s-ES" sz="1050" dirty="0">
                <a:solidFill>
                  <a:srgbClr val="D0D4C1"/>
                </a:solidFill>
              </a:rPr>
              <a:t>(5ª edición)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859374" y="3093903"/>
            <a:ext cx="4537275" cy="276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0388" lvl="1" indent="-285750" algn="just" eaLnBrk="0" fontAlgn="base" hangingPunct="0">
              <a:spcBef>
                <a:spcPts val="600"/>
              </a:spcBef>
              <a:buClr>
                <a:srgbClr val="A31B0F"/>
              </a:buClr>
              <a:buSzPct val="76000"/>
              <a:buFont typeface="Wingdings 3" panose="05040102010807070707" pitchFamily="18" charset="2"/>
              <a:buChar char=""/>
            </a:pPr>
            <a:r>
              <a:rPr lang="es-ES" sz="1600" b="1" dirty="0">
                <a:solidFill>
                  <a:srgbClr val="DE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empleo:</a:t>
            </a:r>
          </a:p>
          <a:p>
            <a:pPr marL="819150" lvl="1" indent="-28575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Situación de la demanda al inicio de la formación recibida (no se analiza en FP) y tras un año de su finalización. </a:t>
            </a:r>
          </a:p>
          <a:p>
            <a:pPr marL="819150" lvl="1" indent="-285750">
              <a:lnSpc>
                <a:spcPct val="115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Datos personales:</a:t>
            </a:r>
          </a:p>
          <a:p>
            <a:pPr marL="990600" lvl="2" indent="-180975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1085850" algn="l"/>
              </a:tabLst>
            </a:pPr>
            <a:r>
              <a:rPr lang="es-ES" sz="1400" b="1" dirty="0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Edad, sexo, nivel de formación, nivel del </a:t>
            </a:r>
            <a:r>
              <a:rPr lang="es-ES" sz="1400" b="1" dirty="0" err="1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CdP</a:t>
            </a:r>
            <a:r>
              <a:rPr lang="es-ES" sz="1400" b="1" dirty="0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990600" lvl="2" indent="-180975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1085850" algn="l"/>
              </a:tabLst>
            </a:pPr>
            <a:r>
              <a:rPr lang="es-ES" sz="1400" b="1" dirty="0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Especialidad y Familia profesional </a:t>
            </a:r>
          </a:p>
          <a:p>
            <a:pPr marL="990600" lvl="2" indent="-180975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1085850" algn="l"/>
              </a:tabLst>
            </a:pPr>
            <a:r>
              <a:rPr lang="es-ES" sz="1400" b="1" dirty="0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Experiencia laboral previa</a:t>
            </a:r>
          </a:p>
          <a:p>
            <a:pPr marL="990600" lvl="2" indent="-180975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1085850" algn="l"/>
              </a:tabLst>
            </a:pPr>
            <a:r>
              <a:rPr lang="es-ES" sz="1400" b="1" dirty="0">
                <a:solidFill>
                  <a:srgbClr val="777777"/>
                </a:solidFill>
                <a:latin typeface="+mj-lt"/>
                <a:cs typeface="Arial" panose="020B0604020202020204" pitchFamily="34" charset="0"/>
              </a:rPr>
              <a:t>Tiempo acumulado en el desempleo</a:t>
            </a: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7074211" y="2579444"/>
            <a:ext cx="4563321" cy="467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s-ES" sz="1800" b="1" dirty="0">
                <a:solidFill>
                  <a:srgbClr val="DE002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Variables analizadas en los estudio: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079243" y="6265511"/>
            <a:ext cx="39304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hlinkClick r:id="rId7"/>
              </a:rPr>
              <a:t>Estadísticas del mercado de trabajo | Comunidad de Madrid</a:t>
            </a:r>
            <a:endParaRPr lang="es-ES" sz="12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533" y="6097988"/>
            <a:ext cx="190195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3C4D-223F-480C-905D-544B6C0FC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82" y="153387"/>
            <a:ext cx="10131417" cy="662692"/>
          </a:xfrm>
        </p:spPr>
        <p:txBody>
          <a:bodyPr/>
          <a:lstStyle/>
          <a:p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2.- Estudios de inserción: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835E4-F760-4E29-B1C6-6DAA4A373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t>32</a:t>
            </a:fld>
            <a:endParaRPr lang="es-E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1104900" y="938832"/>
            <a:ext cx="9982200" cy="467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s-ES" sz="1800" b="1" dirty="0">
                <a:solidFill>
                  <a:srgbClr val="DE002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Variables analizadas en los estudios: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39800" y="1348308"/>
            <a:ext cx="4707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0388" lvl="1" indent="-285750" algn="just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A31B0F"/>
              </a:buClr>
              <a:buSzPct val="76000"/>
              <a:buFont typeface="Wingdings 3" panose="05040102010807070707" pitchFamily="18" charset="2"/>
              <a:buChar char=""/>
            </a:pPr>
            <a:r>
              <a:rPr lang="es-ES" sz="1600" b="1" dirty="0">
                <a:solidFill>
                  <a:srgbClr val="DE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Afiliación a la Seguridad Social (cuenta ajena y cuenta propia): </a:t>
            </a:r>
          </a:p>
          <a:p>
            <a:pPr marL="274638" lvl="1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A31B0F"/>
              </a:buClr>
              <a:buSzPct val="76000"/>
            </a:pPr>
            <a:r>
              <a:rPr lang="es-ES" sz="1600" b="1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conocer la inserción en el ámbito nacional,  a la fecha del cruce de datos</a:t>
            </a:r>
          </a:p>
          <a:p>
            <a:pPr marL="541338" lvl="1" indent="-2667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 de Alta o de Baja en dos momentos: Al finalizar la formación y al cabo de un año de la finalización de la formación.</a:t>
            </a:r>
            <a:r>
              <a:rPr lang="es-ES" sz="200" b="1" dirty="0">
                <a:solidFill>
                  <a:srgbClr val="3E5D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400" b="1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2" indent="-190500">
              <a:buFont typeface="Arial" panose="020B0604020202020204" pitchFamily="34" charset="0"/>
              <a:buChar char="•"/>
            </a:pPr>
            <a:endParaRPr lang="es-ES" sz="1400" b="1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468532" y="1030092"/>
            <a:ext cx="54349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lvl="1" indent="-273050" algn="just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A31B0F"/>
              </a:buClr>
              <a:buSzPct val="76000"/>
              <a:buFont typeface="Wingdings 3" pitchFamily="18" charset="2"/>
              <a:buChar char=""/>
            </a:pPr>
            <a:r>
              <a:rPr lang="es-ES" b="1" dirty="0">
                <a:solidFill>
                  <a:srgbClr val="DE0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Contratos de trabajo:</a:t>
            </a:r>
          </a:p>
          <a:p>
            <a:pPr marL="800100" lvl="1" indent="-2667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transcurrido hasta el primer contrato</a:t>
            </a:r>
          </a:p>
          <a:p>
            <a:pPr marL="800100" lvl="1" indent="-2667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 contratos suscritos por las personas egresadas durante el año siguiente a la finalización</a:t>
            </a:r>
          </a:p>
          <a:p>
            <a:pPr marL="800100" lvl="1" indent="-2667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Ocupación del contrato</a:t>
            </a:r>
          </a:p>
          <a:p>
            <a:pPr marL="800100" lvl="1" indent="-2667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de la contratación según su duración prevista</a:t>
            </a:r>
          </a:p>
          <a:p>
            <a:pPr marL="800100" lvl="1" indent="-2667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económico relativo al primer contrato de trabajo suscrito </a:t>
            </a:r>
          </a:p>
          <a:p>
            <a:pPr marL="800100" lvl="1" indent="-26670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 entre distintas variables con la probabilidad de inserción laboral:</a:t>
            </a:r>
          </a:p>
          <a:p>
            <a:pPr marL="1276350" lvl="2" indent="-28575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1085850" algn="l"/>
              </a:tabLst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 profesional a la que pertenece la formación recibida</a:t>
            </a:r>
          </a:p>
          <a:p>
            <a:pPr marL="1276350" lvl="2" indent="-28575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1085850" algn="l"/>
              </a:tabLst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 laboral previa</a:t>
            </a:r>
          </a:p>
          <a:p>
            <a:pPr marL="1276350" lvl="2" indent="-285750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tabLst>
                <a:tab pos="1085850" algn="l"/>
              </a:tabLst>
            </a:pP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Edad, sexo, nivel de formación alcanzado, nivel del </a:t>
            </a:r>
            <a:r>
              <a:rPr lang="es-ES" sz="1600" b="1" dirty="0" err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CdP</a:t>
            </a:r>
            <a:r>
              <a:rPr lang="es-ES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grado de FP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736512"/>
              </p:ext>
            </p:extLst>
          </p:nvPr>
        </p:nvGraphicFramePr>
        <p:xfrm>
          <a:off x="1104900" y="3988161"/>
          <a:ext cx="4784912" cy="283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981931" y="3818884"/>
            <a:ext cx="2615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Inserción Alumnado </a:t>
            </a:r>
            <a:r>
              <a:rPr lang="es-E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CdP</a:t>
            </a:r>
            <a:endParaRPr lang="es-E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535" y="233214"/>
            <a:ext cx="190195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24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93C4D-223F-480C-905D-544B6C0FC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982" y="153387"/>
            <a:ext cx="11085096" cy="662692"/>
          </a:xfrm>
        </p:spPr>
        <p:txBody>
          <a:bodyPr anchor="ctr"/>
          <a:lstStyle/>
          <a:p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3</a:t>
            </a:r>
            <a:r>
              <a:rPr lang="es-ES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.-</a:t>
            </a:r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Principales resultados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835E4-F760-4E29-B1C6-6DAA4A373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33</a:t>
            </a:fld>
            <a:endParaRPr lang="es-ES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7835206"/>
              </p:ext>
            </p:extLst>
          </p:nvPr>
        </p:nvGraphicFramePr>
        <p:xfrm>
          <a:off x="6543674" y="1171575"/>
          <a:ext cx="5230403" cy="383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127497"/>
              </p:ext>
            </p:extLst>
          </p:nvPr>
        </p:nvGraphicFramePr>
        <p:xfrm>
          <a:off x="688983" y="1171575"/>
          <a:ext cx="5045068" cy="383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079508" y="5031113"/>
            <a:ext cx="5648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algn="just" defTabSz="892175" eaLnBrk="0" hangingPunct="0">
              <a:spcBef>
                <a:spcPts val="1200"/>
              </a:spcBef>
              <a:buClr>
                <a:srgbClr val="E6414C"/>
              </a:buClr>
              <a:buSzPct val="76000"/>
            </a:pPr>
            <a:r>
              <a:rPr lang="es-ES_tradnl" sz="1600" b="1" dirty="0">
                <a:solidFill>
                  <a:srgbClr val="777777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Seguimiento de la inserción a los 2 años :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73523"/>
              </p:ext>
            </p:extLst>
          </p:nvPr>
        </p:nvGraphicFramePr>
        <p:xfrm>
          <a:off x="1479084" y="5400445"/>
          <a:ext cx="3750141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047">
                  <a:extLst>
                    <a:ext uri="{9D8B030D-6E8A-4147-A177-3AD203B41FA5}">
                      <a16:colId xmlns:a16="http://schemas.microsoft.com/office/drawing/2014/main" val="2279900776"/>
                    </a:ext>
                  </a:extLst>
                </a:gridCol>
                <a:gridCol w="1250047">
                  <a:extLst>
                    <a:ext uri="{9D8B030D-6E8A-4147-A177-3AD203B41FA5}">
                      <a16:colId xmlns:a16="http://schemas.microsoft.com/office/drawing/2014/main" val="292236057"/>
                    </a:ext>
                  </a:extLst>
                </a:gridCol>
                <a:gridCol w="1250047">
                  <a:extLst>
                    <a:ext uri="{9D8B030D-6E8A-4147-A177-3AD203B41FA5}">
                      <a16:colId xmlns:a16="http://schemas.microsoft.com/office/drawing/2014/main" val="3209551465"/>
                    </a:ext>
                  </a:extLst>
                </a:gridCol>
              </a:tblGrid>
              <a:tr h="250103"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Edición: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Primer año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2º Año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681748"/>
                  </a:ext>
                </a:extLst>
              </a:tr>
              <a:tr h="275113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2017-2018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69,4%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77,2%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523738"/>
                  </a:ext>
                </a:extLst>
              </a:tr>
              <a:tr h="275113"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2018-2019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67,2%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kern="1200" dirty="0">
                          <a:solidFill>
                            <a:srgbClr val="777777"/>
                          </a:solidFill>
                          <a:latin typeface="Arial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73,6%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985972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535" y="233214"/>
            <a:ext cx="190195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Graphic spid="6" grpId="0">
        <p:bldSub>
          <a:bldChart bld="series"/>
        </p:bldSub>
      </p:bldGraphic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34</a:t>
            </a:fld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88982" y="143933"/>
            <a:ext cx="10948549" cy="672145"/>
          </a:xfrm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Century Gothic" panose="020B0502020202020204" pitchFamily="34" charset="0"/>
              </a:rPr>
              <a:t>4.-Problemas y propuestas de mejora: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43000" y="1857375"/>
            <a:ext cx="43434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 existe consenso en la definición y cálculo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inserción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 existe metodología estandarizada para medir el impacto del programa o formación en la mejora de la empleabilidad</a:t>
            </a:r>
          </a:p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 es posible obtener información de Seguridad Social para todos los colectivos</a:t>
            </a:r>
          </a:p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Analizar la calidad de la Inserción laboral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767512" y="1857375"/>
            <a:ext cx="4343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Consensuar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concepto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de inserción laboral</a:t>
            </a:r>
          </a:p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Establecer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de estudio</a:t>
            </a:r>
          </a:p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Definir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variables clave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para la inserción</a:t>
            </a:r>
          </a:p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Diseñar indicadores, ratios y escalas de inserción laboral y calidad de la misma.</a:t>
            </a:r>
          </a:p>
          <a:p>
            <a:pPr marL="285750" indent="-285750">
              <a:spcAft>
                <a:spcPts val="600"/>
              </a:spcAft>
              <a:buClr>
                <a:srgbClr val="B8222C"/>
              </a:buClr>
              <a:buFont typeface="Wingdings 3" panose="05040102010807070707" pitchFamily="18" charset="2"/>
              <a:buChar char="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Compartir experiencias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77" y="5866733"/>
            <a:ext cx="190195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04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48">
            <a:extLst>
              <a:ext uri="{FF2B5EF4-FFF2-40B4-BE49-F238E27FC236}">
                <a16:creationId xmlns:a16="http://schemas.microsoft.com/office/drawing/2014/main" id="{3EED2C54-0D38-4DB5-A97B-1C8CF8A60044}"/>
              </a:ext>
            </a:extLst>
          </p:cNvPr>
          <p:cNvSpPr txBox="1"/>
          <p:nvPr/>
        </p:nvSpPr>
        <p:spPr>
          <a:xfrm>
            <a:off x="670560" y="259279"/>
            <a:ext cx="964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CONCLUSIONES: RETOS </a:t>
            </a:r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COMUNES</a:t>
            </a:r>
            <a:endParaRPr lang="es-E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EBB4DE8-FC81-4F9E-920D-BB9EB6BC12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CD2D7-2264-443C-98A9-DC2D1FCFBC5E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10" name="Rectangle 9"/>
          <p:cNvSpPr/>
          <p:nvPr/>
        </p:nvSpPr>
        <p:spPr>
          <a:xfrm>
            <a:off x="1859280" y="6404491"/>
            <a:ext cx="965200" cy="19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QuadreDeText 1"/>
          <p:cNvSpPr txBox="1"/>
          <p:nvPr/>
        </p:nvSpPr>
        <p:spPr>
          <a:xfrm>
            <a:off x="670560" y="1197168"/>
            <a:ext cx="1135663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800" dirty="0" smtClean="0"/>
              <a:t>Consensuar </a:t>
            </a:r>
            <a:r>
              <a:rPr lang="es-ES" sz="2800" dirty="0" smtClean="0">
                <a:solidFill>
                  <a:srgbClr val="00B0F0"/>
                </a:solidFill>
              </a:rPr>
              <a:t>conceptos. </a:t>
            </a:r>
            <a:endParaRPr lang="es-ES" sz="2800" dirty="0">
              <a:solidFill>
                <a:srgbClr val="00B0F0"/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800" dirty="0"/>
              <a:t>P</a:t>
            </a:r>
            <a:r>
              <a:rPr lang="es-ES" sz="2800" dirty="0" smtClean="0"/>
              <a:t>romover </a:t>
            </a:r>
            <a:r>
              <a:rPr lang="es-ES" sz="2800" dirty="0"/>
              <a:t>la </a:t>
            </a:r>
            <a:r>
              <a:rPr lang="es-ES" sz="2800" dirty="0">
                <a:solidFill>
                  <a:srgbClr val="00B0F0"/>
                </a:solidFill>
              </a:rPr>
              <a:t>calidad</a:t>
            </a:r>
            <a:r>
              <a:rPr lang="es-ES" sz="2800" dirty="0"/>
              <a:t> de los informes de </a:t>
            </a:r>
            <a:r>
              <a:rPr lang="es-ES" sz="2800" dirty="0" smtClean="0"/>
              <a:t>evaluación.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800" dirty="0"/>
              <a:t>Innovar</a:t>
            </a:r>
            <a:r>
              <a:rPr lang="es-ES" sz="2800" dirty="0" smtClean="0"/>
              <a:t> y establecer </a:t>
            </a:r>
            <a:r>
              <a:rPr lang="es-ES" sz="2800" dirty="0">
                <a:solidFill>
                  <a:srgbClr val="00B0F0"/>
                </a:solidFill>
              </a:rPr>
              <a:t>metodologías </a:t>
            </a:r>
            <a:r>
              <a:rPr lang="es-ES" sz="2800" dirty="0"/>
              <a:t>cualitativas y </a:t>
            </a:r>
            <a:r>
              <a:rPr lang="es-ES" sz="2800" dirty="0" smtClean="0"/>
              <a:t>cuantitativas.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800" dirty="0" smtClean="0"/>
              <a:t>Aplicar </a:t>
            </a:r>
            <a:r>
              <a:rPr lang="es-ES" sz="2800" dirty="0"/>
              <a:t>técnicas y herramientas de </a:t>
            </a:r>
            <a:r>
              <a:rPr lang="es-ES" sz="2800" dirty="0">
                <a:solidFill>
                  <a:srgbClr val="00B0F0"/>
                </a:solidFill>
              </a:rPr>
              <a:t>inteligencia artificial</a:t>
            </a:r>
            <a:r>
              <a:rPr lang="es-ES" sz="2800" dirty="0" smtClean="0"/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800" dirty="0" smtClean="0"/>
              <a:t>Resolver las limitaciones de consulta a la </a:t>
            </a:r>
            <a:r>
              <a:rPr lang="es-ES" sz="2800" dirty="0">
                <a:solidFill>
                  <a:srgbClr val="00B0F0"/>
                </a:solidFill>
              </a:rPr>
              <a:t>Seguridad Social</a:t>
            </a:r>
            <a:r>
              <a:rPr lang="es-ES" sz="2800" dirty="0" smtClean="0"/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800" dirty="0" smtClean="0"/>
              <a:t>Crear </a:t>
            </a:r>
            <a:r>
              <a:rPr lang="es-ES" sz="2800" dirty="0">
                <a:solidFill>
                  <a:srgbClr val="00B0F0"/>
                </a:solidFill>
              </a:rPr>
              <a:t>indicadores robustos </a:t>
            </a:r>
            <a:r>
              <a:rPr lang="es-ES" sz="2800" dirty="0" smtClean="0"/>
              <a:t>de inserción.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800" dirty="0" smtClean="0"/>
              <a:t>Compartir experiencias</a:t>
            </a:r>
          </a:p>
          <a:p>
            <a:pPr>
              <a:lnSpc>
                <a:spcPct val="150000"/>
              </a:lnSpc>
            </a:pPr>
            <a:endParaRPr lang="es-ES" sz="2400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527" y="6014245"/>
            <a:ext cx="1901956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39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8A6C057-888C-A2EE-B3C6-8B00B49D4EB0}"/>
              </a:ext>
            </a:extLst>
          </p:cNvPr>
          <p:cNvSpPr txBox="1">
            <a:spLocks/>
          </p:cNvSpPr>
          <p:nvPr/>
        </p:nvSpPr>
        <p:spPr>
          <a:xfrm>
            <a:off x="1073425" y="543338"/>
            <a:ext cx="6529591" cy="13782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s-ES" sz="4400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73640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  01. Introducción y objetivos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926280" y="95940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OBJETIVOS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900000" y="1980000"/>
            <a:ext cx="9540000" cy="305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1984"/>
              </a:spcBef>
              <a:spcAft>
                <a:spcPts val="1984"/>
              </a:spcAft>
              <a:buClr>
                <a:srgbClr val="000000"/>
              </a:buClr>
              <a:buSzPct val="45000"/>
              <a:buFont typeface="StarSymbol"/>
              <a:buAutoNum type="arabicPlain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Seguimiento de los objetivos de programas y proyectos que forman parte del Plan Estratégico de Galicia; obtención de indicadores.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1984"/>
              </a:spcBef>
              <a:spcAft>
                <a:spcPts val="1984"/>
              </a:spcAft>
              <a:buClr>
                <a:srgbClr val="000000"/>
              </a:buClr>
              <a:buSzPct val="45000"/>
              <a:buFont typeface="StarSymbol"/>
              <a:buAutoNum type="arabicPlain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Cumplimiento de los requisitos de seguimiento de los programas financiados con fondos europeos.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1984"/>
              </a:spcBef>
              <a:spcAft>
                <a:spcPts val="1984"/>
              </a:spcAft>
              <a:buClr>
                <a:srgbClr val="000000"/>
              </a:buClr>
              <a:buSzPct val="45000"/>
              <a:buFont typeface="StarSymbol"/>
              <a:buAutoNum type="arabicPlain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Comprobación del cumplimiento de los compromisos de inserción o contratación.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1984"/>
              </a:spcBef>
              <a:spcAft>
                <a:spcPts val="1984"/>
              </a:spcAft>
              <a:buClr>
                <a:srgbClr val="000000"/>
              </a:buClr>
              <a:buSzPct val="45000"/>
              <a:buFont typeface="StarSymbol"/>
              <a:buAutoNum type="arabicPlain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Obtención de información dirigida a la evaluación de los programas útil para la  programación de las nuevas actividades formativas.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63" name="Picture 162"/>
          <p:cNvPicPr/>
          <p:nvPr/>
        </p:nvPicPr>
        <p:blipFill>
          <a:blip r:embed="rId2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02. Metodología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5" name="Picture 164"/>
          <p:cNvPicPr/>
          <p:nvPr/>
        </p:nvPicPr>
        <p:blipFill>
          <a:blip r:embed="rId2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900000" y="1440000"/>
            <a:ext cx="9180000" cy="41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Cruce de los identificadores de las personas participantes con resultado de “apto” con los datos de contratación.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Métodos de seguimiento diseñados por los órganos gestores de los fondos financiadores. POEJ: encuestas a 6 y 12 meses “Participa 14-20”.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Comprobación detallada, participante a participante, del requisito de inserción o contratación establecido: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6000" algn="l" defTabSz="914400" rtl="0" eaLnBrk="1" fontAlgn="auto" latinLnBrk="0" hangingPunct="1">
              <a:lnSpc>
                <a:spcPct val="9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Programas integrados: vida laboral; inserción y permanencia 3-6 meses.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6000" algn="l" defTabSz="914400" rtl="0" eaLnBrk="1" fontAlgn="auto" latinLnBrk="0" hangingPunct="1">
              <a:lnSpc>
                <a:spcPct val="90000"/>
              </a:lnSpc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Formación con compromiso: contratos de trabajo + relaciones nominales de trabajadores; se comprueba contratación por la empresa beneficiaria y duración de 3-6-12 meses.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417"/>
              </a:spcBef>
              <a:spcAft>
                <a:spcPts val="1417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Mención específica al estudio de inserción de las acciones formativas para desempleados.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02. Metodología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360000" y="900000"/>
            <a:ext cx="11519280" cy="5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Estudio de inserción del alumnado de acciones formativas para trabajadores desempleados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587520" y="1260000"/>
            <a:ext cx="9491760" cy="503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Periodicidad anual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Incluye acciones formativas: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AFD impartidas por entidades colaboradoras mediante convocatoria de subvención.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AFD impartidas en centros propios. Se contrata a las entidades formadoras.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UFE: acciones formativas en empresas con compromiso de contratación.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Personas que finalizan la acción obteniendo un cerfiticado o diploma acreditativo.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12 meses después de la finalización de la formación.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Revisión del impacto a los 6 y 12 meses.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No competencias clave ni cursos de idiomas.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Inserción: un contrato de trabajo dentro de los 6 o 12 meses siguientes.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Fuente: cruce de los identificadores de las personas formadas con los datos de contratación (Contrata).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Se distingue entre inserción bruta y neta: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Bruta: cualquier contato de trabajo.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432000" marR="0" lvl="1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 2" charset="2"/>
              <a:buChar char="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Neta: ocupación del contrato relacionada con la especialidad de la formación recibida. Tabla de correspondencias.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l" defTabSz="91440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Se analizan los resultados por sexos y especialidades formativas.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70" name="Picture 169"/>
          <p:cNvPicPr/>
          <p:nvPr/>
        </p:nvPicPr>
        <p:blipFill>
          <a:blip r:embed="rId2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89040" y="153360"/>
            <a:ext cx="1100952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03. Principales estudios de inserción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720000" y="1800000"/>
            <a:ext cx="7559280" cy="358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Inserción en talleres de empleo ordinarios.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Inserción en talleres de empleo para personas menores de 30 años.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Inserción en los programas integrados de empleo.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Estudio general de inserción en acciones formativas para personas desempleadas (AFD).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Microsoft YaHei"/>
              </a:rPr>
              <a:t>Encuesta de satisfacción al alumnado del Centro de Nuevas Tecnologías de Galicia (CNTG).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73" name="Picture 172"/>
          <p:cNvPicPr/>
          <p:nvPr/>
        </p:nvPicPr>
        <p:blipFill>
          <a:blip r:embed="rId2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04. Resultados destacablas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720000" y="5979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Talleres de empleo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6841440" y="1800000"/>
            <a:ext cx="4858560" cy="323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 mide inserción bruta sin duración mínima.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Inserción por cruce con los datos del “Contrata”.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A 6 meses está por encima del 50%.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A 12 meses está por encima del 60%.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 observa con claridad el efecto del COVID en los talleres que finalizaron en 2020.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En los talleres finalizados en 2021 se sigue observando el efecto negativo aunque los datos ya muestran una recuperación importante.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77" name="Picture 176"/>
          <p:cNvPicPr/>
          <p:nvPr/>
        </p:nvPicPr>
        <p:blipFill>
          <a:blip r:embed="rId2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  <p:pic>
        <p:nvPicPr>
          <p:cNvPr id="178" name="Picture 177"/>
          <p:cNvPicPr/>
          <p:nvPr/>
        </p:nvPicPr>
        <p:blipFill>
          <a:blip r:embed="rId3"/>
          <a:stretch/>
        </p:blipFill>
        <p:spPr>
          <a:xfrm>
            <a:off x="720000" y="1800000"/>
            <a:ext cx="5890320" cy="365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89040" y="1533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</a:rPr>
              <a:t>04. Resultados destacablas</a:t>
            </a:r>
            <a:endParaRPr kumimoji="0" lang="es-ES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720000" y="597960"/>
            <a:ext cx="7352280" cy="66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Century Gothic"/>
                <a:ea typeface="DejaVu Sans"/>
              </a:rPr>
              <a:t>Programas integrados de empleo</a:t>
            </a:r>
            <a:endParaRPr kumimoji="0" lang="es-ES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1" name="177 Imagen"/>
          <p:cNvPicPr/>
          <p:nvPr/>
        </p:nvPicPr>
        <p:blipFill>
          <a:blip r:embed="rId2"/>
          <a:stretch/>
        </p:blipFill>
        <p:spPr>
          <a:xfrm>
            <a:off x="743400" y="1800000"/>
            <a:ext cx="4078800" cy="1216080"/>
          </a:xfrm>
          <a:prstGeom prst="rect">
            <a:avLst/>
          </a:prstGeom>
          <a:ln>
            <a:noFill/>
          </a:ln>
        </p:spPr>
      </p:pic>
      <p:pic>
        <p:nvPicPr>
          <p:cNvPr id="182" name="178 Imagen"/>
          <p:cNvPicPr/>
          <p:nvPr/>
        </p:nvPicPr>
        <p:blipFill>
          <a:blip r:embed="rId3"/>
          <a:stretch/>
        </p:blipFill>
        <p:spPr>
          <a:xfrm>
            <a:off x="743400" y="3017520"/>
            <a:ext cx="4078800" cy="1378440"/>
          </a:xfrm>
          <a:prstGeom prst="rect">
            <a:avLst/>
          </a:prstGeom>
          <a:ln>
            <a:noFill/>
          </a:ln>
        </p:spPr>
      </p:pic>
      <p:pic>
        <p:nvPicPr>
          <p:cNvPr id="183" name="179 Imagen"/>
          <p:cNvPicPr/>
          <p:nvPr/>
        </p:nvPicPr>
        <p:blipFill>
          <a:blip r:embed="rId4"/>
          <a:stretch/>
        </p:blipFill>
        <p:spPr>
          <a:xfrm>
            <a:off x="720000" y="4446720"/>
            <a:ext cx="4078800" cy="144900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5400000" y="1534680"/>
            <a:ext cx="5939280" cy="404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 mide inserción bruta.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En este caso tiene sentido trabajar con inserción bruta ya que los programas integrados incluyen una amplia combinación de servicios de empleo de distinta naturaleza.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 exige duración mínima del alta laboral, 3 meses por cuenta ajena y 6 meses por cuenta propia.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 comprueba a través de la vida laboral de cada persona atendida.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Se observa una tendencia de mayor inserción por parte de las ESAL, aunque no siempre resulta muy marcada (vinculos con el sector productivo).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  <a:p>
            <a:pPr marL="216000" marR="0" lvl="0" indent="-215640" algn="just" defTabSz="914400" rtl="0" eaLnBrk="1" fontAlgn="auto" latinLnBrk="0" hangingPunct="1">
              <a:lnSpc>
                <a:spcPct val="9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s-E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DejaVu Sans"/>
              </a:rPr>
              <a:t>En 2020 no se mide por haberse levantado los compromisos de inserción ante el deterioro de la situación del mercado laboral por la pandemia.</a:t>
            </a:r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85" name="Picture 184"/>
          <p:cNvPicPr/>
          <p:nvPr/>
        </p:nvPicPr>
        <p:blipFill>
          <a:blip r:embed="rId5"/>
          <a:stretch/>
        </p:blipFill>
        <p:spPr>
          <a:xfrm>
            <a:off x="10440000" y="318240"/>
            <a:ext cx="1128240" cy="36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tron 2">
  <a:themeElements>
    <a:clrScheme name="Custom 1">
      <a:dk1>
        <a:sysClr val="windowText" lastClr="000000"/>
      </a:dk1>
      <a:lt1>
        <a:sysClr val="window" lastClr="FFFFFF"/>
      </a:lt1>
      <a:dk2>
        <a:srgbClr val="777777"/>
      </a:dk2>
      <a:lt2>
        <a:srgbClr val="969696"/>
      </a:lt2>
      <a:accent1>
        <a:srgbClr val="E6414C"/>
      </a:accent1>
      <a:accent2>
        <a:srgbClr val="A31B0F"/>
      </a:accent2>
      <a:accent3>
        <a:srgbClr val="B8222C"/>
      </a:accent3>
      <a:accent4>
        <a:srgbClr val="D94751"/>
      </a:accent4>
      <a:accent5>
        <a:srgbClr val="E78D93"/>
      </a:accent5>
      <a:accent6>
        <a:srgbClr val="F1BDC1"/>
      </a:accent6>
      <a:hlink>
        <a:srgbClr val="034A90"/>
      </a:hlink>
      <a:folHlink>
        <a:srgbClr val="48A1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tron 2">
  <a:themeElements>
    <a:clrScheme name="Custom 1">
      <a:dk1>
        <a:sysClr val="windowText" lastClr="000000"/>
      </a:dk1>
      <a:lt1>
        <a:sysClr val="window" lastClr="FFFFFF"/>
      </a:lt1>
      <a:dk2>
        <a:srgbClr val="777777"/>
      </a:dk2>
      <a:lt2>
        <a:srgbClr val="969696"/>
      </a:lt2>
      <a:accent1>
        <a:srgbClr val="E6414C"/>
      </a:accent1>
      <a:accent2>
        <a:srgbClr val="A31B0F"/>
      </a:accent2>
      <a:accent3>
        <a:srgbClr val="B8222C"/>
      </a:accent3>
      <a:accent4>
        <a:srgbClr val="D94751"/>
      </a:accent4>
      <a:accent5>
        <a:srgbClr val="E78D93"/>
      </a:accent5>
      <a:accent6>
        <a:srgbClr val="F1BDC1"/>
      </a:accent6>
      <a:hlink>
        <a:srgbClr val="034A90"/>
      </a:hlink>
      <a:folHlink>
        <a:srgbClr val="48A1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91BAB6BC20B24685339F19F8B03D69" ma:contentTypeVersion="13" ma:contentTypeDescription="Create a new document." ma:contentTypeScope="" ma:versionID="4178387c46e9ee22b2a279a2de040ceb">
  <xsd:schema xmlns:xsd="http://www.w3.org/2001/XMLSchema" xmlns:xs="http://www.w3.org/2001/XMLSchema" xmlns:p="http://schemas.microsoft.com/office/2006/metadata/properties" xmlns:ns2="325df9c3-2bb3-4904-8c8b-ca17aa1ecd32" xmlns:ns3="8d4114fa-a781-4c26-827f-213d133eff66" targetNamespace="http://schemas.microsoft.com/office/2006/metadata/properties" ma:root="true" ma:fieldsID="ffcdf89ccde6993d7ef9c602b368eb8f" ns2:_="" ns3:_="">
    <xsd:import namespace="325df9c3-2bb3-4904-8c8b-ca17aa1ecd32"/>
    <xsd:import namespace="8d4114fa-a781-4c26-827f-213d133eff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df9c3-2bb3-4904-8c8b-ca17aa1ecd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4114fa-a781-4c26-827f-213d133eff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7D7524-8575-4596-A332-6D73AA78AB4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6FE9AFD-17F2-4231-B3E1-C8CFCCF76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5df9c3-2bb3-4904-8c8b-ca17aa1ecd32"/>
    <ds:schemaRef ds:uri="8d4114fa-a781-4c26-827f-213d133eff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99A6C7-033B-4F1A-AEB1-46921F0873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3168</Words>
  <Application>Microsoft Office PowerPoint</Application>
  <PresentationFormat>Panorámica</PresentationFormat>
  <Paragraphs>386</Paragraphs>
  <Slides>36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36</vt:i4>
      </vt:variant>
    </vt:vector>
  </HeadingPairs>
  <TitlesOfParts>
    <vt:vector size="55" baseType="lpstr">
      <vt:lpstr>Microsoft YaHei</vt:lpstr>
      <vt:lpstr>Arial</vt:lpstr>
      <vt:lpstr>Calibri</vt:lpstr>
      <vt:lpstr>Calibri Light</vt:lpstr>
      <vt:lpstr>Calibri,BoldItalic</vt:lpstr>
      <vt:lpstr>Century</vt:lpstr>
      <vt:lpstr>Century Gothic</vt:lpstr>
      <vt:lpstr>DejaVu Sans</vt:lpstr>
      <vt:lpstr>StarSymbol</vt:lpstr>
      <vt:lpstr>Symbol</vt:lpstr>
      <vt:lpstr>Times New Roman</vt:lpstr>
      <vt:lpstr>Wingdings</vt:lpstr>
      <vt:lpstr>Wingdings 2</vt:lpstr>
      <vt:lpstr>Wingdings 3</vt:lpstr>
      <vt:lpstr>Patron 2</vt:lpstr>
      <vt:lpstr>1_Patron 2</vt:lpstr>
      <vt:lpstr>Tema de Office</vt:lpstr>
      <vt:lpstr>1_Tema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</vt:lpstr>
      <vt:lpstr>1.- Objetivos, marco y metodología</vt:lpstr>
      <vt:lpstr>1.- Objetivos, marco y metodología</vt:lpstr>
      <vt:lpstr>2.- Estudios de inserción:</vt:lpstr>
      <vt:lpstr>2.- Estudios de inserción:</vt:lpstr>
      <vt:lpstr>3.-Principales resultados</vt:lpstr>
      <vt:lpstr>4.-Problemas y propuestas de mejora:</vt:lpstr>
      <vt:lpstr>Presentación de PowerPoint</vt:lpstr>
      <vt:lpstr>Presentación de PowerPoint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1.- Objetivos, marco y metodología</dc:title>
  <dc:creator>VARA GARCIA, MARIA TERESA</dc:creator>
  <cp:lastModifiedBy>NAVARRO RAMOS, IRENE</cp:lastModifiedBy>
  <cp:revision>85</cp:revision>
  <dcterms:created xsi:type="dcterms:W3CDTF">2022-05-11T07:27:50Z</dcterms:created>
  <dcterms:modified xsi:type="dcterms:W3CDTF">2022-05-19T21:08:07Z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0x010100D891BAB6BC20B24685339F19F8B03D69</vt:lpwstr>
  </property>
</Properties>
</file>